
<file path=[Content_Types].xml><?xml version="1.0" encoding="utf-8"?>
<Types xmlns="http://schemas.openxmlformats.org/package/2006/content-types">
  <Default Extension="png" ContentType="image/png"/>
  <Default Extension="emf" ContentType="image/x-emf"/>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3.xml" ContentType="application/vnd.openxmlformats-officedocument.drawingml.chart+xml"/>
  <Override PartName="/ppt/charts/chart14.xml" ContentType="application/vnd.openxmlformats-officedocument.drawingml.chart+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5.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6.xml" ContentType="application/vnd.openxmlformats-officedocument.drawingml.chart+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charts/chart17.xml" ContentType="application/vnd.openxmlformats-officedocument.drawingml.chart+xml"/>
  <Override PartName="/ppt/drawings/drawing1.xml" ContentType="application/vnd.openxmlformats-officedocument.drawingml.chartshapes+xml"/>
  <Override PartName="/ppt/charts/chart18.xml" ContentType="application/vnd.openxmlformats-officedocument.drawingml.chart+xml"/>
  <Override PartName="/ppt/drawings/drawing2.xml" ContentType="application/vnd.openxmlformats-officedocument.drawingml.chartshapes+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drawings/drawing3.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5.xml" ContentType="application/vnd.openxmlformats-officedocument.drawingml.chart+xml"/>
  <Override PartName="/ppt/drawings/drawing4.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6.xml" ContentType="application/vnd.openxmlformats-officedocument.drawingml.chart+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27.xml" ContentType="application/vnd.openxmlformats-officedocument.drawingml.chart+xml"/>
  <Override PartName="/ppt/drawings/drawing5.xml" ContentType="application/vnd.openxmlformats-officedocument.drawingml.chartshape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8.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9.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30.xml" ContentType="application/vnd.openxmlformats-officedocument.drawingml.chart+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31.xml" ContentType="application/vnd.openxmlformats-officedocument.drawingml.chart+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5.xml" ContentType="application/vnd.openxmlformats-officedocument.presentationml.notesSlide+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charts/chart3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34.xml" ContentType="application/vnd.openxmlformats-officedocument.drawingml.chart+xml"/>
  <Override PartName="/ppt/charts/chart35.xml" ContentType="application/vnd.openxmlformats-officedocument.drawingml.chart+xml"/>
  <Override PartName="/ppt/drawings/drawing6.xml" ContentType="application/vnd.openxmlformats-officedocument.drawingml.chartshapes+xml"/>
  <Override PartName="/ppt/charts/chart36.xml" ContentType="application/vnd.openxmlformats-officedocument.drawingml.chart+xml"/>
  <Override PartName="/ppt/drawings/drawing7.xml" ContentType="application/vnd.openxmlformats-officedocument.drawingml.chartshapes+xml"/>
  <Override PartName="/ppt/charts/chart37.xml" ContentType="application/vnd.openxmlformats-officedocument.drawingml.chart+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4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1.xml" ContentType="application/vnd.openxmlformats-officedocument.drawingml.chart+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4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7.xml" ContentType="application/vnd.openxmlformats-officedocument.drawingml.chart+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156" r:id="rId1"/>
    <p:sldMasterId id="2147485168" r:id="rId2"/>
    <p:sldMasterId id="2147485282" r:id="rId3"/>
  </p:sldMasterIdLst>
  <p:notesMasterIdLst>
    <p:notesMasterId r:id="rId199"/>
  </p:notesMasterIdLst>
  <p:handoutMasterIdLst>
    <p:handoutMasterId r:id="rId200"/>
  </p:handoutMasterIdLst>
  <p:sldIdLst>
    <p:sldId id="573" r:id="rId4"/>
    <p:sldId id="335" r:id="rId5"/>
    <p:sldId id="462" r:id="rId6"/>
    <p:sldId id="325" r:id="rId7"/>
    <p:sldId id="330" r:id="rId8"/>
    <p:sldId id="368" r:id="rId9"/>
    <p:sldId id="281" r:id="rId10"/>
    <p:sldId id="369" r:id="rId11"/>
    <p:sldId id="301" r:id="rId12"/>
    <p:sldId id="522" r:id="rId13"/>
    <p:sldId id="523" r:id="rId14"/>
    <p:sldId id="370" r:id="rId15"/>
    <p:sldId id="359" r:id="rId16"/>
    <p:sldId id="463" r:id="rId17"/>
    <p:sldId id="358" r:id="rId18"/>
    <p:sldId id="360" r:id="rId19"/>
    <p:sldId id="362" r:id="rId20"/>
    <p:sldId id="464" r:id="rId21"/>
    <p:sldId id="433" r:id="rId22"/>
    <p:sldId id="418" r:id="rId23"/>
    <p:sldId id="574" r:id="rId24"/>
    <p:sldId id="352" r:id="rId25"/>
    <p:sldId id="575" r:id="rId26"/>
    <p:sldId id="338" r:id="rId27"/>
    <p:sldId id="295" r:id="rId28"/>
    <p:sldId id="466" r:id="rId29"/>
    <p:sldId id="602" r:id="rId30"/>
    <p:sldId id="577" r:id="rId31"/>
    <p:sldId id="578" r:id="rId32"/>
    <p:sldId id="579" r:id="rId33"/>
    <p:sldId id="580" r:id="rId34"/>
    <p:sldId id="597" r:id="rId35"/>
    <p:sldId id="598" r:id="rId36"/>
    <p:sldId id="419" r:id="rId37"/>
    <p:sldId id="583" r:id="rId38"/>
    <p:sldId id="524" r:id="rId39"/>
    <p:sldId id="262" r:id="rId40"/>
    <p:sldId id="585" r:id="rId41"/>
    <p:sldId id="599" r:id="rId42"/>
    <p:sldId id="261" r:id="rId43"/>
    <p:sldId id="264" r:id="rId44"/>
    <p:sldId id="305" r:id="rId45"/>
    <p:sldId id="316" r:id="rId46"/>
    <p:sldId id="318" r:id="rId47"/>
    <p:sldId id="317" r:id="rId48"/>
    <p:sldId id="604" r:id="rId49"/>
    <p:sldId id="296" r:id="rId50"/>
    <p:sldId id="348" r:id="rId51"/>
    <p:sldId id="319" r:id="rId52"/>
    <p:sldId id="605" r:id="rId53"/>
    <p:sldId id="469" r:id="rId54"/>
    <p:sldId id="525" r:id="rId55"/>
    <p:sldId id="526" r:id="rId56"/>
    <p:sldId id="473" r:id="rId57"/>
    <p:sldId id="528" r:id="rId58"/>
    <p:sldId id="587" r:id="rId59"/>
    <p:sldId id="588" r:id="rId60"/>
    <p:sldId id="474" r:id="rId61"/>
    <p:sldId id="476" r:id="rId62"/>
    <p:sldId id="475" r:id="rId63"/>
    <p:sldId id="353" r:id="rId64"/>
    <p:sldId id="371" r:id="rId65"/>
    <p:sldId id="372" r:id="rId66"/>
    <p:sldId id="471" r:id="rId67"/>
    <p:sldId id="375" r:id="rId68"/>
    <p:sldId id="480" r:id="rId69"/>
    <p:sldId id="382" r:id="rId70"/>
    <p:sldId id="376" r:id="rId71"/>
    <p:sldId id="377" r:id="rId72"/>
    <p:sldId id="381" r:id="rId73"/>
    <p:sldId id="502" r:id="rId74"/>
    <p:sldId id="378" r:id="rId75"/>
    <p:sldId id="379" r:id="rId76"/>
    <p:sldId id="380" r:id="rId77"/>
    <p:sldId id="387" r:id="rId78"/>
    <p:sldId id="384" r:id="rId79"/>
    <p:sldId id="477" r:id="rId80"/>
    <p:sldId id="385" r:id="rId81"/>
    <p:sldId id="386" r:id="rId82"/>
    <p:sldId id="373" r:id="rId83"/>
    <p:sldId id="504" r:id="rId84"/>
    <p:sldId id="388" r:id="rId85"/>
    <p:sldId id="389" r:id="rId86"/>
    <p:sldId id="409" r:id="rId87"/>
    <p:sldId id="410" r:id="rId88"/>
    <p:sldId id="407" r:id="rId89"/>
    <p:sldId id="408" r:id="rId90"/>
    <p:sldId id="391" r:id="rId91"/>
    <p:sldId id="390" r:id="rId92"/>
    <p:sldId id="392" r:id="rId93"/>
    <p:sldId id="497" r:id="rId94"/>
    <p:sldId id="482" r:id="rId95"/>
    <p:sldId id="483" r:id="rId96"/>
    <p:sldId id="596" r:id="rId97"/>
    <p:sldId id="400" r:id="rId98"/>
    <p:sldId id="402" r:id="rId99"/>
    <p:sldId id="401" r:id="rId100"/>
    <p:sldId id="503" r:id="rId101"/>
    <p:sldId id="403" r:id="rId102"/>
    <p:sldId id="404" r:id="rId103"/>
    <p:sldId id="405" r:id="rId104"/>
    <p:sldId id="406" r:id="rId105"/>
    <p:sldId id="411" r:id="rId106"/>
    <p:sldId id="412" r:id="rId107"/>
    <p:sldId id="413" r:id="rId108"/>
    <p:sldId id="414" r:id="rId109"/>
    <p:sldId id="415" r:id="rId110"/>
    <p:sldId id="416" r:id="rId111"/>
    <p:sldId id="417" r:id="rId112"/>
    <p:sldId id="423" r:id="rId113"/>
    <p:sldId id="507" r:id="rId114"/>
    <p:sldId id="425" r:id="rId115"/>
    <p:sldId id="424" r:id="rId116"/>
    <p:sldId id="426" r:id="rId117"/>
    <p:sldId id="427" r:id="rId118"/>
    <p:sldId id="428" r:id="rId119"/>
    <p:sldId id="437" r:id="rId120"/>
    <p:sldId id="446" r:id="rId121"/>
    <p:sldId id="434" r:id="rId122"/>
    <p:sldId id="439" r:id="rId123"/>
    <p:sldId id="440" r:id="rId124"/>
    <p:sldId id="442" r:id="rId125"/>
    <p:sldId id="435" r:id="rId126"/>
    <p:sldId id="443" r:id="rId127"/>
    <p:sldId id="444" r:id="rId128"/>
    <p:sldId id="445" r:id="rId129"/>
    <p:sldId id="436" r:id="rId130"/>
    <p:sldId id="447" r:id="rId131"/>
    <p:sldId id="448" r:id="rId132"/>
    <p:sldId id="454" r:id="rId133"/>
    <p:sldId id="297" r:id="rId134"/>
    <p:sldId id="543" r:id="rId135"/>
    <p:sldId id="545" r:id="rId136"/>
    <p:sldId id="509" r:id="rId137"/>
    <p:sldId id="589" r:id="rId138"/>
    <p:sldId id="451" r:id="rId139"/>
    <p:sldId id="455" r:id="rId140"/>
    <p:sldId id="481" r:id="rId141"/>
    <p:sldId id="529" r:id="rId142"/>
    <p:sldId id="530" r:id="rId143"/>
    <p:sldId id="531" r:id="rId144"/>
    <p:sldId id="452" r:id="rId145"/>
    <p:sldId id="532" r:id="rId146"/>
    <p:sldId id="453" r:id="rId147"/>
    <p:sldId id="533" r:id="rId148"/>
    <p:sldId id="606" r:id="rId149"/>
    <p:sldId id="349" r:id="rId150"/>
    <p:sldId id="458" r:id="rId151"/>
    <p:sldId id="459" r:id="rId152"/>
    <p:sldId id="350" r:id="rId153"/>
    <p:sldId id="460" r:id="rId154"/>
    <p:sldId id="298" r:id="rId155"/>
    <p:sldId id="342" r:id="rId156"/>
    <p:sldId id="534" r:id="rId157"/>
    <p:sldId id="561" r:id="rId158"/>
    <p:sldId id="479" r:id="rId159"/>
    <p:sldId id="544" r:id="rId160"/>
    <p:sldId id="536" r:id="rId161"/>
    <p:sldId id="538" r:id="rId162"/>
    <p:sldId id="564" r:id="rId163"/>
    <p:sldId id="540" r:id="rId164"/>
    <p:sldId id="565" r:id="rId165"/>
    <p:sldId id="566" r:id="rId166"/>
    <p:sldId id="567" r:id="rId167"/>
    <p:sldId id="489" r:id="rId168"/>
    <p:sldId id="570" r:id="rId169"/>
    <p:sldId id="488" r:id="rId170"/>
    <p:sldId id="541" r:id="rId171"/>
    <p:sldId id="511" r:id="rId172"/>
    <p:sldId id="486" r:id="rId173"/>
    <p:sldId id="590" r:id="rId174"/>
    <p:sldId id="490" r:id="rId175"/>
    <p:sldId id="491" r:id="rId176"/>
    <p:sldId id="492" r:id="rId177"/>
    <p:sldId id="563" r:id="rId178"/>
    <p:sldId id="591" r:id="rId179"/>
    <p:sldId id="593" r:id="rId180"/>
    <p:sldId id="299" r:id="rId181"/>
    <p:sldId id="594" r:id="rId182"/>
    <p:sldId id="607" r:id="rId183"/>
    <p:sldId id="608" r:id="rId184"/>
    <p:sldId id="300" r:id="rId185"/>
    <p:sldId id="609" r:id="rId186"/>
    <p:sldId id="294" r:id="rId187"/>
    <p:sldId id="610" r:id="rId188"/>
    <p:sldId id="512" r:id="rId189"/>
    <p:sldId id="513" r:id="rId190"/>
    <p:sldId id="514" r:id="rId191"/>
    <p:sldId id="515" r:id="rId192"/>
    <p:sldId id="516" r:id="rId193"/>
    <p:sldId id="517" r:id="rId194"/>
    <p:sldId id="518" r:id="rId195"/>
    <p:sldId id="520" r:id="rId196"/>
    <p:sldId id="519" r:id="rId197"/>
    <p:sldId id="521" r:id="rId198"/>
  </p:sldIdLst>
  <p:sldSz cx="6858000" cy="9144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Untitled Section" id="{0E7CA656-395A-4BCF-97BC-606D6B834734}">
          <p14:sldIdLst>
            <p14:sldId id="573"/>
            <p14:sldId id="335"/>
            <p14:sldId id="462"/>
            <p14:sldId id="325"/>
            <p14:sldId id="330"/>
            <p14:sldId id="368"/>
            <p14:sldId id="281"/>
            <p14:sldId id="369"/>
            <p14:sldId id="301"/>
            <p14:sldId id="522"/>
            <p14:sldId id="523"/>
            <p14:sldId id="370"/>
            <p14:sldId id="359"/>
            <p14:sldId id="463"/>
            <p14:sldId id="358"/>
            <p14:sldId id="360"/>
            <p14:sldId id="362"/>
            <p14:sldId id="464"/>
            <p14:sldId id="433"/>
            <p14:sldId id="418"/>
            <p14:sldId id="574"/>
            <p14:sldId id="352"/>
            <p14:sldId id="575"/>
            <p14:sldId id="338"/>
            <p14:sldId id="295"/>
            <p14:sldId id="466"/>
            <p14:sldId id="602"/>
            <p14:sldId id="577"/>
            <p14:sldId id="578"/>
            <p14:sldId id="579"/>
            <p14:sldId id="580"/>
            <p14:sldId id="597"/>
            <p14:sldId id="598"/>
            <p14:sldId id="419"/>
            <p14:sldId id="583"/>
            <p14:sldId id="524"/>
            <p14:sldId id="262"/>
            <p14:sldId id="585"/>
            <p14:sldId id="599"/>
            <p14:sldId id="261"/>
            <p14:sldId id="264"/>
            <p14:sldId id="305"/>
            <p14:sldId id="316"/>
            <p14:sldId id="318"/>
            <p14:sldId id="317"/>
            <p14:sldId id="604"/>
            <p14:sldId id="296"/>
            <p14:sldId id="348"/>
            <p14:sldId id="319"/>
            <p14:sldId id="605"/>
            <p14:sldId id="469"/>
            <p14:sldId id="525"/>
            <p14:sldId id="526"/>
            <p14:sldId id="473"/>
            <p14:sldId id="528"/>
            <p14:sldId id="587"/>
            <p14:sldId id="588"/>
            <p14:sldId id="474"/>
            <p14:sldId id="476"/>
            <p14:sldId id="475"/>
            <p14:sldId id="353"/>
            <p14:sldId id="371"/>
            <p14:sldId id="372"/>
            <p14:sldId id="471"/>
            <p14:sldId id="375"/>
            <p14:sldId id="480"/>
            <p14:sldId id="382"/>
            <p14:sldId id="376"/>
            <p14:sldId id="377"/>
            <p14:sldId id="381"/>
            <p14:sldId id="502"/>
            <p14:sldId id="378"/>
            <p14:sldId id="379"/>
            <p14:sldId id="380"/>
            <p14:sldId id="387"/>
            <p14:sldId id="384"/>
            <p14:sldId id="477"/>
            <p14:sldId id="385"/>
            <p14:sldId id="386"/>
            <p14:sldId id="373"/>
            <p14:sldId id="504"/>
            <p14:sldId id="388"/>
            <p14:sldId id="389"/>
            <p14:sldId id="409"/>
            <p14:sldId id="410"/>
            <p14:sldId id="407"/>
            <p14:sldId id="408"/>
            <p14:sldId id="391"/>
            <p14:sldId id="390"/>
            <p14:sldId id="392"/>
            <p14:sldId id="497"/>
            <p14:sldId id="482"/>
            <p14:sldId id="483"/>
            <p14:sldId id="596"/>
            <p14:sldId id="400"/>
            <p14:sldId id="402"/>
            <p14:sldId id="401"/>
            <p14:sldId id="503"/>
            <p14:sldId id="403"/>
            <p14:sldId id="404"/>
            <p14:sldId id="405"/>
            <p14:sldId id="406"/>
            <p14:sldId id="411"/>
            <p14:sldId id="412"/>
            <p14:sldId id="413"/>
            <p14:sldId id="414"/>
            <p14:sldId id="415"/>
            <p14:sldId id="416"/>
            <p14:sldId id="417"/>
            <p14:sldId id="423"/>
            <p14:sldId id="507"/>
            <p14:sldId id="425"/>
            <p14:sldId id="424"/>
            <p14:sldId id="426"/>
            <p14:sldId id="427"/>
            <p14:sldId id="428"/>
            <p14:sldId id="437"/>
            <p14:sldId id="446"/>
            <p14:sldId id="434"/>
            <p14:sldId id="439"/>
            <p14:sldId id="440"/>
            <p14:sldId id="442"/>
            <p14:sldId id="435"/>
            <p14:sldId id="443"/>
            <p14:sldId id="444"/>
            <p14:sldId id="445"/>
            <p14:sldId id="436"/>
            <p14:sldId id="447"/>
            <p14:sldId id="448"/>
            <p14:sldId id="454"/>
            <p14:sldId id="297"/>
            <p14:sldId id="543"/>
            <p14:sldId id="545"/>
            <p14:sldId id="509"/>
            <p14:sldId id="589"/>
            <p14:sldId id="451"/>
            <p14:sldId id="455"/>
            <p14:sldId id="481"/>
            <p14:sldId id="529"/>
            <p14:sldId id="530"/>
            <p14:sldId id="531"/>
            <p14:sldId id="452"/>
            <p14:sldId id="532"/>
            <p14:sldId id="453"/>
            <p14:sldId id="533"/>
            <p14:sldId id="606"/>
            <p14:sldId id="349"/>
            <p14:sldId id="458"/>
            <p14:sldId id="459"/>
            <p14:sldId id="350"/>
            <p14:sldId id="460"/>
            <p14:sldId id="298"/>
            <p14:sldId id="342"/>
            <p14:sldId id="534"/>
            <p14:sldId id="561"/>
            <p14:sldId id="479"/>
            <p14:sldId id="544"/>
            <p14:sldId id="536"/>
            <p14:sldId id="538"/>
            <p14:sldId id="564"/>
            <p14:sldId id="540"/>
            <p14:sldId id="565"/>
            <p14:sldId id="566"/>
            <p14:sldId id="567"/>
            <p14:sldId id="489"/>
            <p14:sldId id="570"/>
            <p14:sldId id="488"/>
            <p14:sldId id="541"/>
            <p14:sldId id="511"/>
            <p14:sldId id="486"/>
            <p14:sldId id="590"/>
            <p14:sldId id="490"/>
            <p14:sldId id="491"/>
            <p14:sldId id="492"/>
            <p14:sldId id="563"/>
            <p14:sldId id="591"/>
            <p14:sldId id="593"/>
            <p14:sldId id="299"/>
            <p14:sldId id="594"/>
            <p14:sldId id="607"/>
            <p14:sldId id="608"/>
            <p14:sldId id="300"/>
            <p14:sldId id="609"/>
            <p14:sldId id="294"/>
            <p14:sldId id="610"/>
            <p14:sldId id="512"/>
            <p14:sldId id="513"/>
            <p14:sldId id="514"/>
            <p14:sldId id="515"/>
            <p14:sldId id="516"/>
            <p14:sldId id="517"/>
            <p14:sldId id="518"/>
            <p14:sldId id="520"/>
            <p14:sldId id="519"/>
            <p14:sldId id="52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6699"/>
    <a:srgbClr val="CC9900"/>
    <a:srgbClr val="FFFFFF"/>
    <a:srgbClr val="527E52"/>
    <a:srgbClr val="3E5292"/>
    <a:srgbClr val="336600"/>
    <a:srgbClr val="DED594"/>
    <a:srgbClr val="000066"/>
    <a:srgbClr val="5A59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586" autoAdjust="0"/>
  </p:normalViewPr>
  <p:slideViewPr>
    <p:cSldViewPr>
      <p:cViewPr varScale="1">
        <p:scale>
          <a:sx n="90" d="100"/>
          <a:sy n="90" d="100"/>
        </p:scale>
        <p:origin x="2784" y="96"/>
      </p:cViewPr>
      <p:guideLst>
        <p:guide orient="horz" pos="2880"/>
        <p:guide pos="2160"/>
      </p:guideLst>
    </p:cSldViewPr>
  </p:slideViewPr>
  <p:outlineViewPr>
    <p:cViewPr>
      <p:scale>
        <a:sx n="33" d="100"/>
        <a:sy n="33" d="100"/>
      </p:scale>
      <p:origin x="0" y="41604"/>
    </p:cViewPr>
  </p:outlineViewPr>
  <p:notesTextViewPr>
    <p:cViewPr>
      <p:scale>
        <a:sx n="100" d="100"/>
        <a:sy n="100" d="100"/>
      </p:scale>
      <p:origin x="0" y="0"/>
    </p:cViewPr>
  </p:notesTextViewPr>
  <p:sorterViewPr>
    <p:cViewPr>
      <p:scale>
        <a:sx n="200" d="100"/>
        <a:sy n="200" d="100"/>
      </p:scale>
      <p:origin x="0" y="54030"/>
    </p:cViewPr>
  </p:sorterViewPr>
  <p:notesViewPr>
    <p:cSldViewPr>
      <p:cViewPr varScale="1">
        <p:scale>
          <a:sx n="84" d="100"/>
          <a:sy n="84" d="100"/>
        </p:scale>
        <p:origin x="-3804"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96" Type="http://schemas.openxmlformats.org/officeDocument/2006/relationships/slide" Target="slides/slide193.xml"/><Relationship Id="rId200" Type="http://schemas.openxmlformats.org/officeDocument/2006/relationships/handoutMaster" Target="handoutMasters/handout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1"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notesMaster" Target="notesMasters/notesMaster1.xml"/><Relationship Id="rId20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204"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9.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0.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3.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27.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29.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10.xml"/><Relationship Id="rId1" Type="http://schemas.microsoft.com/office/2011/relationships/chartStyle" Target="style10.xml"/></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5.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37.xlsx"/></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38.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11.xml"/><Relationship Id="rId1" Type="http://schemas.microsoft.com/office/2011/relationships/chartStyle" Target="style11.xml"/></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3.xml"/><Relationship Id="rId1" Type="http://schemas.microsoft.com/office/2011/relationships/chartStyle" Target="style1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14.xml"/><Relationship Id="rId1" Type="http://schemas.microsoft.com/office/2011/relationships/chartStyle" Target="style14.xml"/></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6.xml"/><Relationship Id="rId1" Type="http://schemas.microsoft.com/office/2011/relationships/chartStyle" Target="style16.xml"/></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95306929917337"/>
          <c:y val="0.25916666666666666"/>
          <c:w val="0.53472222222222221"/>
          <c:h val="0.64166666666666672"/>
        </c:manualLayout>
      </c:layout>
      <c:pieChart>
        <c:varyColors val="1"/>
        <c:ser>
          <c:idx val="0"/>
          <c:order val="0"/>
          <c:tx>
            <c:strRef>
              <c:f>Sheet1!$B$1</c:f>
              <c:strCache>
                <c:ptCount val="1"/>
                <c:pt idx="0">
                  <c:v> 2</c:v>
                </c:pt>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3"/>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4"/>
            <c:bubble3D val="0"/>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5"/>
            <c:bubble3D val="0"/>
            <c:spPr>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6"/>
            <c:bubble3D val="0"/>
            <c:spPr>
              <a:gradFill rotWithShape="1">
                <a:gsLst>
                  <a:gs pos="0">
                    <a:schemeClr val="accent1">
                      <a:lumMod val="60000"/>
                      <a:shade val="85000"/>
                      <a:satMod val="130000"/>
                    </a:schemeClr>
                  </a:gs>
                  <a:gs pos="34000">
                    <a:schemeClr val="accent1">
                      <a:lumMod val="60000"/>
                      <a:shade val="87000"/>
                      <a:satMod val="125000"/>
                    </a:schemeClr>
                  </a:gs>
                  <a:gs pos="70000">
                    <a:schemeClr val="accent1">
                      <a:lumMod val="60000"/>
                      <a:tint val="100000"/>
                      <a:shade val="90000"/>
                      <a:satMod val="130000"/>
                    </a:schemeClr>
                  </a:gs>
                  <a:gs pos="100000">
                    <a:schemeClr val="accent1">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7"/>
            <c:bubble3D val="0"/>
            <c:spPr>
              <a:gradFill rotWithShape="1">
                <a:gsLst>
                  <a:gs pos="0">
                    <a:schemeClr val="accent2">
                      <a:lumMod val="60000"/>
                      <a:shade val="85000"/>
                      <a:satMod val="130000"/>
                    </a:schemeClr>
                  </a:gs>
                  <a:gs pos="34000">
                    <a:schemeClr val="accent2">
                      <a:lumMod val="60000"/>
                      <a:shade val="87000"/>
                      <a:satMod val="125000"/>
                    </a:schemeClr>
                  </a:gs>
                  <a:gs pos="70000">
                    <a:schemeClr val="accent2">
                      <a:lumMod val="60000"/>
                      <a:tint val="100000"/>
                      <a:shade val="90000"/>
                      <a:satMod val="130000"/>
                    </a:schemeClr>
                  </a:gs>
                  <a:gs pos="100000">
                    <a:schemeClr val="accent2">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8"/>
            <c:bubble3D val="0"/>
            <c:spPr>
              <a:gradFill rotWithShape="1">
                <a:gsLst>
                  <a:gs pos="0">
                    <a:schemeClr val="accent3">
                      <a:lumMod val="60000"/>
                      <a:shade val="85000"/>
                      <a:satMod val="130000"/>
                    </a:schemeClr>
                  </a:gs>
                  <a:gs pos="34000">
                    <a:schemeClr val="accent3">
                      <a:lumMod val="60000"/>
                      <a:shade val="87000"/>
                      <a:satMod val="125000"/>
                    </a:schemeClr>
                  </a:gs>
                  <a:gs pos="70000">
                    <a:schemeClr val="accent3">
                      <a:lumMod val="60000"/>
                      <a:tint val="100000"/>
                      <a:shade val="90000"/>
                      <a:satMod val="130000"/>
                    </a:schemeClr>
                  </a:gs>
                  <a:gs pos="100000">
                    <a:schemeClr val="accent3">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9"/>
            <c:bubble3D val="0"/>
            <c:spPr>
              <a:gradFill rotWithShape="1">
                <a:gsLst>
                  <a:gs pos="0">
                    <a:schemeClr val="accent4">
                      <a:lumMod val="60000"/>
                      <a:shade val="85000"/>
                      <a:satMod val="130000"/>
                    </a:schemeClr>
                  </a:gs>
                  <a:gs pos="34000">
                    <a:schemeClr val="accent4">
                      <a:lumMod val="60000"/>
                      <a:shade val="87000"/>
                      <a:satMod val="125000"/>
                    </a:schemeClr>
                  </a:gs>
                  <a:gs pos="70000">
                    <a:schemeClr val="accent4">
                      <a:lumMod val="60000"/>
                      <a:tint val="100000"/>
                      <a:shade val="90000"/>
                      <a:satMod val="130000"/>
                    </a:schemeClr>
                  </a:gs>
                  <a:gs pos="100000">
                    <a:schemeClr val="accent4">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10"/>
            <c:bubble3D val="0"/>
            <c:spPr>
              <a:gradFill rotWithShape="1">
                <a:gsLst>
                  <a:gs pos="0">
                    <a:schemeClr val="accent5">
                      <a:lumMod val="60000"/>
                      <a:shade val="85000"/>
                      <a:satMod val="130000"/>
                    </a:schemeClr>
                  </a:gs>
                  <a:gs pos="34000">
                    <a:schemeClr val="accent5">
                      <a:lumMod val="60000"/>
                      <a:shade val="87000"/>
                      <a:satMod val="125000"/>
                    </a:schemeClr>
                  </a:gs>
                  <a:gs pos="70000">
                    <a:schemeClr val="accent5">
                      <a:lumMod val="60000"/>
                      <a:tint val="100000"/>
                      <a:shade val="90000"/>
                      <a:satMod val="130000"/>
                    </a:schemeClr>
                  </a:gs>
                  <a:gs pos="100000">
                    <a:schemeClr val="accent5">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Lbls>
            <c:dLbl>
              <c:idx val="0"/>
              <c:layout>
                <c:manualLayout>
                  <c:x val="-5.7593920162963795E-3"/>
                  <c:y val="-1.5273490813648294E-2"/>
                </c:manualLayout>
              </c:layout>
              <c:tx>
                <c:rich>
                  <a:bodyPr/>
                  <a:lstStyle/>
                  <a:p>
                    <a:r>
                      <a:rPr lang="en-US" sz="900" dirty="0"/>
                      <a:t>Ad Valorem Taxes
</a:t>
                    </a:r>
                    <a:r>
                      <a:rPr lang="en-US" sz="900" dirty="0" smtClean="0"/>
                      <a:t>14%</a:t>
                    </a:r>
                    <a:endParaRPr lang="en-US" sz="900"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1.915892976064559E-2"/>
                  <c:y val="-1.3688976377952817E-2"/>
                </c:manualLayout>
              </c:layout>
              <c:tx>
                <c:rich>
                  <a:bodyPr/>
                  <a:lstStyle/>
                  <a:p>
                    <a:r>
                      <a:rPr lang="en-US" sz="900" dirty="0"/>
                      <a:t>Sales Taxes
</a:t>
                    </a:r>
                    <a:r>
                      <a:rPr lang="en-US" sz="900" dirty="0" smtClean="0"/>
                      <a:t>16%</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5.4888510557801896E-2"/>
                  <c:y val="-6.9408102833299845E-2"/>
                </c:manualLayout>
              </c:layout>
              <c:tx>
                <c:rich>
                  <a:bodyPr/>
                  <a:lstStyle/>
                  <a:p>
                    <a:r>
                      <a:rPr lang="en-US" sz="900"/>
                      <a:t>Franchise &amp; Other Taxes
</a:t>
                    </a:r>
                    <a:r>
                      <a:rPr lang="en-US" sz="900" smtClean="0"/>
                      <a:t>10%</a:t>
                    </a:r>
                    <a:endParaRPr lang="en-US"/>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8174481921103149E-3"/>
                  <c:y val="2.2183202099737533E-2"/>
                </c:manualLayout>
              </c:layout>
              <c:tx>
                <c:rich>
                  <a:bodyPr/>
                  <a:lstStyle/>
                  <a:p>
                    <a:r>
                      <a:rPr lang="en-US" sz="900" dirty="0"/>
                      <a:t>Licenses &amp; Permits
</a:t>
                    </a:r>
                    <a:r>
                      <a:rPr lang="en-US" sz="900" dirty="0" smtClean="0"/>
                      <a:t>&lt;1%</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4.1802013554275867E-2"/>
                  <c:y val="-1.6984251968503938E-3"/>
                </c:manualLayout>
              </c:layout>
              <c:tx>
                <c:rich>
                  <a:bodyPr/>
                  <a:lstStyle/>
                  <a:p>
                    <a:fld id="{B9146488-A936-4EB5-81DF-DE8A9EF1A2D2}" type="CATEGORYNAME">
                      <a:rPr lang="en-US" sz="900"/>
                      <a:pPr/>
                      <a:t>[CATEGORY NAME]</a:t>
                    </a:fld>
                    <a:r>
                      <a:rPr lang="en-US" sz="900" baseline="0" dirty="0"/>
                      <a:t>
</a:t>
                    </a:r>
                    <a:fld id="{8E261E42-B1EB-4409-964F-6F4DC88600DC}" type="PERCENTAGE">
                      <a:rPr lang="en-US" sz="900" baseline="0"/>
                      <a:pPr/>
                      <a:t>[PERCENTAGE]</a:t>
                    </a:fld>
                    <a:endParaRPr lang="en-US" sz="9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5"/>
              <c:layout>
                <c:manualLayout>
                  <c:x val="4.4595776879241449E-3"/>
                  <c:y val="6.908456154519139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lt1">
                            <a:lumMod val="85000"/>
                          </a:schemeClr>
                        </a:solidFill>
                        <a:latin typeface="+mn-lt"/>
                        <a:ea typeface="+mn-ea"/>
                        <a:cs typeface="+mn-cs"/>
                      </a:defRPr>
                    </a:pPr>
                    <a:fld id="{F908C914-A987-446F-A296-FD4E65027DEF}" type="CATEGORYNAME">
                      <a:rPr lang="en-US" sz="900" dirty="0"/>
                      <a:pPr>
                        <a:defRPr/>
                      </a:pPr>
                      <a:t>[CATEGORY NAME]</a:t>
                    </a:fld>
                    <a:r>
                      <a:rPr lang="en-US" sz="900" baseline="0" dirty="0"/>
                      <a:t>
</a:t>
                    </a:r>
                    <a:fld id="{A444C5C5-1C58-4497-B84B-8F058F5AAD92}" type="PERCENTAGE">
                      <a:rPr lang="en-US" sz="900" baseline="0" dirty="0"/>
                      <a:pPr>
                        <a:defRPr/>
                      </a:pPr>
                      <a:t>[PERCENTAGE]</a:t>
                    </a:fld>
                    <a:endParaRPr lang="en-US" sz="900"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lt1">
                          <a:lumMod val="8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5684079601990049"/>
                      <c:h val="0.11276666666666665"/>
                    </c:manualLayout>
                  </c15:layout>
                  <c15:dlblFieldTable/>
                  <c15:showDataLabelsRange val="0"/>
                </c:ext>
              </c:extLst>
            </c:dLbl>
            <c:dLbl>
              <c:idx val="6"/>
              <c:layout>
                <c:manualLayout>
                  <c:x val="-4.2670781017237737E-2"/>
                  <c:y val="-2.5786055589205235E-2"/>
                </c:manualLayout>
              </c:layout>
              <c:tx>
                <c:rich>
                  <a:bodyPr/>
                  <a:lstStyle/>
                  <a:p>
                    <a:r>
                      <a:rPr lang="en-US" sz="900" dirty="0"/>
                      <a:t>Interest &amp; Other
</a:t>
                    </a:r>
                    <a:r>
                      <a:rPr lang="en-US" sz="900" dirty="0" smtClean="0"/>
                      <a:t>&lt;1%</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7"/>
              <c:layout>
                <c:manualLayout>
                  <c:x val="-5.2591567945898792E-3"/>
                  <c:y val="-4.735833501581535E-2"/>
                </c:manualLayout>
              </c:layout>
              <c:tx>
                <c:rich>
                  <a:bodyPr/>
                  <a:lstStyle/>
                  <a:p>
                    <a:fld id="{A23DE99B-9533-433C-9EDB-3EA0D43B1693}" type="CATEGORYNAME">
                      <a:rPr lang="en-US" sz="900"/>
                      <a:pPr/>
                      <a:t>[CATEGORY NAME]</a:t>
                    </a:fld>
                    <a:r>
                      <a:rPr lang="en-US" sz="900" baseline="0" dirty="0"/>
                      <a:t>
</a:t>
                    </a:r>
                    <a:fld id="{5A9ADD26-079A-4304-A93E-971F775486BB}" type="PERCENTAGE">
                      <a:rPr lang="en-US" sz="900" baseline="0"/>
                      <a:pPr/>
                      <a:t>[PERCENTAGE]</a:t>
                    </a:fld>
                    <a:endParaRPr lang="en-US" sz="900"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3052985074626865"/>
                      <c:h val="0.15609999999999999"/>
                    </c:manualLayout>
                  </c15:layout>
                  <c15:dlblFieldTable/>
                  <c15:showDataLabelsRange val="0"/>
                </c:ext>
              </c:extLst>
            </c:dLbl>
            <c:dLbl>
              <c:idx val="8"/>
              <c:layout>
                <c:manualLayout>
                  <c:x val="1.8643593058330351E-2"/>
                  <c:y val="-9.8652755905511813E-2"/>
                </c:manualLayout>
              </c:layout>
              <c:tx>
                <c:rich>
                  <a:bodyPr/>
                  <a:lstStyle/>
                  <a:p>
                    <a:r>
                      <a:rPr lang="en-US" sz="900" dirty="0"/>
                      <a:t>Miscellaneous
</a:t>
                    </a:r>
                    <a:r>
                      <a:rPr lang="en-US" sz="900" dirty="0" smtClean="0"/>
                      <a:t>&lt;1%</a:t>
                    </a:r>
                    <a:endParaRPr lang="en-US" dirty="0"/>
                  </a:p>
                </c:rich>
              </c:tx>
              <c:dLblPos val="bestFit"/>
              <c:showLegendKey val="0"/>
              <c:showVal val="0"/>
              <c:showCatName val="1"/>
              <c:showSerName val="0"/>
              <c:showPercent val="1"/>
              <c:showBubbleSize val="0"/>
              <c:extLst>
                <c:ext xmlns:c15="http://schemas.microsoft.com/office/drawing/2012/chart" uri="{CE6537A1-D6FC-4f65-9D91-7224C49458BB}">
                  <c15:layout/>
                </c:ext>
              </c:extLst>
            </c:dLbl>
            <c:dLbl>
              <c:idx val="9"/>
              <c:layout>
                <c:manualLayout>
                  <c:x val="6.6247502644258924E-2"/>
                  <c:y val="-4.3228608923884533E-2"/>
                </c:manualLayout>
              </c:layout>
              <c:tx>
                <c:rich>
                  <a:bodyPr/>
                  <a:lstStyle/>
                  <a:p>
                    <a:fld id="{70BEF786-CC92-4440-9030-235AE5542A0A}" type="CATEGORYNAME">
                      <a:rPr lang="en-US" sz="900"/>
                      <a:pPr/>
                      <a:t>[CATEGORY NAME]</a:t>
                    </a:fld>
                    <a:r>
                      <a:rPr lang="en-US" sz="900" baseline="0" dirty="0"/>
                      <a:t>
</a:t>
                    </a:r>
                    <a:fld id="{F90EC448-292E-4C22-8906-F03585AB7EAC}" type="PERCENTAGE">
                      <a:rPr lang="en-US" sz="900" baseline="0"/>
                      <a:pPr/>
                      <a:t>[PERCENTAGE]</a:t>
                    </a:fld>
                    <a:endParaRPr lang="en-US" sz="900" baseline="0" dirty="0"/>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Sheet1!$A$2:$A$12</c:f>
              <c:strCache>
                <c:ptCount val="10"/>
                <c:pt idx="0">
                  <c:v>Ad Valorem Taxes</c:v>
                </c:pt>
                <c:pt idx="1">
                  <c:v>Sales Taxes</c:v>
                </c:pt>
                <c:pt idx="2">
                  <c:v>Franchise &amp; Other Taxes</c:v>
                </c:pt>
                <c:pt idx="3">
                  <c:v>Licenses &amp; Permits</c:v>
                </c:pt>
                <c:pt idx="4">
                  <c:v>Service Fees</c:v>
                </c:pt>
                <c:pt idx="5">
                  <c:v>Fines &amp; Forfeitures</c:v>
                </c:pt>
                <c:pt idx="6">
                  <c:v>Interest &amp; Other</c:v>
                </c:pt>
                <c:pt idx="7">
                  <c:v>Intergovernmental</c:v>
                </c:pt>
                <c:pt idx="8">
                  <c:v>Miscellaneous</c:v>
                </c:pt>
                <c:pt idx="9">
                  <c:v>Transfers</c:v>
                </c:pt>
              </c:strCache>
            </c:strRef>
          </c:cat>
          <c:val>
            <c:numRef>
              <c:f>Sheet1!$B$2:$B$12</c:f>
              <c:numCache>
                <c:formatCode>General</c:formatCode>
                <c:ptCount val="11"/>
                <c:pt idx="0">
                  <c:v>4452240</c:v>
                </c:pt>
                <c:pt idx="1">
                  <c:v>5145000</c:v>
                </c:pt>
                <c:pt idx="2">
                  <c:v>3092000</c:v>
                </c:pt>
                <c:pt idx="3">
                  <c:v>88000</c:v>
                </c:pt>
                <c:pt idx="4">
                  <c:v>12760845</c:v>
                </c:pt>
                <c:pt idx="5">
                  <c:v>1010100</c:v>
                </c:pt>
                <c:pt idx="6" formatCode="#,##0">
                  <c:v>36158</c:v>
                </c:pt>
                <c:pt idx="7" formatCode="#,##0">
                  <c:v>2473104</c:v>
                </c:pt>
                <c:pt idx="8" formatCode="#,##0">
                  <c:v>414500</c:v>
                </c:pt>
                <c:pt idx="9" formatCode="#,##0">
                  <c:v>2021959</c:v>
                </c:pt>
              </c:numCache>
            </c:numRef>
          </c:val>
        </c:ser>
        <c:dLbls>
          <c:dLblPos val="ctr"/>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6.2807920398449499E-2"/>
          <c:y val="0.32751819374850871"/>
          <c:w val="0.43982099851401441"/>
          <c:h val="0.63098800927892307"/>
        </c:manualLayout>
      </c:layout>
      <c:pieChart>
        <c:varyColors val="1"/>
        <c:ser>
          <c:idx val="0"/>
          <c:order val="0"/>
          <c:tx>
            <c:strRef>
              <c:f>Sheet1!$B$1</c:f>
              <c:strCache>
                <c:ptCount val="1"/>
                <c:pt idx="0">
                  <c:v>FY2014-2015</c:v>
                </c:pt>
              </c:strCache>
            </c:strRef>
          </c:tx>
          <c:explosion val="13"/>
          <c:dPt>
            <c:idx val="0"/>
            <c:bubble3D val="0"/>
          </c:dPt>
          <c:dPt>
            <c:idx val="1"/>
            <c:bubble3D val="0"/>
          </c:dPt>
          <c:dPt>
            <c:idx val="2"/>
            <c:bubble3D val="0"/>
          </c:dPt>
          <c:dPt>
            <c:idx val="3"/>
            <c:bubble3D val="0"/>
          </c:dPt>
          <c:dPt>
            <c:idx val="4"/>
            <c:bubble3D val="0"/>
          </c:dPt>
          <c:dPt>
            <c:idx val="5"/>
            <c:bubble3D val="0"/>
          </c:dPt>
          <c:dLbls>
            <c:dLbl>
              <c:idx val="0"/>
              <c:layout>
                <c:manualLayout>
                  <c:x val="-1.5907561446359388E-2"/>
                  <c:y val="-2.2979383801091293E-2"/>
                </c:manualLayout>
              </c:layout>
              <c:spPr>
                <a:noFill/>
                <a:ln>
                  <a:noFill/>
                </a:ln>
                <a:effectLst/>
              </c:spPr>
              <c:txPr>
                <a:bodyPr wrap="square" lIns="38100" tIns="19050" rIns="38100" bIns="19050" anchor="ctr">
                  <a:noAutofit/>
                </a:bodyPr>
                <a:lstStyle/>
                <a:p>
                  <a:pPr>
                    <a:defRPr sz="900" baseline="0"/>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955892986261746"/>
                      <c:h val="0.12026987290489104"/>
                    </c:manualLayout>
                  </c15:layout>
                </c:ext>
              </c:extLst>
            </c:dLbl>
            <c:dLbl>
              <c:idx val="1"/>
              <c:layout>
                <c:manualLayout>
                  <c:x val="5.5522116134615496E-2"/>
                  <c:y val="-4.19534746953311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2102117387170422"/>
                  <c:y val="8.362139379880419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4064438257582226"/>
                  <c:y val="-8.47221223903028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7.0231665727250467E-2"/>
                  <c:y val="-0.10913843238474859"/>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2.9590129867172237E-2"/>
                  <c:y val="-4.1666297196918278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spPr>
              <a:noFill/>
              <a:ln>
                <a:noFill/>
              </a:ln>
              <a:effectLst/>
            </c:spPr>
            <c:txPr>
              <a:bodyPr/>
              <a:lstStyle/>
              <a:p>
                <a:pPr>
                  <a:defRPr sz="900" baseline="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Sheet1!$A$2:$A$8</c:f>
              <c:strCache>
                <c:ptCount val="7"/>
                <c:pt idx="0">
                  <c:v>Personnel </c:v>
                </c:pt>
                <c:pt idx="1">
                  <c:v>Supplies</c:v>
                </c:pt>
                <c:pt idx="2">
                  <c:v>Maintenance</c:v>
                </c:pt>
                <c:pt idx="3">
                  <c:v>Contractual </c:v>
                </c:pt>
                <c:pt idx="4">
                  <c:v>Other Charges</c:v>
                </c:pt>
                <c:pt idx="5">
                  <c:v>Contingency</c:v>
                </c:pt>
                <c:pt idx="6">
                  <c:v>Capital</c:v>
                </c:pt>
              </c:strCache>
            </c:strRef>
          </c:cat>
          <c:val>
            <c:numRef>
              <c:f>Sheet1!$B$2:$B$8</c:f>
              <c:numCache>
                <c:formatCode>_("$"* #,##0_);_("$"* \(#,##0\);_("$"* "-"??_);_(@_)</c:formatCode>
                <c:ptCount val="7"/>
                <c:pt idx="0">
                  <c:v>182580</c:v>
                </c:pt>
                <c:pt idx="1">
                  <c:v>14990</c:v>
                </c:pt>
                <c:pt idx="2">
                  <c:v>7160</c:v>
                </c:pt>
                <c:pt idx="3">
                  <c:v>433570</c:v>
                </c:pt>
                <c:pt idx="4">
                  <c:v>450865</c:v>
                </c:pt>
                <c:pt idx="5">
                  <c:v>207615</c:v>
                </c:pt>
                <c:pt idx="6">
                  <c:v>0</c:v>
                </c:pt>
              </c:numCache>
            </c:numRef>
          </c:val>
        </c:ser>
        <c:dLbls>
          <c:showLegendKey val="0"/>
          <c:showVal val="0"/>
          <c:showCatName val="0"/>
          <c:showSerName val="0"/>
          <c:showPercent val="0"/>
          <c:showBubbleSize val="0"/>
          <c:showLeaderLines val="1"/>
        </c:dLbls>
        <c:firstSliceAng val="0"/>
      </c:pieChart>
      <c:spPr>
        <a:noFill/>
        <a:ln w="25386">
          <a:noFill/>
        </a:ln>
      </c:spPr>
    </c:plotArea>
    <c:plotVisOnly val="1"/>
    <c:dispBlanksAs val="gap"/>
    <c:showDLblsOverMax val="0"/>
  </c:chart>
  <c:txPr>
    <a:bodyPr/>
    <a:lstStyle/>
    <a:p>
      <a:pPr>
        <a:defRPr sz="1793"/>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3.677751777773982E-2"/>
          <c:y val="0.25485001874765656"/>
          <c:w val="0.56329675220086095"/>
          <c:h val="0.60353205849268843"/>
        </c:manualLayout>
      </c:layout>
      <c:pieChart>
        <c:varyColors val="1"/>
        <c:ser>
          <c:idx val="0"/>
          <c:order val="0"/>
          <c:tx>
            <c:strRef>
              <c:f>Sheet1!$B$1</c:f>
              <c:strCache>
                <c:ptCount val="1"/>
                <c:pt idx="0">
                  <c:v>fy2013-2014</c:v>
                </c:pt>
              </c:strCache>
            </c:strRef>
          </c:tx>
          <c:explosion val="7"/>
          <c:dPt>
            <c:idx val="0"/>
            <c:bubble3D val="0"/>
          </c:dPt>
          <c:dPt>
            <c:idx val="1"/>
            <c:bubble3D val="0"/>
          </c:dPt>
          <c:dPt>
            <c:idx val="2"/>
            <c:bubble3D val="0"/>
          </c:dPt>
          <c:dPt>
            <c:idx val="3"/>
            <c:bubble3D val="0"/>
            <c:explosion val="9"/>
          </c:dPt>
          <c:dPt>
            <c:idx val="4"/>
            <c:bubble3D val="0"/>
          </c:dPt>
          <c:dLbls>
            <c:dLbl>
              <c:idx val="0"/>
              <c:layout>
                <c:manualLayout>
                  <c:x val="5.0261433502319063E-2"/>
                  <c:y val="8.5796718158321818E-3"/>
                </c:manualLayout>
              </c:layout>
              <c:showLegendKey val="0"/>
              <c:showVal val="1"/>
              <c:showCatName val="1"/>
              <c:showSerName val="0"/>
              <c:showPercent val="0"/>
              <c:showBubbleSize val="0"/>
              <c:extLst>
                <c:ext xmlns:c15="http://schemas.microsoft.com/office/drawing/2012/chart" uri="{CE6537A1-D6FC-4f65-9D91-7224C49458BB}"/>
              </c:extLst>
            </c:dLbl>
            <c:dLbl>
              <c:idx val="1"/>
              <c:layout>
                <c:manualLayout>
                  <c:x val="7.5342465753424653E-2"/>
                  <c:y val="7.8679449419967545E-2"/>
                </c:manualLayout>
              </c:layout>
              <c:showLegendKey val="0"/>
              <c:showVal val="1"/>
              <c:showCatName val="1"/>
              <c:showSerName val="0"/>
              <c:showPercent val="0"/>
              <c:showBubbleSize val="0"/>
              <c:extLst>
                <c:ext xmlns:c15="http://schemas.microsoft.com/office/drawing/2012/chart" uri="{CE6537A1-D6FC-4f65-9D91-7224C49458BB}"/>
              </c:extLst>
            </c:dLbl>
            <c:dLbl>
              <c:idx val="2"/>
              <c:layout>
                <c:manualLayout>
                  <c:x val="-7.9203969366842836E-3"/>
                  <c:y val="0.14224229127847568"/>
                </c:manualLayout>
              </c:layout>
              <c:showLegendKey val="0"/>
              <c:showVal val="1"/>
              <c:showCatName val="1"/>
              <c:showSerName val="0"/>
              <c:showPercent val="0"/>
              <c:showBubbleSize val="0"/>
              <c:extLst>
                <c:ext xmlns:c15="http://schemas.microsoft.com/office/drawing/2012/chart" uri="{CE6537A1-D6FC-4f65-9D91-7224C49458BB}"/>
              </c:extLst>
            </c:dLbl>
            <c:dLbl>
              <c:idx val="3"/>
              <c:layout>
                <c:manualLayout>
                  <c:x val="0.17416945313342683"/>
                  <c:y val="-1.5011720863136383E-2"/>
                </c:manualLayout>
              </c:layout>
              <c:showLegendKey val="0"/>
              <c:showVal val="1"/>
              <c:showCatName val="1"/>
              <c:showSerName val="0"/>
              <c:showPercent val="0"/>
              <c:showBubbleSize val="0"/>
              <c:extLst>
                <c:ext xmlns:c15="http://schemas.microsoft.com/office/drawing/2012/chart" uri="{CE6537A1-D6FC-4f65-9D91-7224C49458BB}"/>
              </c:extLst>
            </c:dLbl>
            <c:dLbl>
              <c:idx val="4"/>
              <c:layout>
                <c:manualLayout>
                  <c:x val="2.4773217560133752E-2"/>
                  <c:y val="-0.1314903528280339"/>
                </c:manualLayout>
              </c:layou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900" baseline="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Contractual</c:v>
                </c:pt>
                <c:pt idx="1">
                  <c:v>Occupancy</c:v>
                </c:pt>
                <c:pt idx="2">
                  <c:v>Supplies</c:v>
                </c:pt>
                <c:pt idx="3">
                  <c:v>Personnel</c:v>
                </c:pt>
                <c:pt idx="4">
                  <c:v>Other Charges</c:v>
                </c:pt>
              </c:strCache>
            </c:strRef>
          </c:cat>
          <c:val>
            <c:numRef>
              <c:f>Sheet1!$B$2:$B$6</c:f>
              <c:numCache>
                <c:formatCode>_("$"* #,##0_);_("$"* \(#,##0\);_("$"* "-"??_);_(@_)</c:formatCode>
                <c:ptCount val="5"/>
                <c:pt idx="0">
                  <c:v>350</c:v>
                </c:pt>
                <c:pt idx="1">
                  <c:v>9400</c:v>
                </c:pt>
                <c:pt idx="2">
                  <c:v>6450</c:v>
                </c:pt>
                <c:pt idx="3">
                  <c:v>290460</c:v>
                </c:pt>
                <c:pt idx="4">
                  <c:v>11740</c:v>
                </c:pt>
              </c:numCache>
            </c:numRef>
          </c:val>
        </c:ser>
        <c:dLbls>
          <c:showLegendKey val="0"/>
          <c:showVal val="0"/>
          <c:showCatName val="0"/>
          <c:showSerName val="0"/>
          <c:showPercent val="0"/>
          <c:showBubbleSize val="0"/>
          <c:showLeaderLines val="1"/>
        </c:dLbls>
        <c:firstSliceAng val="103"/>
      </c:pieChart>
      <c:spPr>
        <a:noFill/>
        <a:ln w="25398">
          <a:noFill/>
        </a:ln>
      </c:spPr>
    </c:plotArea>
    <c:plotVisOnly val="1"/>
    <c:dispBlanksAs val="gap"/>
    <c:showDLblsOverMax val="0"/>
  </c:chart>
  <c:txPr>
    <a:bodyPr/>
    <a:lstStyle/>
    <a:p>
      <a:pPr>
        <a:defRPr sz="1868"/>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30244121089593529"/>
          <c:y val="0.11344610955888579"/>
          <c:w val="0.64094123528491942"/>
          <c:h val="0.78942186280768956"/>
        </c:manualLayout>
      </c:layout>
      <c:pieChart>
        <c:varyColors val="1"/>
        <c:ser>
          <c:idx val="0"/>
          <c:order val="0"/>
          <c:tx>
            <c:strRef>
              <c:f>Sheet1!$B$1</c:f>
              <c:strCache>
                <c:ptCount val="1"/>
                <c:pt idx="0">
                  <c:v> 2</c:v>
                </c:pt>
              </c:strCache>
            </c:strRef>
          </c:tx>
          <c:explosion val="11"/>
          <c:dPt>
            <c:idx val="0"/>
            <c:bubble3D val="0"/>
          </c:dPt>
          <c:dPt>
            <c:idx val="1"/>
            <c:bubble3D val="0"/>
          </c:dPt>
          <c:dPt>
            <c:idx val="2"/>
            <c:bubble3D val="0"/>
          </c:dPt>
          <c:dPt>
            <c:idx val="3"/>
            <c:bubble3D val="0"/>
          </c:dPt>
          <c:dPt>
            <c:idx val="4"/>
            <c:bubble3D val="0"/>
          </c:dPt>
          <c:dLbls>
            <c:dLbl>
              <c:idx val="0"/>
              <c:layout>
                <c:manualLayout>
                  <c:x val="-0.16358970335335452"/>
                  <c:y val="-5.4033412161133498E-2"/>
                </c:manualLayout>
              </c:layout>
              <c:tx>
                <c:rich>
                  <a:bodyPr/>
                  <a:lstStyle/>
                  <a:p>
                    <a:r>
                      <a:rPr lang="en-US" dirty="0"/>
                      <a:t>Personnel,  </a:t>
                    </a:r>
                    <a:r>
                      <a:rPr lang="en-US" dirty="0" smtClean="0"/>
                      <a:t>$71,180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4.5913063582136475E-2"/>
                  <c:y val="0"/>
                </c:manualLayout>
              </c:layout>
              <c:tx>
                <c:rich>
                  <a:bodyPr/>
                  <a:lstStyle/>
                  <a:p>
                    <a:r>
                      <a:rPr lang="en-US" dirty="0"/>
                      <a:t>Supplies,  </a:t>
                    </a:r>
                    <a:r>
                      <a:rPr lang="en-US" dirty="0" smtClean="0"/>
                      <a:t>$5,975</a:t>
                    </a:r>
                  </a:p>
                  <a:p>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9.7759480588145348E-2"/>
                  <c:y val="1.0240831382563665E-2"/>
                </c:manualLayout>
              </c:layout>
              <c:tx>
                <c:rich>
                  <a:bodyPr/>
                  <a:lstStyle/>
                  <a:p>
                    <a:r>
                      <a:rPr lang="en-US" dirty="0"/>
                      <a:t>Occupancy,  </a:t>
                    </a:r>
                    <a:r>
                      <a:rPr lang="en-US" dirty="0" smtClean="0"/>
                      <a:t>$2,190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7.23284392495782E-2"/>
                  <c:y val="-9.4888541550370381E-2"/>
                </c:manualLayout>
              </c:layout>
              <c:tx>
                <c:rich>
                  <a:bodyPr/>
                  <a:lstStyle/>
                  <a:p>
                    <a:r>
                      <a:rPr lang="en-US" dirty="0"/>
                      <a:t>Contractual Services,  $</a:t>
                    </a:r>
                    <a:r>
                      <a:rPr lang="en-US" dirty="0" smtClean="0"/>
                      <a:t>5,600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0.15953812522983876"/>
                  <c:y val="0.18799460878201035"/>
                </c:manualLayout>
              </c:layout>
              <c:tx>
                <c:rich>
                  <a:bodyPr/>
                  <a:lstStyle/>
                  <a:p>
                    <a:r>
                      <a:rPr lang="en-US" dirty="0"/>
                      <a:t>Other Charges,  </a:t>
                    </a:r>
                    <a:r>
                      <a:rPr lang="en-US" dirty="0" smtClean="0"/>
                      <a:t>$40,490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Personnel</c:v>
                </c:pt>
                <c:pt idx="1">
                  <c:v>Supplies</c:v>
                </c:pt>
                <c:pt idx="2">
                  <c:v>Occupancy</c:v>
                </c:pt>
                <c:pt idx="3">
                  <c:v>Contractual Services</c:v>
                </c:pt>
                <c:pt idx="4">
                  <c:v>Other Charges</c:v>
                </c:pt>
              </c:strCache>
            </c:strRef>
          </c:cat>
          <c:val>
            <c:numRef>
              <c:f>Sheet1!$B$2:$B$6</c:f>
              <c:numCache>
                <c:formatCode>_("$"* #,##0_);_("$"* \(#,##0\);_("$"* "-"??_);_(@_)</c:formatCode>
                <c:ptCount val="5"/>
                <c:pt idx="0">
                  <c:v>71180</c:v>
                </c:pt>
                <c:pt idx="1">
                  <c:v>5975</c:v>
                </c:pt>
                <c:pt idx="2">
                  <c:v>2190</c:v>
                </c:pt>
                <c:pt idx="3">
                  <c:v>5600</c:v>
                </c:pt>
                <c:pt idx="4">
                  <c:v>40490</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txPr>
    <a:bodyPr/>
    <a:lstStyle/>
    <a:p>
      <a:pPr>
        <a:defRPr sz="1884"/>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9218826813314999"/>
          <c:y val="0.20887626546681665"/>
          <c:w val="0.64094123528491942"/>
          <c:h val="0.78942186280768956"/>
        </c:manualLayout>
      </c:layout>
      <c:pieChart>
        <c:varyColors val="1"/>
        <c:ser>
          <c:idx val="0"/>
          <c:order val="0"/>
          <c:tx>
            <c:strRef>
              <c:f>Sheet1!$B$1</c:f>
              <c:strCache>
                <c:ptCount val="1"/>
                <c:pt idx="0">
                  <c:v> 2</c:v>
                </c:pt>
              </c:strCache>
            </c:strRef>
          </c:tx>
          <c:explosion val="17"/>
          <c:dPt>
            <c:idx val="0"/>
            <c:bubble3D val="0"/>
          </c:dPt>
          <c:dPt>
            <c:idx val="1"/>
            <c:bubble3D val="0"/>
          </c:dPt>
          <c:dPt>
            <c:idx val="2"/>
            <c:bubble3D val="0"/>
          </c:dPt>
          <c:dPt>
            <c:idx val="3"/>
            <c:bubble3D val="0"/>
          </c:dPt>
          <c:dPt>
            <c:idx val="4"/>
            <c:bubble3D val="0"/>
          </c:dPt>
          <c:dPt>
            <c:idx val="5"/>
            <c:bubble3D val="0"/>
          </c:dPt>
          <c:dLbls>
            <c:dLbl>
              <c:idx val="0"/>
              <c:layout>
                <c:manualLayout>
                  <c:x val="-9.4228638086905805E-2"/>
                  <c:y val="-4.1259842519685043E-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6.0874474024080326E-2"/>
                  <c:y val="-2.710948631421072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3206536682914646"/>
                  <c:y val="2.524109486314210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9.3539140940715651E-2"/>
                  <c:y val="7.725234345706787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5.2098071074449026E-2"/>
                  <c:y val="0.1839340082489688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0.16246403227374356"/>
                  <c:y val="-0.19374990626171729"/>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Other Charges</c:v>
                </c:pt>
                <c:pt idx="1">
                  <c:v>Supplies</c:v>
                </c:pt>
                <c:pt idx="2">
                  <c:v>Maintenance</c:v>
                </c:pt>
                <c:pt idx="3">
                  <c:v>Occupancy</c:v>
                </c:pt>
                <c:pt idx="4">
                  <c:v>Contractual Services</c:v>
                </c:pt>
                <c:pt idx="5">
                  <c:v>Personnel</c:v>
                </c:pt>
              </c:strCache>
            </c:strRef>
          </c:cat>
          <c:val>
            <c:numRef>
              <c:f>Sheet1!$B$2:$B$7</c:f>
              <c:numCache>
                <c:formatCode>_("$"* #,##0_);_("$"* \(#,##0\);_("$"* "-"??_);_(@_)</c:formatCode>
                <c:ptCount val="6"/>
                <c:pt idx="0">
                  <c:v>12640</c:v>
                </c:pt>
                <c:pt idx="1">
                  <c:v>9440</c:v>
                </c:pt>
                <c:pt idx="2">
                  <c:v>38000</c:v>
                </c:pt>
                <c:pt idx="3">
                  <c:v>7550</c:v>
                </c:pt>
                <c:pt idx="4">
                  <c:v>45150</c:v>
                </c:pt>
                <c:pt idx="5">
                  <c:v>327224</c:v>
                </c:pt>
              </c:numCache>
            </c:numRef>
          </c:val>
        </c:ser>
        <c:dLbls>
          <c:showLegendKey val="0"/>
          <c:showVal val="0"/>
          <c:showCatName val="0"/>
          <c:showSerName val="0"/>
          <c:showPercent val="0"/>
          <c:showBubbleSize val="0"/>
          <c:showLeaderLines val="1"/>
        </c:dLbls>
        <c:firstSliceAng val="0"/>
      </c:pieChart>
      <c:spPr>
        <a:noFill/>
        <a:ln w="25403">
          <a:noFill/>
        </a:ln>
      </c:spPr>
    </c:plotArea>
    <c:plotVisOnly val="1"/>
    <c:dispBlanksAs val="gap"/>
    <c:showDLblsOverMax val="0"/>
  </c:chart>
  <c:txPr>
    <a:bodyPr/>
    <a:lstStyle/>
    <a:p>
      <a:pPr>
        <a:defRPr sz="1801"/>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7693794593365361"/>
          <c:y val="0.10832140300644237"/>
          <c:w val="0.29971133346598816"/>
          <c:h val="0.6861160278518903"/>
        </c:manualLayout>
      </c:layout>
      <c:pieChart>
        <c:varyColors val="1"/>
        <c:ser>
          <c:idx val="0"/>
          <c:order val="0"/>
          <c:tx>
            <c:strRef>
              <c:f>Sheet1!$B$1</c:f>
              <c:strCache>
                <c:ptCount val="1"/>
                <c:pt idx="0">
                  <c:v> 2</c:v>
                </c:pt>
              </c:strCache>
            </c:strRef>
          </c:tx>
          <c:explosion val="7"/>
          <c:dPt>
            <c:idx val="0"/>
            <c:bubble3D val="0"/>
          </c:dPt>
          <c:dPt>
            <c:idx val="1"/>
            <c:bubble3D val="0"/>
          </c:dPt>
          <c:dPt>
            <c:idx val="2"/>
            <c:bubble3D val="0"/>
          </c:dPt>
          <c:dPt>
            <c:idx val="3"/>
            <c:bubble3D val="0"/>
          </c:dPt>
          <c:dPt>
            <c:idx val="4"/>
            <c:bubble3D val="0"/>
          </c:dPt>
          <c:dPt>
            <c:idx val="5"/>
            <c:bubble3D val="0"/>
          </c:dPt>
          <c:dLbls>
            <c:dLbl>
              <c:idx val="0"/>
              <c:layout>
                <c:manualLayout>
                  <c:x val="4.1013388669376614E-2"/>
                  <c:y val="3.072493004490141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1.9463031922453737E-2"/>
                  <c:y val="7.232413613587557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2.7282469655192019E-2"/>
                  <c:y val="0.1411723173033122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186405952414793"/>
                  <c:y val="-0.15709263356543246"/>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9.3898916967509002E-2"/>
                      <c:h val="0.14456627838875513"/>
                    </c:manualLayout>
                  </c15:layout>
                </c:ext>
              </c:extLst>
            </c:dLbl>
            <c:dLbl>
              <c:idx val="4"/>
              <c:layout>
                <c:manualLayout>
                  <c:x val="-3.5228829699536723E-2"/>
                  <c:y val="-8.231470033188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9.3509480087552235E-2"/>
                  <c:y val="-3.9620940977419146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6"/>
              <c:layout>
                <c:manualLayout>
                  <c:x val="-0.10210042823594419"/>
                  <c:y val="8.9600846064231479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b="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Occupancy</c:v>
                </c:pt>
                <c:pt idx="1">
                  <c:v>Supplies</c:v>
                </c:pt>
                <c:pt idx="2">
                  <c:v>Maintenance</c:v>
                </c:pt>
                <c:pt idx="3">
                  <c:v>Personnel</c:v>
                </c:pt>
                <c:pt idx="4">
                  <c:v>Contractual Services</c:v>
                </c:pt>
                <c:pt idx="5">
                  <c:v>Other Charges</c:v>
                </c:pt>
              </c:strCache>
            </c:strRef>
          </c:cat>
          <c:val>
            <c:numRef>
              <c:f>Sheet1!$B$2:$B$7</c:f>
              <c:numCache>
                <c:formatCode>_("$"* #,##0_);_("$"* \(#,##0\);_("$"* "-"??_);_(@_)</c:formatCode>
                <c:ptCount val="6"/>
                <c:pt idx="0">
                  <c:v>12620</c:v>
                </c:pt>
                <c:pt idx="1">
                  <c:v>35290</c:v>
                </c:pt>
                <c:pt idx="2">
                  <c:v>8500</c:v>
                </c:pt>
                <c:pt idx="3">
                  <c:v>348751</c:v>
                </c:pt>
                <c:pt idx="4">
                  <c:v>17100</c:v>
                </c:pt>
                <c:pt idx="5">
                  <c:v>6580</c:v>
                </c:pt>
              </c:numCache>
            </c:numRef>
          </c:val>
        </c:ser>
        <c:dLbls>
          <c:showLegendKey val="0"/>
          <c:showVal val="0"/>
          <c:showCatName val="0"/>
          <c:showSerName val="0"/>
          <c:showPercent val="0"/>
          <c:showBubbleSize val="0"/>
          <c:showLeaderLines val="1"/>
        </c:dLbls>
        <c:firstSliceAng val="67"/>
      </c:pieChart>
      <c:spPr>
        <a:noFill/>
        <a:ln w="25394">
          <a:noFill/>
        </a:ln>
      </c:spPr>
    </c:plotArea>
    <c:plotVisOnly val="1"/>
    <c:dispBlanksAs val="gap"/>
    <c:showDLblsOverMax val="0"/>
  </c:chart>
  <c:txPr>
    <a:bodyPr/>
    <a:lstStyle/>
    <a:p>
      <a:pPr>
        <a:defRPr sz="1551"/>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7500000000000002"/>
          <c:y val="0.17554293213348332"/>
          <c:w val="0.64094123528491942"/>
          <c:h val="0.78942186280768956"/>
        </c:manualLayout>
      </c:layout>
      <c:pieChart>
        <c:varyColors val="1"/>
        <c:ser>
          <c:idx val="0"/>
          <c:order val="0"/>
          <c:tx>
            <c:strRef>
              <c:f>Sheet1!$B$1</c:f>
              <c:strCache>
                <c:ptCount val="1"/>
                <c:pt idx="0">
                  <c:v> 2</c:v>
                </c:pt>
              </c:strCache>
            </c:strRef>
          </c:tx>
          <c:explosion val="20"/>
          <c:dPt>
            <c:idx val="0"/>
            <c:bubble3D val="0"/>
          </c:dPt>
          <c:dPt>
            <c:idx val="1"/>
            <c:bubble3D val="0"/>
          </c:dPt>
          <c:dPt>
            <c:idx val="2"/>
            <c:bubble3D val="0"/>
          </c:dPt>
          <c:dPt>
            <c:idx val="3"/>
            <c:bubble3D val="0"/>
          </c:dPt>
          <c:dPt>
            <c:idx val="4"/>
            <c:bubble3D val="0"/>
          </c:dPt>
          <c:dPt>
            <c:idx val="5"/>
            <c:bubble3D val="0"/>
          </c:dPt>
          <c:dLbls>
            <c:dLbl>
              <c:idx val="0"/>
              <c:layout>
                <c:manualLayout>
                  <c:x val="-4.6609590467858182E-2"/>
                  <c:y val="-4.6983127109111358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6.6165271007790696E-2"/>
                  <c:y val="-0.10806186726659167"/>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3206536682914646"/>
                  <c:y val="2.524109486314210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9.3539140940715748E-2"/>
                  <c:y val="0.1201094863142107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2.2997541973920024E-2"/>
                  <c:y val="0.21726734158230221"/>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0.16246403227374356"/>
                  <c:y val="-0.19374990626171729"/>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Other Charges</c:v>
                </c:pt>
                <c:pt idx="1">
                  <c:v>Supplies</c:v>
                </c:pt>
                <c:pt idx="2">
                  <c:v>Occupancy</c:v>
                </c:pt>
                <c:pt idx="3">
                  <c:v>Contractual Services</c:v>
                </c:pt>
                <c:pt idx="4">
                  <c:v>Personnel</c:v>
                </c:pt>
              </c:strCache>
            </c:strRef>
          </c:cat>
          <c:val>
            <c:numRef>
              <c:f>Sheet1!$B$2:$B$6</c:f>
              <c:numCache>
                <c:formatCode>_("$"* #,##0_);_("$"* \(#,##0\);_("$"* "-"??_);_(@_)</c:formatCode>
                <c:ptCount val="5"/>
                <c:pt idx="0">
                  <c:v>15685</c:v>
                </c:pt>
                <c:pt idx="1">
                  <c:v>1575</c:v>
                </c:pt>
                <c:pt idx="2">
                  <c:v>3445</c:v>
                </c:pt>
                <c:pt idx="3">
                  <c:v>325</c:v>
                </c:pt>
                <c:pt idx="4">
                  <c:v>98735</c:v>
                </c:pt>
              </c:numCache>
            </c:numRef>
          </c:val>
        </c:ser>
        <c:dLbls>
          <c:showLegendKey val="0"/>
          <c:showVal val="0"/>
          <c:showCatName val="0"/>
          <c:showSerName val="0"/>
          <c:showPercent val="0"/>
          <c:showBubbleSize val="0"/>
          <c:showLeaderLines val="1"/>
        </c:dLbls>
        <c:firstSliceAng val="0"/>
      </c:pieChart>
      <c:spPr>
        <a:noFill/>
        <a:ln w="25403">
          <a:noFill/>
        </a:ln>
      </c:spPr>
    </c:plotArea>
    <c:plotVisOnly val="1"/>
    <c:dispBlanksAs val="gap"/>
    <c:showDLblsOverMax val="0"/>
  </c:chart>
  <c:txPr>
    <a:bodyPr/>
    <a:lstStyle/>
    <a:p>
      <a:pPr>
        <a:defRPr sz="1801"/>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30244121089593529"/>
          <c:y val="0.11344610955888579"/>
          <c:w val="0.64094123528491942"/>
          <c:h val="0.78942186280768956"/>
        </c:manualLayout>
      </c:layout>
      <c:pieChart>
        <c:varyColors val="1"/>
        <c:ser>
          <c:idx val="0"/>
          <c:order val="0"/>
          <c:tx>
            <c:strRef>
              <c:f>Sheet1!$B$1</c:f>
              <c:strCache>
                <c:ptCount val="1"/>
                <c:pt idx="0">
                  <c:v> 2</c:v>
                </c:pt>
              </c:strCache>
            </c:strRef>
          </c:tx>
          <c:explosion val="17"/>
          <c:dPt>
            <c:idx val="0"/>
            <c:bubble3D val="0"/>
          </c:dPt>
          <c:dPt>
            <c:idx val="1"/>
            <c:bubble3D val="0"/>
          </c:dPt>
          <c:dPt>
            <c:idx val="2"/>
            <c:bubble3D val="0"/>
          </c:dPt>
          <c:dPt>
            <c:idx val="3"/>
            <c:bubble3D val="0"/>
          </c:dPt>
          <c:dPt>
            <c:idx val="4"/>
            <c:bubble3D val="0"/>
          </c:dPt>
          <c:dLbls>
            <c:dLbl>
              <c:idx val="0"/>
              <c:layout>
                <c:manualLayout>
                  <c:x val="-0.19025723558203872"/>
                  <c:y val="-0.1561896008163235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4.3098797616514153E-2"/>
                  <c:y val="5.1923104928251654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9.7759480588145348E-2"/>
                  <c:y val="1.024083138256366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8.8885135135135129E-2"/>
                  <c:y val="3.6260761574545226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2.2894232815492657E-2"/>
                  <c:y val="-1.845702532993808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0.16419583954032776"/>
                  <c:y val="6.3772732614433114E-2"/>
                </c:manualLayout>
              </c:layout>
              <c:tx>
                <c:rich>
                  <a:bodyPr/>
                  <a:lstStyle/>
                  <a:p>
                    <a:r>
                      <a:rPr lang="en-US" dirty="0" smtClean="0"/>
                      <a:t>Maintenance  $85,270 </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6"/>
              <c:delete val="1"/>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Sheet1!$A$2:$A$8</c:f>
              <c:strCache>
                <c:ptCount val="7"/>
                <c:pt idx="0">
                  <c:v>Personnel</c:v>
                </c:pt>
                <c:pt idx="1">
                  <c:v>Supplies</c:v>
                </c:pt>
                <c:pt idx="2">
                  <c:v>Occupancy</c:v>
                </c:pt>
                <c:pt idx="3">
                  <c:v>Contractual Services</c:v>
                </c:pt>
                <c:pt idx="4">
                  <c:v>Other Charges</c:v>
                </c:pt>
                <c:pt idx="5">
                  <c:v>Maintenance</c:v>
                </c:pt>
                <c:pt idx="6">
                  <c:v>Capital</c:v>
                </c:pt>
              </c:strCache>
            </c:strRef>
          </c:cat>
          <c:val>
            <c:numRef>
              <c:f>Sheet1!$B$2:$B$8</c:f>
              <c:numCache>
                <c:formatCode>_("$"* #,##0_);_("$"* \(#,##0\);_("$"* "-"??_);_(@_)</c:formatCode>
                <c:ptCount val="7"/>
                <c:pt idx="0">
                  <c:v>136055</c:v>
                </c:pt>
                <c:pt idx="1">
                  <c:v>13710</c:v>
                </c:pt>
                <c:pt idx="2">
                  <c:v>8515</c:v>
                </c:pt>
                <c:pt idx="3">
                  <c:v>19200</c:v>
                </c:pt>
                <c:pt idx="4">
                  <c:v>4200</c:v>
                </c:pt>
                <c:pt idx="5">
                  <c:v>85270</c:v>
                </c:pt>
                <c:pt idx="6">
                  <c:v>0</c:v>
                </c:pt>
              </c:numCache>
            </c:numRef>
          </c:val>
        </c:ser>
        <c:dLbls>
          <c:showLegendKey val="0"/>
          <c:showVal val="0"/>
          <c:showCatName val="0"/>
          <c:showSerName val="0"/>
          <c:showPercent val="0"/>
          <c:showBubbleSize val="0"/>
          <c:showLeaderLines val="1"/>
        </c:dLbls>
        <c:firstSliceAng val="46"/>
      </c:pieChart>
      <c:spPr>
        <a:noFill/>
        <a:ln w="25400">
          <a:noFill/>
        </a:ln>
      </c:spPr>
    </c:plotArea>
    <c:plotVisOnly val="1"/>
    <c:dispBlanksAs val="gap"/>
    <c:showDLblsOverMax val="0"/>
  </c:chart>
  <c:txPr>
    <a:bodyPr/>
    <a:lstStyle/>
    <a:p>
      <a:pPr>
        <a:defRPr sz="1884"/>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0.41008967787069339"/>
          <c:y val="0.22298202730729427"/>
          <c:w val="0.46360686531830581"/>
          <c:h val="0.73887344160104984"/>
        </c:manualLayout>
      </c:layout>
      <c:pieChart>
        <c:varyColors val="1"/>
        <c:ser>
          <c:idx val="0"/>
          <c:order val="0"/>
          <c:tx>
            <c:strRef>
              <c:f>Sheet1!$B$1</c:f>
              <c:strCache>
                <c:ptCount val="1"/>
                <c:pt idx="0">
                  <c:v>Sales</c:v>
                </c:pt>
              </c:strCache>
            </c:strRef>
          </c:tx>
          <c:explosion val="9"/>
          <c:dPt>
            <c:idx val="0"/>
            <c:bubble3D val="0"/>
          </c:dPt>
          <c:dPt>
            <c:idx val="1"/>
            <c:bubble3D val="0"/>
          </c:dPt>
          <c:dPt>
            <c:idx val="2"/>
            <c:bubble3D val="0"/>
          </c:dPt>
          <c:dPt>
            <c:idx val="3"/>
            <c:bubble3D val="0"/>
          </c:dPt>
          <c:dPt>
            <c:idx val="4"/>
            <c:bubble3D val="0"/>
          </c:dPt>
          <c:dPt>
            <c:idx val="5"/>
            <c:bubble3D val="0"/>
          </c:dPt>
          <c:dLbls>
            <c:dLbl>
              <c:idx val="0"/>
              <c:layout>
                <c:manualLayout>
                  <c:x val="-4.4424052190664927E-2"/>
                  <c:y val="-6.205407896086283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0.1480034303240553"/>
                  <c:y val="0.11936803685600889"/>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9.0234865938981085E-2"/>
                  <c:y val="4.7898341546778224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7.125425372103443E-2"/>
                  <c:y val="0.19848945197309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2.2019426816130672E-2"/>
                  <c:y val="0.18584157531362053"/>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897"/>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Personnel</c:v>
                </c:pt>
                <c:pt idx="1">
                  <c:v>Supplies</c:v>
                </c:pt>
                <c:pt idx="2">
                  <c:v>Maintenance</c:v>
                </c:pt>
                <c:pt idx="3">
                  <c:v>Occupancy</c:v>
                </c:pt>
                <c:pt idx="4">
                  <c:v>Contractual Services</c:v>
                </c:pt>
                <c:pt idx="5">
                  <c:v>Other Charges</c:v>
                </c:pt>
              </c:strCache>
            </c:strRef>
          </c:cat>
          <c:val>
            <c:numRef>
              <c:f>Sheet1!$B$2:$B$7</c:f>
              <c:numCache>
                <c:formatCode>_("$"* #,##0_);_("$"* \(#,##0\);_("$"* "-"??_);_(@_)</c:formatCode>
                <c:ptCount val="6"/>
                <c:pt idx="0">
                  <c:v>49170</c:v>
                </c:pt>
                <c:pt idx="1">
                  <c:v>1100</c:v>
                </c:pt>
                <c:pt idx="2">
                  <c:v>250</c:v>
                </c:pt>
                <c:pt idx="3">
                  <c:v>0</c:v>
                </c:pt>
                <c:pt idx="4">
                  <c:v>20700</c:v>
                </c:pt>
                <c:pt idx="5">
                  <c:v>6050</c:v>
                </c:pt>
              </c:numCache>
            </c:numRef>
          </c:val>
        </c:ser>
        <c:dLbls>
          <c:showLegendKey val="0"/>
          <c:showVal val="0"/>
          <c:showCatName val="0"/>
          <c:showSerName val="0"/>
          <c:showPercent val="0"/>
          <c:showBubbleSize val="0"/>
          <c:showLeaderLines val="1"/>
        </c:dLbls>
        <c:firstSliceAng val="124"/>
      </c:pieChart>
      <c:spPr>
        <a:noFill/>
        <a:ln w="25380">
          <a:noFill/>
        </a:ln>
      </c:spPr>
    </c:plotArea>
    <c:plotVisOnly val="1"/>
    <c:dispBlanksAs val="gap"/>
    <c:showDLblsOverMax val="0"/>
  </c:chart>
  <c:txPr>
    <a:bodyPr/>
    <a:lstStyle/>
    <a:p>
      <a:pPr>
        <a:defRPr sz="1797"/>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0.36698028817826345"/>
          <c:y val="0.23919311222460835"/>
          <c:w val="0.39588676415448076"/>
          <c:h val="0.58783186192635017"/>
        </c:manualLayout>
      </c:layout>
      <c:pieChart>
        <c:varyColors val="1"/>
        <c:ser>
          <c:idx val="0"/>
          <c:order val="0"/>
          <c:tx>
            <c:strRef>
              <c:f>Sheet1!$B$1</c:f>
              <c:strCache>
                <c:ptCount val="1"/>
                <c:pt idx="0">
                  <c:v>Sales</c:v>
                </c:pt>
              </c:strCache>
            </c:strRef>
          </c:tx>
          <c:explosion val="17"/>
          <c:dPt>
            <c:idx val="0"/>
            <c:bubble3D val="0"/>
            <c:explosion val="26"/>
          </c:dPt>
          <c:dPt>
            <c:idx val="1"/>
            <c:bubble3D val="0"/>
          </c:dPt>
          <c:dPt>
            <c:idx val="2"/>
            <c:bubble3D val="0"/>
          </c:dPt>
          <c:dPt>
            <c:idx val="3"/>
            <c:bubble3D val="0"/>
          </c:dPt>
          <c:dPt>
            <c:idx val="4"/>
            <c:bubble3D val="0"/>
          </c:dPt>
          <c:dPt>
            <c:idx val="5"/>
            <c:bubble3D val="0"/>
          </c:dPt>
          <c:dPt>
            <c:idx val="6"/>
            <c:bubble3D val="0"/>
          </c:dPt>
          <c:dLbls>
            <c:dLbl>
              <c:idx val="0"/>
              <c:layout>
                <c:manualLayout>
                  <c:x val="6.1869944828325035E-3"/>
                  <c:y val="-5.2062386432465114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8.04965450747228E-2"/>
                  <c:y val="1.4608287600413584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0127122502544325"/>
                  <c:y val="3.188817306927534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9.2122502544324816E-2"/>
                  <c:y val="-9.304966686856450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4.6221543735604477E-2"/>
                  <c:y val="-4.47602463153643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1.6240291392147409E-2"/>
                  <c:y val="8.4713274477054012E-3"/>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Sheet1!$A$2:$A$8</c:f>
              <c:strCache>
                <c:ptCount val="7"/>
                <c:pt idx="0">
                  <c:v>Personnel</c:v>
                </c:pt>
                <c:pt idx="1">
                  <c:v>Supplies</c:v>
                </c:pt>
                <c:pt idx="2">
                  <c:v>Maintenance</c:v>
                </c:pt>
                <c:pt idx="3">
                  <c:v>Occupancy</c:v>
                </c:pt>
                <c:pt idx="4">
                  <c:v>Contractual Services</c:v>
                </c:pt>
                <c:pt idx="5">
                  <c:v>Other Charges</c:v>
                </c:pt>
                <c:pt idx="6">
                  <c:v>Capital</c:v>
                </c:pt>
              </c:strCache>
            </c:strRef>
          </c:cat>
          <c:val>
            <c:numRef>
              <c:f>Sheet1!$B$2:$B$8</c:f>
              <c:numCache>
                <c:formatCode>_("$"* #,##0_);_("$"* \(#,##0\);_("$"* "-"??_);_(@_)</c:formatCode>
                <c:ptCount val="7"/>
                <c:pt idx="0">
                  <c:v>355755</c:v>
                </c:pt>
                <c:pt idx="1">
                  <c:v>28920</c:v>
                </c:pt>
                <c:pt idx="2">
                  <c:v>25141</c:v>
                </c:pt>
                <c:pt idx="3">
                  <c:v>54556</c:v>
                </c:pt>
                <c:pt idx="4">
                  <c:v>196695</c:v>
                </c:pt>
                <c:pt idx="5">
                  <c:v>32735</c:v>
                </c:pt>
                <c:pt idx="6">
                  <c:v>6775</c:v>
                </c:pt>
              </c:numCache>
            </c:numRef>
          </c:val>
        </c:ser>
        <c:dLbls>
          <c:showLegendKey val="0"/>
          <c:showVal val="0"/>
          <c:showCatName val="0"/>
          <c:showSerName val="0"/>
          <c:showPercent val="0"/>
          <c:showBubbleSize val="0"/>
          <c:showLeaderLines val="1"/>
        </c:dLbls>
        <c:firstSliceAng val="0"/>
      </c:pieChart>
      <c:spPr>
        <a:noFill/>
        <a:ln w="25373">
          <a:noFill/>
        </a:ln>
      </c:spPr>
    </c:plotArea>
    <c:plotVisOnly val="1"/>
    <c:dispBlanksAs val="gap"/>
    <c:showDLblsOverMax val="0"/>
  </c:chart>
  <c:txPr>
    <a:bodyPr/>
    <a:lstStyle/>
    <a:p>
      <a:pPr>
        <a:defRPr sz="1794"/>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manualLayout>
          <c:layoutTarget val="inner"/>
          <c:xMode val="edge"/>
          <c:yMode val="edge"/>
          <c:x val="0.33542098356126537"/>
          <c:y val="0.14293315463226669"/>
          <c:w val="0.34769285966447178"/>
          <c:h val="0.80960652258893173"/>
        </c:manualLayout>
      </c:layout>
      <c:pieChart>
        <c:varyColors val="1"/>
        <c:ser>
          <c:idx val="0"/>
          <c:order val="0"/>
          <c:tx>
            <c:strRef>
              <c:f>Sheet1!$B$1</c:f>
              <c:strCache>
                <c:ptCount val="1"/>
                <c:pt idx="0">
                  <c:v>Sales</c:v>
                </c:pt>
              </c:strCache>
            </c:strRef>
          </c:tx>
          <c:explosion val="19"/>
          <c:dPt>
            <c:idx val="0"/>
            <c:bubble3D val="0"/>
          </c:dPt>
          <c:dPt>
            <c:idx val="1"/>
            <c:bubble3D val="0"/>
          </c:dPt>
          <c:dPt>
            <c:idx val="2"/>
            <c:bubble3D val="0"/>
          </c:dPt>
          <c:dPt>
            <c:idx val="3"/>
            <c:bubble3D val="0"/>
          </c:dPt>
          <c:dPt>
            <c:idx val="4"/>
            <c:bubble3D val="0"/>
          </c:dPt>
          <c:dLbls>
            <c:dLbl>
              <c:idx val="0"/>
              <c:layout>
                <c:manualLayout>
                  <c:x val="-3.5969708830255867E-2"/>
                  <c:y val="-2.715049980454570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8.0465861552031351E-2"/>
                  <c:y val="-0.20152923437761769"/>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6.9889785855573247E-2"/>
                  <c:y val="-6.150488635729049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3273170351580943"/>
                  <c:y val="9.763288099625844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4.2614373156045063E-2"/>
                  <c:y val="0.16566929133858269"/>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8.33064726558303E-4"/>
                  <c:y val="0.11481096777796393"/>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Personnel</c:v>
                </c:pt>
                <c:pt idx="1">
                  <c:v>Supplies</c:v>
                </c:pt>
                <c:pt idx="2">
                  <c:v>Maintenance</c:v>
                </c:pt>
                <c:pt idx="3">
                  <c:v>Contractual Services</c:v>
                </c:pt>
                <c:pt idx="4">
                  <c:v>Other Charges</c:v>
                </c:pt>
              </c:strCache>
            </c:strRef>
          </c:cat>
          <c:val>
            <c:numRef>
              <c:f>Sheet1!$B$2:$B$6</c:f>
              <c:numCache>
                <c:formatCode>_("$"* #,##0_);_("$"* \(#,##0\);_("$"* "-"??_);_(@_)</c:formatCode>
                <c:ptCount val="5"/>
                <c:pt idx="0">
                  <c:v>165030</c:v>
                </c:pt>
                <c:pt idx="1">
                  <c:v>3400</c:v>
                </c:pt>
                <c:pt idx="2">
                  <c:v>1460</c:v>
                </c:pt>
                <c:pt idx="3">
                  <c:v>3000</c:v>
                </c:pt>
                <c:pt idx="4">
                  <c:v>4745</c:v>
                </c:pt>
              </c:numCache>
            </c:numRef>
          </c:val>
        </c:ser>
        <c:dLbls>
          <c:showLegendKey val="0"/>
          <c:showVal val="0"/>
          <c:showCatName val="0"/>
          <c:showSerName val="0"/>
          <c:showPercent val="0"/>
          <c:showBubbleSize val="0"/>
          <c:showLeaderLines val="1"/>
        </c:dLbls>
        <c:firstSliceAng val="108"/>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cat>
            <c:strRef>
              <c:f>Sheet1!$A$2:$A$8</c:f>
              <c:strCache>
                <c:ptCount val="7"/>
                <c:pt idx="0">
                  <c:v>Bastrop EDC</c:v>
                </c:pt>
                <c:pt idx="1">
                  <c:v>Debt Service Funds</c:v>
                </c:pt>
                <c:pt idx="2">
                  <c:v>Capital Improvement Funds</c:v>
                </c:pt>
                <c:pt idx="3">
                  <c:v>Special Revenue Funds</c:v>
                </c:pt>
                <c:pt idx="4">
                  <c:v>Water Wastewater Funds</c:v>
                </c:pt>
                <c:pt idx="5">
                  <c:v>Bastrop Power &amp; Light</c:v>
                </c:pt>
                <c:pt idx="6">
                  <c:v>General Fund</c:v>
                </c:pt>
              </c:strCache>
            </c:strRef>
          </c:cat>
          <c:val>
            <c:numRef>
              <c:f>Sheet1!$B$2:$B$8</c:f>
              <c:numCache>
                <c:formatCode>_("$"* #,##0_);_("$"* \(#,##0\);_("$"* "-"??_);_(@_)</c:formatCode>
                <c:ptCount val="7"/>
                <c:pt idx="0">
                  <c:v>1790650</c:v>
                </c:pt>
                <c:pt idx="1">
                  <c:v>2163513</c:v>
                </c:pt>
                <c:pt idx="2">
                  <c:v>6450</c:v>
                </c:pt>
                <c:pt idx="3">
                  <c:v>5848428</c:v>
                </c:pt>
                <c:pt idx="4">
                  <c:v>4701495</c:v>
                </c:pt>
                <c:pt idx="5">
                  <c:v>7603000</c:v>
                </c:pt>
                <c:pt idx="6">
                  <c:v>9380370</c:v>
                </c:pt>
              </c:numCache>
            </c:numRef>
          </c:val>
        </c:ser>
        <c:dLbls>
          <c:showLegendKey val="0"/>
          <c:showVal val="0"/>
          <c:showCatName val="0"/>
          <c:showSerName val="0"/>
          <c:showPercent val="0"/>
          <c:showBubbleSize val="0"/>
        </c:dLbls>
        <c:gapWidth val="115"/>
        <c:overlap val="-20"/>
        <c:axId val="522979896"/>
        <c:axId val="522980288"/>
      </c:barChart>
      <c:catAx>
        <c:axId val="52297989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22980288"/>
        <c:crosses val="autoZero"/>
        <c:auto val="1"/>
        <c:lblAlgn val="ctr"/>
        <c:lblOffset val="100"/>
        <c:noMultiLvlLbl val="0"/>
      </c:catAx>
      <c:valAx>
        <c:axId val="522980288"/>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22979896"/>
        <c:crosses val="autoZero"/>
        <c:crossBetween val="between"/>
        <c:minorUnit val="100000"/>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800"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manualLayout>
          <c:layoutTarget val="inner"/>
          <c:xMode val="edge"/>
          <c:yMode val="edge"/>
          <c:x val="0.33293345684730585"/>
          <c:y val="6.6437766040926646E-2"/>
          <c:w val="0.39869152385363593"/>
          <c:h val="0.82709301543477776"/>
        </c:manualLayout>
      </c:layout>
      <c:pieChart>
        <c:varyColors val="1"/>
        <c:ser>
          <c:idx val="0"/>
          <c:order val="0"/>
          <c:tx>
            <c:strRef>
              <c:f>Sheet1!$B$1</c:f>
              <c:strCache>
                <c:ptCount val="1"/>
                <c:pt idx="0">
                  <c:v>Sales</c:v>
                </c:pt>
              </c:strCache>
            </c:strRef>
          </c:tx>
          <c:explosion val="17"/>
          <c:dPt>
            <c:idx val="0"/>
            <c:bubble3D val="0"/>
            <c:explosion val="0"/>
          </c:dPt>
          <c:dPt>
            <c:idx val="1"/>
            <c:bubble3D val="0"/>
          </c:dPt>
          <c:dLbls>
            <c:dLbl>
              <c:idx val="0"/>
              <c:layout>
                <c:manualLayout>
                  <c:x val="6.4737161161737417E-2"/>
                  <c:y val="6.2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5.7718894260437997E-2"/>
                  <c:y val="-6.218175853018372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5.8182543358550769E-2"/>
                  <c:y val="8.9580462598425198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6.3378107148371166E-2"/>
                  <c:y val="-1.4122785433070866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7.7167670217693371E-2"/>
                  <c:y val="-9.884719488188976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8.5066903401780664E-2"/>
                  <c:y val="9.7012795275590549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Sheet1!$A$2:$A$4</c:f>
              <c:strCache>
                <c:ptCount val="3"/>
                <c:pt idx="0">
                  <c:v>Supplies</c:v>
                </c:pt>
                <c:pt idx="1">
                  <c:v>Maintenance</c:v>
                </c:pt>
                <c:pt idx="2">
                  <c:v>Other Charges</c:v>
                </c:pt>
              </c:strCache>
            </c:strRef>
          </c:cat>
          <c:val>
            <c:numRef>
              <c:f>Sheet1!$B$2:$B$4</c:f>
              <c:numCache>
                <c:formatCode>_("$"* #,##0_);_("$"* \(#,##0\);_("$"* "-"??_);_(@_)</c:formatCode>
                <c:ptCount val="3"/>
                <c:pt idx="0">
                  <c:v>2300</c:v>
                </c:pt>
                <c:pt idx="1">
                  <c:v>2500</c:v>
                </c:pt>
                <c:pt idx="2">
                  <c:v>1000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690251182985363"/>
          <c:y val="0.14150648534659485"/>
          <c:w val="0.53969388337327406"/>
          <c:h val="0.73017407750501784"/>
        </c:manualLayout>
      </c:layout>
      <c:pieChart>
        <c:varyColors val="1"/>
        <c:ser>
          <c:idx val="0"/>
          <c:order val="0"/>
          <c:tx>
            <c:strRef>
              <c:f>Sheet1!$B$1</c:f>
              <c:strCache>
                <c:ptCount val="1"/>
                <c:pt idx="0">
                  <c:v>Sales</c:v>
                </c:pt>
              </c:strCache>
            </c:strRef>
          </c:tx>
          <c:explosion val="6"/>
          <c:dPt>
            <c:idx val="0"/>
            <c:bubble3D val="0"/>
          </c:dPt>
          <c:dPt>
            <c:idx val="1"/>
            <c:bubble3D val="0"/>
          </c:dPt>
          <c:dPt>
            <c:idx val="2"/>
            <c:bubble3D val="0"/>
          </c:dPt>
          <c:dPt>
            <c:idx val="3"/>
            <c:bubble3D val="0"/>
          </c:dPt>
          <c:dPt>
            <c:idx val="4"/>
            <c:bubble3D val="0"/>
          </c:dPt>
          <c:dPt>
            <c:idx val="5"/>
            <c:bubble3D val="0"/>
          </c:dPt>
          <c:dLbls>
            <c:dLbl>
              <c:idx val="0"/>
              <c:layout>
                <c:manualLayout>
                  <c:x val="0.1331690439443021"/>
                  <c:y val="-0.11505432816810129"/>
                </c:manualLayout>
              </c:layout>
              <c:tx>
                <c:rich>
                  <a:bodyPr/>
                  <a:lstStyle/>
                  <a:p>
                    <a:fld id="{60C34379-7A37-4E62-BA09-67BB0E0651D9}" type="CATEGORYNAME">
                      <a:rPr lang="en-US"/>
                      <a:pPr/>
                      <a:t>[CATEGORY NAME]</a:t>
                    </a:fld>
                    <a:r>
                      <a:rPr lang="en-US" baseline="0" dirty="0" smtClean="0"/>
                      <a:t>,</a:t>
                    </a:r>
                  </a:p>
                  <a:p>
                    <a:r>
                      <a:rPr lang="en-US" baseline="0" dirty="0" smtClean="0"/>
                      <a:t> </a:t>
                    </a:r>
                    <a:fld id="{53417BB4-5A82-4654-8564-8CF27135DD5B}" type="VALUE">
                      <a:rPr lang="en-US" baseline="0"/>
                      <a:pPr/>
                      <a:t>[VALUE]</a:t>
                    </a:fld>
                    <a:endParaRPr lang="en-US" baseline="0" dirty="0" smtClean="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Lst>
            </c:dLbl>
            <c:dLbl>
              <c:idx val="1"/>
              <c:layout>
                <c:manualLayout>
                  <c:x val="-7.5220399925374395E-2"/>
                  <c:y val="-2.0356032892357195E-2"/>
                </c:manualLayout>
              </c:layout>
              <c:tx>
                <c:rich>
                  <a:bodyPr/>
                  <a:lstStyle/>
                  <a:p>
                    <a:r>
                      <a:rPr lang="en-US" dirty="0" smtClean="0"/>
                      <a:t>Supplies, $105,013</a:t>
                    </a:r>
                  </a:p>
                  <a:p>
                    <a:r>
                      <a:rPr lang="en-US" dirty="0" smtClean="0"/>
                      <a:t>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8.6158647241398427E-3"/>
                  <c:y val="-5.5685236960785534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2.1539661810349212E-3"/>
                  <c:y val="9.774956309328351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3.0636692050677566E-2"/>
                  <c:y val="0.23245681288638395"/>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6.4618985431049219E-3"/>
                  <c:y val="0.22708356819351161"/>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5460083784196332"/>
                      <c:h val="0.12882002862667302"/>
                    </c:manualLayout>
                  </c15:layout>
                </c:ext>
              </c:extLst>
            </c:dLbl>
            <c:dLbl>
              <c:idx val="6"/>
              <c:layout>
                <c:manualLayout>
                  <c:x val="4.0487901341099572E-2"/>
                  <c:y val="0.34483134052687858"/>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Sheet1!$A$2:$A$7</c:f>
              <c:strCache>
                <c:ptCount val="6"/>
                <c:pt idx="0">
                  <c:v>Personnel</c:v>
                </c:pt>
                <c:pt idx="1">
                  <c:v>Supplies</c:v>
                </c:pt>
                <c:pt idx="2">
                  <c:v>Maintenance</c:v>
                </c:pt>
                <c:pt idx="3">
                  <c:v>Contractual Services</c:v>
                </c:pt>
                <c:pt idx="4">
                  <c:v>Other Charges</c:v>
                </c:pt>
                <c:pt idx="5">
                  <c:v>Capital</c:v>
                </c:pt>
              </c:strCache>
            </c:strRef>
          </c:cat>
          <c:val>
            <c:numRef>
              <c:f>Sheet1!$B$2:$B$7</c:f>
              <c:numCache>
                <c:formatCode>_("$"* #,##0_);_("$"* \(#,##0\);_("$"* "-"??_);_(@_)</c:formatCode>
                <c:ptCount val="6"/>
                <c:pt idx="0">
                  <c:v>1284305</c:v>
                </c:pt>
                <c:pt idx="1">
                  <c:v>105013</c:v>
                </c:pt>
                <c:pt idx="2">
                  <c:v>20900</c:v>
                </c:pt>
                <c:pt idx="3">
                  <c:v>16310</c:v>
                </c:pt>
                <c:pt idx="4">
                  <c:v>12800</c:v>
                </c:pt>
                <c:pt idx="5">
                  <c:v>169500</c:v>
                </c:pt>
              </c:numCache>
            </c:numRef>
          </c:val>
        </c:ser>
        <c:dLbls>
          <c:showLegendKey val="0"/>
          <c:showVal val="0"/>
          <c:showCatName val="0"/>
          <c:showSerName val="0"/>
          <c:showPercent val="0"/>
          <c:showBubbleSize val="0"/>
          <c:showLeaderLines val="0"/>
        </c:dLbls>
        <c:firstSliceAng val="97"/>
      </c:pieChart>
      <c:spPr>
        <a:noFill/>
        <a:ln w="25402">
          <a:noFill/>
        </a:ln>
      </c:spPr>
    </c:plotArea>
    <c:plotVisOnly val="1"/>
    <c:dispBlanksAs val="gap"/>
    <c:showDLblsOverMax val="0"/>
  </c:chart>
  <c:spPr>
    <a:solidFill>
      <a:schemeClr val="bg1"/>
    </a:solidFill>
  </c:spPr>
  <c:txPr>
    <a:bodyPr/>
    <a:lstStyle/>
    <a:p>
      <a:pPr>
        <a:defRPr sz="1800"/>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44763148753905369"/>
          <c:y val="0.24921642607174108"/>
          <c:w val="0.46360686531830581"/>
          <c:h val="0.73887344160104984"/>
        </c:manualLayout>
      </c:layout>
      <c:pieChart>
        <c:varyColors val="1"/>
        <c:ser>
          <c:idx val="0"/>
          <c:order val="0"/>
          <c:tx>
            <c:strRef>
              <c:f>Sheet1!$B$1</c:f>
              <c:strCache>
                <c:ptCount val="1"/>
                <c:pt idx="0">
                  <c:v>Sales</c:v>
                </c:pt>
              </c:strCache>
            </c:strRef>
          </c:tx>
          <c:dPt>
            <c:idx val="0"/>
            <c:bubble3D val="0"/>
          </c:dPt>
          <c:dPt>
            <c:idx val="1"/>
            <c:bubble3D val="0"/>
          </c:dPt>
          <c:dPt>
            <c:idx val="2"/>
            <c:bubble3D val="0"/>
          </c:dPt>
          <c:dPt>
            <c:idx val="3"/>
            <c:bubble3D val="0"/>
          </c:dPt>
          <c:dPt>
            <c:idx val="4"/>
            <c:bubble3D val="0"/>
          </c:dPt>
          <c:dPt>
            <c:idx val="5"/>
            <c:bubble3D val="0"/>
          </c:dPt>
          <c:dLbls>
            <c:dLbl>
              <c:idx val="0"/>
              <c:layout>
                <c:manualLayout>
                  <c:x val="-9.6635489971758498E-2"/>
                  <c:y val="-6.2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0.16777221731408948"/>
                  <c:y val="0.26344715065848068"/>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4919440262514988"/>
                      <c:h val="0.19778057463321416"/>
                    </c:manualLayout>
                  </c15:layout>
                </c:ext>
              </c:extLst>
            </c:dLbl>
            <c:dLbl>
              <c:idx val="2"/>
              <c:layout>
                <c:manualLayout>
                  <c:x val="-0.18655850243854072"/>
                  <c:y val="3.4138729259794665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1234263299286918"/>
                      <c:h val="0.18880761234302698"/>
                    </c:manualLayout>
                  </c15:layout>
                </c:ext>
              </c:extLst>
            </c:dLbl>
            <c:dLbl>
              <c:idx val="3"/>
              <c:delete val="1"/>
              <c:extLst>
                <c:ext xmlns:c15="http://schemas.microsoft.com/office/drawing/2012/chart" uri="{CE6537A1-D6FC-4f65-9D91-7224C49458BB}"/>
              </c:extLst>
            </c:dLbl>
            <c:dLbl>
              <c:idx val="4"/>
              <c:layout>
                <c:manualLayout>
                  <c:x val="0.16117328287973171"/>
                  <c:y val="4.6285116266306096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7.1071456174795655E-2"/>
                  <c:y val="-4.7084426946631674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Personnel</c:v>
                </c:pt>
                <c:pt idx="1">
                  <c:v>Supplies</c:v>
                </c:pt>
                <c:pt idx="2">
                  <c:v>Maintenance</c:v>
                </c:pt>
                <c:pt idx="3">
                  <c:v>Contractual</c:v>
                </c:pt>
                <c:pt idx="4">
                  <c:v>Other Charges</c:v>
                </c:pt>
              </c:strCache>
            </c:strRef>
          </c:cat>
          <c:val>
            <c:numRef>
              <c:f>Sheet1!$B$2:$B$6</c:f>
              <c:numCache>
                <c:formatCode>_("$"* #,##0_);_("$"* \(#,##0\);_("$"* "-"??_);_(@_)</c:formatCode>
                <c:ptCount val="5"/>
                <c:pt idx="0">
                  <c:v>85290</c:v>
                </c:pt>
                <c:pt idx="1">
                  <c:v>3650</c:v>
                </c:pt>
                <c:pt idx="2">
                  <c:v>2000</c:v>
                </c:pt>
                <c:pt idx="3">
                  <c:v>1500</c:v>
                </c:pt>
                <c:pt idx="4">
                  <c:v>1150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27587782691547114"/>
          <c:y val="0.14829201905317391"/>
          <c:w val="0.53969388337327406"/>
          <c:h val="0.73017407750501784"/>
        </c:manualLayout>
      </c:layout>
      <c:pieChart>
        <c:varyColors val="1"/>
        <c:dLbls>
          <c:showLegendKey val="0"/>
          <c:showVal val="0"/>
          <c:showCatName val="0"/>
          <c:showSerName val="0"/>
          <c:showPercent val="0"/>
          <c:showBubbleSize val="0"/>
          <c:showLeaderLines val="0"/>
        </c:dLbls>
        <c:firstSliceAng val="97"/>
      </c:pieChart>
      <c:spPr>
        <a:noFill/>
        <a:ln w="25402">
          <a:noFill/>
        </a:ln>
      </c:spPr>
    </c:plotArea>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manualLayout>
          <c:layoutTarget val="inner"/>
          <c:xMode val="edge"/>
          <c:yMode val="edge"/>
          <c:x val="0.30023831318416877"/>
          <c:y val="0.20669428924184405"/>
          <c:w val="0.37635432436817129"/>
          <c:h val="0.63788352480800214"/>
        </c:manualLayout>
      </c:layout>
      <c:pieChart>
        <c:varyColors val="1"/>
        <c:ser>
          <c:idx val="0"/>
          <c:order val="0"/>
          <c:tx>
            <c:strRef>
              <c:f>Sheet1!$B$1</c:f>
              <c:strCache>
                <c:ptCount val="1"/>
                <c:pt idx="0">
                  <c:v>Sales</c:v>
                </c:pt>
              </c:strCache>
            </c:strRef>
          </c:tx>
          <c:explosion val="10"/>
          <c:dPt>
            <c:idx val="0"/>
            <c:bubble3D val="0"/>
          </c:dPt>
          <c:dPt>
            <c:idx val="1"/>
            <c:bubble3D val="0"/>
          </c:dPt>
          <c:dPt>
            <c:idx val="2"/>
            <c:bubble3D val="0"/>
          </c:dPt>
          <c:dPt>
            <c:idx val="3"/>
            <c:bubble3D val="0"/>
          </c:dPt>
          <c:dPt>
            <c:idx val="4"/>
            <c:bubble3D val="0"/>
            <c:explosion val="4"/>
          </c:dPt>
          <c:dPt>
            <c:idx val="5"/>
            <c:bubble3D val="0"/>
          </c:dPt>
          <c:dLbls>
            <c:dLbl>
              <c:idx val="0"/>
              <c:delete val="1"/>
              <c:extLst>
                <c:ext xmlns:c15="http://schemas.microsoft.com/office/drawing/2012/chart" uri="{CE6537A1-D6FC-4f65-9D91-7224C49458BB}"/>
              </c:extLst>
            </c:dLbl>
            <c:dLbl>
              <c:idx val="1"/>
              <c:layout>
                <c:manualLayout>
                  <c:x val="2.1916861762796523E-2"/>
                  <c:y val="-2.9195647419072646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9.4080741030290294E-2"/>
                  <c:y val="-9.3661874568397266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8.0470640758987008E-2"/>
                  <c:y val="0"/>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2.3009284855494711E-2"/>
                  <c:y val="-7.5289932408395585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Personnel</c:v>
                </c:pt>
                <c:pt idx="1">
                  <c:v>Supplies</c:v>
                </c:pt>
                <c:pt idx="2">
                  <c:v>Maintenance</c:v>
                </c:pt>
                <c:pt idx="3">
                  <c:v>Occupancy</c:v>
                </c:pt>
                <c:pt idx="4">
                  <c:v>Contractual Services</c:v>
                </c:pt>
                <c:pt idx="5">
                  <c:v>Other Charges</c:v>
                </c:pt>
              </c:strCache>
            </c:strRef>
          </c:cat>
          <c:val>
            <c:numRef>
              <c:f>Sheet1!$B$2:$B$7</c:f>
              <c:numCache>
                <c:formatCode>_("$"* #,##0_);_("$"* \(#,##0\);_("$"* "-"??_);_(@_)</c:formatCode>
                <c:ptCount val="6"/>
                <c:pt idx="0">
                  <c:v>0</c:v>
                </c:pt>
                <c:pt idx="1">
                  <c:v>7255</c:v>
                </c:pt>
                <c:pt idx="2">
                  <c:v>1700</c:v>
                </c:pt>
                <c:pt idx="3">
                  <c:v>0</c:v>
                </c:pt>
                <c:pt idx="4">
                  <c:v>2175</c:v>
                </c:pt>
                <c:pt idx="5">
                  <c:v>12720</c:v>
                </c:pt>
              </c:numCache>
            </c:numRef>
          </c:val>
        </c:ser>
        <c:dLbls>
          <c:showLegendKey val="0"/>
          <c:showVal val="0"/>
          <c:showCatName val="0"/>
          <c:showSerName val="0"/>
          <c:showPercent val="0"/>
          <c:showBubbleSize val="0"/>
          <c:showLeaderLines val="1"/>
        </c:dLbls>
        <c:firstSliceAng val="0"/>
      </c:pieChart>
      <c:spPr>
        <a:noFill/>
        <a:ln w="25397">
          <a:noFill/>
        </a:ln>
      </c:spPr>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6562476565429322"/>
          <c:y val="0.14800843579948164"/>
          <c:w val="0.4778803430821148"/>
          <c:h val="0.78278008266899246"/>
        </c:manualLayout>
      </c:layout>
      <c:pieChart>
        <c:varyColors val="1"/>
        <c:ser>
          <c:idx val="0"/>
          <c:order val="0"/>
          <c:tx>
            <c:strRef>
              <c:f>Sheet1!$B$1</c:f>
              <c:strCache>
                <c:ptCount val="1"/>
                <c:pt idx="0">
                  <c:v>Sales</c:v>
                </c:pt>
              </c:strCache>
            </c:strRef>
          </c:tx>
          <c:explosion val="14"/>
          <c:dPt>
            <c:idx val="0"/>
            <c:bubble3D val="0"/>
          </c:dPt>
          <c:dPt>
            <c:idx val="1"/>
            <c:bubble3D val="0"/>
          </c:dPt>
          <c:dPt>
            <c:idx val="2"/>
            <c:bubble3D val="0"/>
          </c:dPt>
          <c:dPt>
            <c:idx val="3"/>
            <c:bubble3D val="0"/>
          </c:dPt>
          <c:dPt>
            <c:idx val="4"/>
            <c:bubble3D val="0"/>
          </c:dPt>
          <c:dPt>
            <c:idx val="5"/>
            <c:bubble3D val="0"/>
          </c:dPt>
          <c:dLbls>
            <c:dLbl>
              <c:idx val="0"/>
              <c:layout>
                <c:manualLayout>
                  <c:x val="3.5181383577052867E-2"/>
                  <c:y val="-2.653921863676006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3.3881702287214097E-3"/>
                  <c:y val="5.5429989313220893E-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9.6241563554555681E-2"/>
                  <c:y val="-9.3199922612978908E-2"/>
                </c:manualLayout>
              </c:layout>
              <c:tx>
                <c:rich>
                  <a:bodyPr/>
                  <a:lstStyle/>
                  <a:p>
                    <a:r>
                      <a:rPr lang="en-US" sz="900" dirty="0"/>
                      <a:t>Maintenance, </a:t>
                    </a:r>
                    <a:r>
                      <a:rPr lang="en-US" sz="900" dirty="0" smtClean="0"/>
                      <a:t>           </a:t>
                    </a:r>
                  </a:p>
                  <a:p>
                    <a:r>
                      <a:rPr lang="en-US" sz="900" dirty="0" smtClean="0"/>
                      <a:t> $97,500 </a:t>
                    </a:r>
                    <a:endParaRPr lang="en-US" dirty="0"/>
                  </a:p>
                </c:rich>
              </c:tx>
              <c:dLblPos val="bestFit"/>
              <c:showLegendKey val="0"/>
              <c:showVal val="0"/>
              <c:showCatName val="0"/>
              <c:showSerName val="0"/>
              <c:showPercent val="0"/>
              <c:showBubbleSize val="0"/>
              <c:extLst>
                <c:ext xmlns:c15="http://schemas.microsoft.com/office/drawing/2012/chart" uri="{CE6537A1-D6FC-4f65-9D91-7224C49458BB}"/>
              </c:extLst>
            </c:dLbl>
            <c:dLbl>
              <c:idx val="3"/>
              <c:layout>
                <c:manualLayout>
                  <c:x val="-9.3806242969628802E-3"/>
                  <c:y val="-1.347056739371852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2.1764352183249826E-2"/>
                  <c:y val="3.185121391076115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1.863564781675018E-2"/>
                  <c:y val="-2.3437500000000007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Personnel</c:v>
                </c:pt>
                <c:pt idx="1">
                  <c:v>Supplies</c:v>
                </c:pt>
                <c:pt idx="2">
                  <c:v>Maintenance</c:v>
                </c:pt>
                <c:pt idx="3">
                  <c:v>Occupancy</c:v>
                </c:pt>
                <c:pt idx="4">
                  <c:v>Contractual Services</c:v>
                </c:pt>
                <c:pt idx="5">
                  <c:v>Other Charges</c:v>
                </c:pt>
              </c:strCache>
            </c:strRef>
          </c:cat>
          <c:val>
            <c:numRef>
              <c:f>Sheet1!$B$2:$B$7</c:f>
              <c:numCache>
                <c:formatCode>_("$"* #,##0_);_("$"* \(#,##0\);_("$"* "-"??_);_(@_)</c:formatCode>
                <c:ptCount val="6"/>
                <c:pt idx="0">
                  <c:v>5000</c:v>
                </c:pt>
                <c:pt idx="1">
                  <c:v>59075</c:v>
                </c:pt>
                <c:pt idx="2">
                  <c:v>97500</c:v>
                </c:pt>
                <c:pt idx="3">
                  <c:v>46650</c:v>
                </c:pt>
                <c:pt idx="4">
                  <c:v>31040</c:v>
                </c:pt>
                <c:pt idx="5">
                  <c:v>26825</c:v>
                </c:pt>
              </c:numCache>
            </c:numRef>
          </c:val>
        </c:ser>
        <c:dLbls>
          <c:showLegendKey val="0"/>
          <c:showVal val="0"/>
          <c:showCatName val="0"/>
          <c:showSerName val="0"/>
          <c:showPercent val="0"/>
          <c:showBubbleSize val="0"/>
          <c:showLeaderLines val="1"/>
        </c:dLbls>
        <c:firstSliceAng val="0"/>
      </c:pieChart>
      <c:spPr>
        <a:noFill/>
        <a:ln w="25398">
          <a:noFill/>
        </a:ln>
      </c:spPr>
    </c:plotArea>
    <c:plotVisOnly val="1"/>
    <c:dispBlanksAs val="gap"/>
    <c:showDLblsOverMax val="0"/>
  </c:chart>
  <c:txPr>
    <a:bodyPr/>
    <a:lstStyle/>
    <a:p>
      <a:pPr>
        <a:defRPr sz="1799"/>
      </a:pPr>
      <a:endParaRPr lang="en-US"/>
    </a:p>
  </c:txPr>
  <c:externalData r:id="rId1">
    <c:autoUpdate val="0"/>
  </c:externalData>
  <c:userShapes r:id="rId2"/>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4878059971136626"/>
          <c:y val="8.7725255072435865E-2"/>
          <c:w val="0.34294717738631209"/>
          <c:h val="0.86743834957631083"/>
        </c:manualLayout>
      </c:layout>
      <c:pieChart>
        <c:varyColors val="1"/>
        <c:ser>
          <c:idx val="0"/>
          <c:order val="0"/>
          <c:tx>
            <c:strRef>
              <c:f>Sheet1!$B$1</c:f>
              <c:strCache>
                <c:ptCount val="1"/>
                <c:pt idx="0">
                  <c:v>Sales</c:v>
                </c:pt>
              </c:strCache>
            </c:strRef>
          </c:tx>
          <c:explosion val="15"/>
          <c:dPt>
            <c:idx val="0"/>
            <c:bubble3D val="0"/>
          </c:dPt>
          <c:dPt>
            <c:idx val="1"/>
            <c:bubble3D val="0"/>
          </c:dPt>
          <c:dPt>
            <c:idx val="2"/>
            <c:bubble3D val="0"/>
          </c:dPt>
          <c:dPt>
            <c:idx val="3"/>
            <c:bubble3D val="0"/>
          </c:dPt>
          <c:dPt>
            <c:idx val="4"/>
            <c:bubble3D val="0"/>
          </c:dPt>
          <c:dPt>
            <c:idx val="5"/>
            <c:bubble3D val="0"/>
          </c:dPt>
          <c:dLbls>
            <c:dLbl>
              <c:idx val="0"/>
              <c:layout>
                <c:manualLayout>
                  <c:x val="0.18316683696980626"/>
                  <c:y val="2.7032245969253844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7.9399330808839694E-2"/>
                  <c:y val="-0.10205614923134609"/>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5.2290266215810899E-2"/>
                  <c:y val="-4.633138106780494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3772492281763082"/>
                  <c:y val="-2.274101323543798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7.738212470555085E-2"/>
                  <c:y val="-4.296386239441986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5.4585952077507549E-2"/>
                  <c:y val="-1.9271126048580566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Personnel</c:v>
                </c:pt>
                <c:pt idx="1">
                  <c:v>Supplies</c:v>
                </c:pt>
                <c:pt idx="2">
                  <c:v>Maintenance</c:v>
                </c:pt>
                <c:pt idx="3">
                  <c:v>Occupancy</c:v>
                </c:pt>
                <c:pt idx="4">
                  <c:v>Contractual Services</c:v>
                </c:pt>
                <c:pt idx="5">
                  <c:v>Other Charges</c:v>
                </c:pt>
              </c:strCache>
            </c:strRef>
          </c:cat>
          <c:val>
            <c:numRef>
              <c:f>Sheet1!$B$2:$B$7</c:f>
              <c:numCache>
                <c:formatCode>_("$"* #,##0_);_("$"* \(#,##0\);_("$"* "-"??_);_(@_)</c:formatCode>
                <c:ptCount val="6"/>
                <c:pt idx="0">
                  <c:v>295960</c:v>
                </c:pt>
                <c:pt idx="1">
                  <c:v>10000</c:v>
                </c:pt>
                <c:pt idx="2">
                  <c:v>14950</c:v>
                </c:pt>
                <c:pt idx="3">
                  <c:v>10310</c:v>
                </c:pt>
                <c:pt idx="4">
                  <c:v>27850</c:v>
                </c:pt>
                <c:pt idx="5">
                  <c:v>8800</c:v>
                </c:pt>
              </c:numCache>
            </c:numRef>
          </c:val>
        </c:ser>
        <c:dLbls>
          <c:showLegendKey val="0"/>
          <c:showVal val="0"/>
          <c:showCatName val="0"/>
          <c:showSerName val="0"/>
          <c:showPercent val="0"/>
          <c:showBubbleSize val="0"/>
          <c:showLeaderLines val="1"/>
        </c:dLbls>
        <c:firstSliceAng val="113"/>
      </c:pieChart>
      <c:spPr>
        <a:noFill/>
        <a:ln w="25410">
          <a:noFill/>
        </a:ln>
      </c:spPr>
    </c:plotArea>
    <c:plotVisOnly val="1"/>
    <c:dispBlanksAs val="gap"/>
    <c:showDLblsOverMax val="0"/>
  </c:chart>
  <c:txPr>
    <a:bodyPr/>
    <a:lstStyle/>
    <a:p>
      <a:pPr>
        <a:defRPr sz="1796"/>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35482671620272815"/>
          <c:y val="0.32871391076115486"/>
          <c:w val="0.39237379507482778"/>
          <c:h val="0.65105579544492431"/>
        </c:manualLayout>
      </c:layout>
      <c:pieChart>
        <c:varyColors val="1"/>
        <c:ser>
          <c:idx val="0"/>
          <c:order val="0"/>
          <c:tx>
            <c:strRef>
              <c:f>Sheet1!$B$1</c:f>
              <c:strCache>
                <c:ptCount val="1"/>
                <c:pt idx="0">
                  <c:v>Sales</c:v>
                </c:pt>
              </c:strCache>
            </c:strRef>
          </c:tx>
          <c:dPt>
            <c:idx val="0"/>
            <c:bubble3D val="0"/>
          </c:dPt>
          <c:dPt>
            <c:idx val="1"/>
            <c:bubble3D val="0"/>
          </c:dPt>
          <c:dPt>
            <c:idx val="2"/>
            <c:bubble3D val="0"/>
          </c:dPt>
          <c:dPt>
            <c:idx val="3"/>
            <c:bubble3D val="0"/>
          </c:dPt>
          <c:dPt>
            <c:idx val="4"/>
            <c:bubble3D val="0"/>
          </c:dPt>
          <c:dPt>
            <c:idx val="5"/>
            <c:bubble3D val="0"/>
          </c:dPt>
          <c:dLbls>
            <c:dLbl>
              <c:idx val="0"/>
              <c:layout>
                <c:manualLayout>
                  <c:x val="6.6415225467899533E-2"/>
                  <c:y val="-0.15679337496606027"/>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0.23597475008534169"/>
                  <c:y val="-9.4306155278977219E-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344278330762452"/>
                  <c:y val="0"/>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24837366036507369"/>
                  <c:y val="-0.1556343758089527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3.0946545414217621E-2"/>
                  <c:y val="-0.12694268055202779"/>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1.4710922087741399E-3"/>
                  <c:y val="-2.9713826094318915E-3"/>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898">
                    <a:latin typeface="+mn-lt"/>
                    <a:cs typeface="Arial" pitchFamily="34" charset="0"/>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Personnel</c:v>
                </c:pt>
                <c:pt idx="1">
                  <c:v>Supplies</c:v>
                </c:pt>
                <c:pt idx="2">
                  <c:v>Maintenance</c:v>
                </c:pt>
                <c:pt idx="3">
                  <c:v>Occupancy</c:v>
                </c:pt>
                <c:pt idx="4">
                  <c:v>Contractual Services</c:v>
                </c:pt>
                <c:pt idx="5">
                  <c:v>Other Charges</c:v>
                </c:pt>
              </c:strCache>
            </c:strRef>
          </c:cat>
          <c:val>
            <c:numRef>
              <c:f>Sheet1!$B$2:$B$7</c:f>
              <c:numCache>
                <c:formatCode>_("$"* #,##0_);_("$"* \(#,##0\);_("$"* "-"??_);_(@_)</c:formatCode>
                <c:ptCount val="6"/>
                <c:pt idx="0">
                  <c:v>457590</c:v>
                </c:pt>
                <c:pt idx="1">
                  <c:v>13850</c:v>
                </c:pt>
                <c:pt idx="2">
                  <c:v>2000</c:v>
                </c:pt>
                <c:pt idx="3">
                  <c:v>12700</c:v>
                </c:pt>
                <c:pt idx="4">
                  <c:v>357350</c:v>
                </c:pt>
                <c:pt idx="5">
                  <c:v>50300</c:v>
                </c:pt>
              </c:numCache>
            </c:numRef>
          </c:val>
        </c:ser>
        <c:dLbls>
          <c:showLegendKey val="0"/>
          <c:showVal val="0"/>
          <c:showCatName val="0"/>
          <c:showSerName val="0"/>
          <c:showPercent val="0"/>
          <c:showBubbleSize val="0"/>
          <c:showLeaderLines val="1"/>
        </c:dLbls>
        <c:firstSliceAng val="0"/>
      </c:pieChart>
      <c:spPr>
        <a:noFill/>
        <a:ln w="25384">
          <a:noFill/>
        </a:ln>
      </c:spPr>
    </c:plotArea>
    <c:plotVisOnly val="1"/>
    <c:dispBlanksAs val="gap"/>
    <c:showDLblsOverMax val="0"/>
  </c:chart>
  <c:txPr>
    <a:bodyPr/>
    <a:lstStyle/>
    <a:p>
      <a:pPr>
        <a:defRPr sz="1638"/>
      </a:pPr>
      <a:endParaRPr lang="en-US"/>
    </a:p>
  </c:txPr>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53401745695844516"/>
          <c:y val="0.16336848518935132"/>
          <c:w val="0.44300712410948634"/>
          <c:h val="0.77526246719160108"/>
        </c:manualLayout>
      </c:layout>
      <c:pieChart>
        <c:varyColors val="1"/>
        <c:ser>
          <c:idx val="0"/>
          <c:order val="0"/>
          <c:tx>
            <c:strRef>
              <c:f>Sheet1!$B$1</c:f>
              <c:strCache>
                <c:ptCount val="1"/>
                <c:pt idx="0">
                  <c:v>Sales</c:v>
                </c:pt>
              </c:strCache>
            </c:strRef>
          </c:tx>
          <c:dPt>
            <c:idx val="0"/>
            <c:bubble3D val="0"/>
            <c:explosion val="10"/>
          </c:dPt>
          <c:dPt>
            <c:idx val="1"/>
            <c:bubble3D val="0"/>
          </c:dPt>
          <c:dPt>
            <c:idx val="2"/>
            <c:bubble3D val="0"/>
          </c:dPt>
          <c:dPt>
            <c:idx val="3"/>
            <c:bubble3D val="0"/>
          </c:dPt>
          <c:dPt>
            <c:idx val="4"/>
            <c:bubble3D val="0"/>
          </c:dPt>
          <c:dPt>
            <c:idx val="5"/>
            <c:bubble3D val="0"/>
          </c:dPt>
          <c:dPt>
            <c:idx val="6"/>
            <c:bubble3D val="0"/>
          </c:dPt>
          <c:dLbls>
            <c:dLbl>
              <c:idx val="0"/>
              <c:layout>
                <c:manualLayout>
                  <c:x val="-5.8702782422357949E-2"/>
                  <c:y val="-0.2705868016497938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1.8616476778947028E-2"/>
                  <c:y val="0.2032077240344955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8.0855204503897146E-2"/>
                  <c:y val="0.2702601237345331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0334924104921585"/>
                  <c:y val="0.18075599925009375"/>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0.21187301875848602"/>
                  <c:y val="2.0880202474690391E-3"/>
                </c:manualLayout>
              </c:layout>
              <c:tx>
                <c:rich>
                  <a:bodyPr/>
                  <a:lstStyle/>
                  <a:p>
                    <a:r>
                      <a:rPr lang="en-US" dirty="0"/>
                      <a:t>Contractual Services, </a:t>
                    </a:r>
                    <a:endParaRPr lang="en-US" dirty="0" smtClean="0"/>
                  </a:p>
                  <a:p>
                    <a:r>
                      <a:rPr lang="en-US" dirty="0" smtClean="0"/>
                      <a:t>$35,925</a:t>
                    </a:r>
                  </a:p>
                  <a:p>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2.7222445276590745E-2"/>
                  <c:y val="-2.9390232470941118E-2"/>
                </c:manualLayout>
              </c:layout>
              <c:tx>
                <c:rich>
                  <a:bodyPr/>
                  <a:lstStyle/>
                  <a:p>
                    <a:r>
                      <a:rPr lang="en-US" dirty="0"/>
                      <a:t>Other Charges,  </a:t>
                    </a:r>
                    <a:r>
                      <a:rPr lang="en-US" dirty="0" smtClean="0"/>
                      <a:t>$70,150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6"/>
              <c:layout>
                <c:manualLayout>
                  <c:x val="-1.3671072524006714E-2"/>
                  <c:y val="1.9474596925384328E-2"/>
                </c:manualLayout>
              </c:layout>
              <c:tx>
                <c:rich>
                  <a:bodyPr/>
                  <a:lstStyle/>
                  <a:p>
                    <a:r>
                      <a:rPr lang="en-US" dirty="0"/>
                      <a:t>Capital,  </a:t>
                    </a:r>
                    <a:r>
                      <a:rPr lang="en-US" dirty="0" smtClean="0"/>
                      <a:t>$155,000</a:t>
                    </a:r>
                  </a:p>
                  <a:p>
                    <a:r>
                      <a:rPr lang="en-US" dirty="0" smtClean="0"/>
                      <a:t>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Sheet1!$A$2:$A$8</c:f>
              <c:strCache>
                <c:ptCount val="7"/>
                <c:pt idx="0">
                  <c:v>Personnel</c:v>
                </c:pt>
                <c:pt idx="1">
                  <c:v>Supplies</c:v>
                </c:pt>
                <c:pt idx="2">
                  <c:v>Maintenance</c:v>
                </c:pt>
                <c:pt idx="3">
                  <c:v>Occupancy</c:v>
                </c:pt>
                <c:pt idx="4">
                  <c:v>Contractual Services</c:v>
                </c:pt>
                <c:pt idx="5">
                  <c:v>Other Charges</c:v>
                </c:pt>
                <c:pt idx="6">
                  <c:v>Capital</c:v>
                </c:pt>
              </c:strCache>
            </c:strRef>
          </c:cat>
          <c:val>
            <c:numRef>
              <c:f>Sheet1!$B$2:$B$8</c:f>
              <c:numCache>
                <c:formatCode>_("$"* #,##0_);_("$"* \(#,##0\);_("$"* "-"??_);_(@_)</c:formatCode>
                <c:ptCount val="7"/>
                <c:pt idx="0">
                  <c:v>637740</c:v>
                </c:pt>
                <c:pt idx="1">
                  <c:v>82500</c:v>
                </c:pt>
                <c:pt idx="2">
                  <c:v>65900</c:v>
                </c:pt>
                <c:pt idx="3">
                  <c:v>14010</c:v>
                </c:pt>
                <c:pt idx="4">
                  <c:v>35925</c:v>
                </c:pt>
                <c:pt idx="5">
                  <c:v>70150</c:v>
                </c:pt>
                <c:pt idx="6">
                  <c:v>155000</c:v>
                </c:pt>
              </c:numCache>
            </c:numRef>
          </c:val>
        </c:ser>
        <c:dLbls>
          <c:showLegendKey val="0"/>
          <c:showVal val="0"/>
          <c:showCatName val="0"/>
          <c:showSerName val="0"/>
          <c:showPercent val="0"/>
          <c:showBubbleSize val="0"/>
          <c:showLeaderLines val="1"/>
        </c:dLbls>
        <c:firstSliceAng val="0"/>
      </c:pieChart>
      <c:spPr>
        <a:noFill/>
        <a:ln w="25375">
          <a:noFill/>
        </a:ln>
      </c:spPr>
    </c:plotArea>
    <c:plotVisOnly val="1"/>
    <c:dispBlanksAs val="gap"/>
    <c:showDLblsOverMax val="0"/>
  </c:chart>
  <c:txPr>
    <a:bodyPr/>
    <a:lstStyle/>
    <a:p>
      <a:pPr>
        <a:defRPr sz="1791"/>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54392425946756651"/>
          <c:y val="0.10890264767324255"/>
          <c:w val="0.43098138869005009"/>
          <c:h val="0.6829476987645452"/>
        </c:manualLayout>
      </c:layout>
      <c:pieChart>
        <c:varyColors val="1"/>
        <c:ser>
          <c:idx val="0"/>
          <c:order val="0"/>
          <c:tx>
            <c:strRef>
              <c:f>Sheet1!$B$1</c:f>
              <c:strCache>
                <c:ptCount val="1"/>
                <c:pt idx="0">
                  <c:v>Sales</c:v>
                </c:pt>
              </c:strCache>
            </c:strRef>
          </c:tx>
          <c:dPt>
            <c:idx val="0"/>
            <c:bubble3D val="0"/>
            <c:explosion val="11"/>
          </c:dPt>
          <c:dPt>
            <c:idx val="1"/>
            <c:bubble3D val="0"/>
            <c:explosion val="4"/>
          </c:dPt>
          <c:dPt>
            <c:idx val="2"/>
            <c:bubble3D val="0"/>
            <c:explosion val="4"/>
          </c:dPt>
          <c:dPt>
            <c:idx val="3"/>
            <c:bubble3D val="0"/>
          </c:dPt>
          <c:dPt>
            <c:idx val="4"/>
            <c:bubble3D val="0"/>
            <c:explosion val="1"/>
          </c:dPt>
          <c:dPt>
            <c:idx val="5"/>
            <c:bubble3D val="0"/>
            <c:explosion val="2"/>
          </c:dPt>
          <c:dLbls>
            <c:dLbl>
              <c:idx val="0"/>
              <c:layout>
                <c:manualLayout>
                  <c:x val="-0.14836164229471324"/>
                  <c:y val="-6.785567770415254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9.1461754780652424E-2"/>
                  <c:y val="4.8083485362650754E-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4.5224221972253467E-2"/>
                  <c:y val="-1.254775926118478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7.0906074240719916E-2"/>
                  <c:y val="-3.2917734022742517E-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0.15043438320209973"/>
                  <c:y val="-6.014235615506047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1.5395013123359537E-2"/>
                  <c:y val="-9.466892268718508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6"/>
              <c:layout>
                <c:manualLayout>
                  <c:x val="4.0703412073490812E-2"/>
                  <c:y val="-0.20666635158000207"/>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Sheet1!$A$2:$A$8</c:f>
              <c:strCache>
                <c:ptCount val="7"/>
                <c:pt idx="0">
                  <c:v>Personnel</c:v>
                </c:pt>
                <c:pt idx="1">
                  <c:v>Supplies</c:v>
                </c:pt>
                <c:pt idx="2">
                  <c:v>Maintenance</c:v>
                </c:pt>
                <c:pt idx="3">
                  <c:v>Occupancy</c:v>
                </c:pt>
                <c:pt idx="4">
                  <c:v>Contractual Services</c:v>
                </c:pt>
                <c:pt idx="5">
                  <c:v>Other Charges</c:v>
                </c:pt>
                <c:pt idx="6">
                  <c:v>Capital</c:v>
                </c:pt>
              </c:strCache>
            </c:strRef>
          </c:cat>
          <c:val>
            <c:numRef>
              <c:f>Sheet1!$B$2:$B$8</c:f>
              <c:numCache>
                <c:formatCode>_("$"* #,##0_);_("$"* \(#,##0\);_("$"* "-"??_);_(@_)</c:formatCode>
                <c:ptCount val="7"/>
                <c:pt idx="0">
                  <c:v>529820</c:v>
                </c:pt>
                <c:pt idx="1">
                  <c:v>42370</c:v>
                </c:pt>
                <c:pt idx="2">
                  <c:v>44700</c:v>
                </c:pt>
                <c:pt idx="3">
                  <c:v>62740</c:v>
                </c:pt>
                <c:pt idx="4">
                  <c:v>21380</c:v>
                </c:pt>
                <c:pt idx="5">
                  <c:v>6550</c:v>
                </c:pt>
                <c:pt idx="6">
                  <c:v>33000</c:v>
                </c:pt>
              </c:numCache>
            </c:numRef>
          </c:val>
        </c:ser>
        <c:dLbls>
          <c:showLegendKey val="0"/>
          <c:showVal val="0"/>
          <c:showCatName val="0"/>
          <c:showSerName val="0"/>
          <c:showPercent val="0"/>
          <c:showBubbleSize val="0"/>
          <c:showLeaderLines val="1"/>
        </c:dLbls>
        <c:firstSliceAng val="300"/>
      </c:pieChart>
      <c:spPr>
        <a:noFill/>
        <a:ln w="25371">
          <a:noFill/>
        </a:ln>
      </c:spPr>
    </c:plotArea>
    <c:plotVisOnly val="1"/>
    <c:dispBlanksAs val="gap"/>
    <c:showDLblsOverMax val="0"/>
  </c:chart>
  <c:txPr>
    <a:bodyPr/>
    <a:lstStyle/>
    <a:p>
      <a:pPr>
        <a:defRPr sz="1793"/>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22695562998728"/>
          <c:y val="8.2856080489938755E-2"/>
          <c:w val="0.51781974709840983"/>
          <c:h val="0.64331911636045491"/>
        </c:manualLayout>
      </c:layout>
      <c:doughnutChart>
        <c:varyColors val="1"/>
        <c:ser>
          <c:idx val="0"/>
          <c:order val="0"/>
          <c:explosion val="12"/>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3"/>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4"/>
            <c:bubble3D val="0"/>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5"/>
            <c:bubble3D val="0"/>
            <c:spPr>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6"/>
            <c:bubble3D val="0"/>
            <c:spPr>
              <a:gradFill rotWithShape="1">
                <a:gsLst>
                  <a:gs pos="0">
                    <a:schemeClr val="accent1">
                      <a:lumMod val="60000"/>
                      <a:shade val="85000"/>
                      <a:satMod val="130000"/>
                    </a:schemeClr>
                  </a:gs>
                  <a:gs pos="34000">
                    <a:schemeClr val="accent1">
                      <a:lumMod val="60000"/>
                      <a:shade val="87000"/>
                      <a:satMod val="125000"/>
                    </a:schemeClr>
                  </a:gs>
                  <a:gs pos="70000">
                    <a:schemeClr val="accent1">
                      <a:lumMod val="60000"/>
                      <a:tint val="100000"/>
                      <a:shade val="90000"/>
                      <a:satMod val="130000"/>
                    </a:schemeClr>
                  </a:gs>
                  <a:gs pos="100000">
                    <a:schemeClr val="accent1">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7"/>
            <c:bubble3D val="0"/>
            <c:spPr>
              <a:gradFill rotWithShape="1">
                <a:gsLst>
                  <a:gs pos="0">
                    <a:schemeClr val="accent2">
                      <a:lumMod val="60000"/>
                      <a:shade val="85000"/>
                      <a:satMod val="130000"/>
                    </a:schemeClr>
                  </a:gs>
                  <a:gs pos="34000">
                    <a:schemeClr val="accent2">
                      <a:lumMod val="60000"/>
                      <a:shade val="87000"/>
                      <a:satMod val="125000"/>
                    </a:schemeClr>
                  </a:gs>
                  <a:gs pos="70000">
                    <a:schemeClr val="accent2">
                      <a:lumMod val="60000"/>
                      <a:tint val="100000"/>
                      <a:shade val="90000"/>
                      <a:satMod val="130000"/>
                    </a:schemeClr>
                  </a:gs>
                  <a:gs pos="100000">
                    <a:schemeClr val="accent2">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8"/>
            <c:bubble3D val="0"/>
            <c:spPr>
              <a:gradFill rotWithShape="1">
                <a:gsLst>
                  <a:gs pos="0">
                    <a:schemeClr val="accent3">
                      <a:lumMod val="60000"/>
                      <a:shade val="85000"/>
                      <a:satMod val="130000"/>
                    </a:schemeClr>
                  </a:gs>
                  <a:gs pos="34000">
                    <a:schemeClr val="accent3">
                      <a:lumMod val="60000"/>
                      <a:shade val="87000"/>
                      <a:satMod val="125000"/>
                    </a:schemeClr>
                  </a:gs>
                  <a:gs pos="70000">
                    <a:schemeClr val="accent3">
                      <a:lumMod val="60000"/>
                      <a:tint val="100000"/>
                      <a:shade val="90000"/>
                      <a:satMod val="130000"/>
                    </a:schemeClr>
                  </a:gs>
                  <a:gs pos="100000">
                    <a:schemeClr val="accent3">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Sheet1!$B$1:$J$1</c:f>
              <c:strCache>
                <c:ptCount val="9"/>
                <c:pt idx="0">
                  <c:v>General Government</c:v>
                </c:pt>
                <c:pt idx="1">
                  <c:v>Public Safety</c:v>
                </c:pt>
                <c:pt idx="2">
                  <c:v>Development Services</c:v>
                </c:pt>
                <c:pt idx="3">
                  <c:v>Community Services</c:v>
                </c:pt>
                <c:pt idx="4">
                  <c:v>Utilities</c:v>
                </c:pt>
                <c:pt idx="5">
                  <c:v>Debt Service</c:v>
                </c:pt>
                <c:pt idx="6">
                  <c:v>Economic Development</c:v>
                </c:pt>
                <c:pt idx="7">
                  <c:v>Capital Projects</c:v>
                </c:pt>
                <c:pt idx="8">
                  <c:v>Transfers </c:v>
                </c:pt>
              </c:strCache>
            </c:strRef>
          </c:cat>
          <c:val>
            <c:numRef>
              <c:f>Sheet1!$B$2:$J$2</c:f>
              <c:numCache>
                <c:formatCode>0%</c:formatCode>
                <c:ptCount val="9"/>
                <c:pt idx="0">
                  <c:v>0.24</c:v>
                </c:pt>
                <c:pt idx="1">
                  <c:v>0.1</c:v>
                </c:pt>
                <c:pt idx="2">
                  <c:v>0.03</c:v>
                </c:pt>
                <c:pt idx="3">
                  <c:v>0.06</c:v>
                </c:pt>
                <c:pt idx="4">
                  <c:v>0.31</c:v>
                </c:pt>
                <c:pt idx="5">
                  <c:v>0.15</c:v>
                </c:pt>
                <c:pt idx="6">
                  <c:v>0.04</c:v>
                </c:pt>
                <c:pt idx="7">
                  <c:v>0.01</c:v>
                </c:pt>
                <c:pt idx="8">
                  <c:v>0.06</c:v>
                </c:pt>
              </c:numCache>
            </c:numRef>
          </c:val>
        </c:ser>
        <c:dLbls>
          <c:showLegendKey val="0"/>
          <c:showVal val="0"/>
          <c:showCatName val="0"/>
          <c:showSerName val="0"/>
          <c:showPercent val="0"/>
          <c:showBubbleSize val="0"/>
          <c:showLeaderLines val="0"/>
        </c:dLbls>
        <c:firstSliceAng val="0"/>
        <c:holeSize val="68"/>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en-US"/>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49067573371510381"/>
          <c:y val="0.28506624171978506"/>
          <c:w val="0.46405297065139584"/>
          <c:h val="0.65565023122109733"/>
        </c:manualLayout>
      </c:layout>
      <c:pieChart>
        <c:varyColors val="1"/>
        <c:ser>
          <c:idx val="0"/>
          <c:order val="0"/>
          <c:tx>
            <c:strRef>
              <c:f>Sheet1!$B$1</c:f>
              <c:strCache>
                <c:ptCount val="1"/>
                <c:pt idx="0">
                  <c:v>Sales</c:v>
                </c:pt>
              </c:strCache>
            </c:strRef>
          </c:tx>
          <c:dPt>
            <c:idx val="0"/>
            <c:bubble3D val="0"/>
          </c:dPt>
          <c:dPt>
            <c:idx val="1"/>
            <c:bubble3D val="0"/>
          </c:dPt>
          <c:dPt>
            <c:idx val="2"/>
            <c:bubble3D val="0"/>
          </c:dPt>
          <c:dPt>
            <c:idx val="3"/>
            <c:bubble3D val="0"/>
          </c:dPt>
          <c:dPt>
            <c:idx val="4"/>
            <c:bubble3D val="0"/>
          </c:dPt>
          <c:dPt>
            <c:idx val="5"/>
            <c:bubble3D val="0"/>
          </c:dPt>
          <c:dLbls>
            <c:dLbl>
              <c:idx val="0"/>
              <c:layout>
                <c:manualLayout>
                  <c:x val="-0.17237938439513242"/>
                  <c:y val="-0.221502624671916"/>
                </c:manualLayout>
              </c:layout>
              <c:tx>
                <c:rich>
                  <a:bodyPr/>
                  <a:lstStyle/>
                  <a:p>
                    <a:fld id="{61EE24AA-7045-4456-B15D-F0E063951DCD}" type="CATEGORYNAME">
                      <a:rPr lang="en-US"/>
                      <a:pPr/>
                      <a:t>[CATEGORY NAME]</a:t>
                    </a:fld>
                    <a:r>
                      <a:rPr lang="en-US" baseline="0" dirty="0"/>
                      <a:t>, </a:t>
                    </a:r>
                    <a:r>
                      <a:rPr lang="en-US" baseline="0" dirty="0" smtClean="0"/>
                      <a:t>158,920</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Lst>
            </c:dLbl>
            <c:dLbl>
              <c:idx val="1"/>
              <c:layout>
                <c:manualLayout>
                  <c:x val="-7.9234073013600571E-3"/>
                  <c:y val="0.14096269216347956"/>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4134597947983774"/>
                  <c:y val="9.734626921634795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4818062514912911"/>
                  <c:y val="1.28774528183977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0.14996969696969698"/>
                  <c:y val="-0.12658355205599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3.1590551181102364E-2"/>
                  <c:y val="-0.1395534933133358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6"/>
              <c:layout>
                <c:manualLayout>
                  <c:x val="5.975126371616199E-2"/>
                  <c:y val="-2.8995232169022861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Personnel</c:v>
                </c:pt>
                <c:pt idx="1">
                  <c:v>Supplies</c:v>
                </c:pt>
                <c:pt idx="2">
                  <c:v>Maintenance</c:v>
                </c:pt>
                <c:pt idx="3">
                  <c:v>Occupancy</c:v>
                </c:pt>
                <c:pt idx="4">
                  <c:v>Contractual Services</c:v>
                </c:pt>
              </c:strCache>
            </c:strRef>
          </c:cat>
          <c:val>
            <c:numRef>
              <c:f>Sheet1!$B$2:$B$6</c:f>
              <c:numCache>
                <c:formatCode>_("$"* #,##0_);_("$"* \(#,##0\);_("$"* "-"??_);_(@_)</c:formatCode>
                <c:ptCount val="5"/>
                <c:pt idx="0">
                  <c:v>158920</c:v>
                </c:pt>
                <c:pt idx="1">
                  <c:v>10100</c:v>
                </c:pt>
                <c:pt idx="2">
                  <c:v>3500</c:v>
                </c:pt>
                <c:pt idx="3">
                  <c:v>1200</c:v>
                </c:pt>
                <c:pt idx="4">
                  <c:v>2090</c:v>
                </c:pt>
              </c:numCache>
            </c:numRef>
          </c:val>
        </c:ser>
        <c:dLbls>
          <c:showLegendKey val="0"/>
          <c:showVal val="0"/>
          <c:showCatName val="0"/>
          <c:showSerName val="0"/>
          <c:showPercent val="0"/>
          <c:showBubbleSize val="0"/>
          <c:showLeaderLines val="1"/>
        </c:dLbls>
        <c:firstSliceAng val="300"/>
      </c:pieChart>
      <c:spPr>
        <a:noFill/>
        <a:ln w="25382">
          <a:noFill/>
        </a:ln>
      </c:spPr>
    </c:plotArea>
    <c:plotVisOnly val="1"/>
    <c:dispBlanksAs val="gap"/>
    <c:showDLblsOverMax val="0"/>
  </c:chart>
  <c:txPr>
    <a:bodyPr/>
    <a:lstStyle/>
    <a:p>
      <a:pPr>
        <a:defRPr sz="1796"/>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5094556857718364"/>
          <c:y val="0.16739494405304597"/>
          <c:w val="0.36588170664713421"/>
          <c:h val="0.66243845835060089"/>
        </c:manualLayout>
      </c:layout>
      <c:pieChart>
        <c:varyColors val="1"/>
        <c:ser>
          <c:idx val="0"/>
          <c:order val="0"/>
          <c:tx>
            <c:strRef>
              <c:f>Sheet1!$B$1</c:f>
              <c:strCache>
                <c:ptCount val="1"/>
                <c:pt idx="0">
                  <c:v>Sales</c:v>
                </c:pt>
              </c:strCache>
            </c:strRef>
          </c:tx>
          <c:explosion val="6"/>
          <c:dPt>
            <c:idx val="0"/>
            <c:bubble3D val="0"/>
          </c:dPt>
          <c:dPt>
            <c:idx val="1"/>
            <c:bubble3D val="0"/>
          </c:dPt>
          <c:dPt>
            <c:idx val="2"/>
            <c:bubble3D val="0"/>
          </c:dPt>
          <c:dPt>
            <c:idx val="3"/>
            <c:bubble3D val="0"/>
          </c:dPt>
          <c:dPt>
            <c:idx val="4"/>
            <c:bubble3D val="0"/>
          </c:dPt>
          <c:dPt>
            <c:idx val="5"/>
            <c:bubble3D val="0"/>
          </c:dPt>
          <c:dLbls>
            <c:dLbl>
              <c:idx val="0"/>
              <c:layout>
                <c:manualLayout>
                  <c:x val="0.17898026918146859"/>
                  <c:y val="-8.504268545379195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4.2483290606116095E-2"/>
                  <c:y val="1.590824876890719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9.6151117011536349E-2"/>
                  <c:y val="5.7007045171985078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21363303424281266"/>
                  <c:y val="0.1001259842519685"/>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0.1734457974729903"/>
                  <c:y val="0.1684471612101118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6.1142704384174202E-3"/>
                  <c:y val="0.19500771402123357"/>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6"/>
              <c:layout>
                <c:manualLayout>
                  <c:x val="5.975126371616199E-2"/>
                  <c:y val="-2.8995232169022861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54"/>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Personnel</c:v>
                </c:pt>
                <c:pt idx="1">
                  <c:v>Supplies</c:v>
                </c:pt>
                <c:pt idx="2">
                  <c:v>Maintenance</c:v>
                </c:pt>
                <c:pt idx="3">
                  <c:v>Occupancy</c:v>
                </c:pt>
                <c:pt idx="4">
                  <c:v>Contractual Services</c:v>
                </c:pt>
                <c:pt idx="5">
                  <c:v>Other Charges</c:v>
                </c:pt>
              </c:strCache>
            </c:strRef>
          </c:cat>
          <c:val>
            <c:numRef>
              <c:f>Sheet1!$B$2:$B$7</c:f>
              <c:numCache>
                <c:formatCode>_("$"* #,##0_);_("$"* \(#,##0\);_("$"* "-"??_);_(@_)</c:formatCode>
                <c:ptCount val="6"/>
                <c:pt idx="0">
                  <c:v>504783</c:v>
                </c:pt>
                <c:pt idx="1">
                  <c:v>64685</c:v>
                </c:pt>
                <c:pt idx="2">
                  <c:v>13350</c:v>
                </c:pt>
                <c:pt idx="3">
                  <c:v>41389</c:v>
                </c:pt>
                <c:pt idx="4">
                  <c:v>19125</c:v>
                </c:pt>
                <c:pt idx="5">
                  <c:v>11948</c:v>
                </c:pt>
              </c:numCache>
            </c:numRef>
          </c:val>
        </c:ser>
        <c:dLbls>
          <c:showLegendKey val="0"/>
          <c:showVal val="0"/>
          <c:showCatName val="0"/>
          <c:showSerName val="0"/>
          <c:showPercent val="0"/>
          <c:showBubbleSize val="0"/>
          <c:showLeaderLines val="1"/>
        </c:dLbls>
        <c:firstSliceAng val="105"/>
      </c:pieChart>
      <c:spPr>
        <a:noFill/>
        <a:ln w="25409">
          <a:noFill/>
        </a:ln>
      </c:spPr>
    </c:plotArea>
    <c:plotVisOnly val="1"/>
    <c:dispBlanksAs val="gap"/>
    <c:showDLblsOverMax val="0"/>
  </c:chart>
  <c:txPr>
    <a:bodyPr/>
    <a:lstStyle/>
    <a:p>
      <a:pPr>
        <a:defRPr sz="1906"/>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463464566929133"/>
          <c:y val="0.18229166666666666"/>
          <c:w val="0.3367045096635648"/>
          <c:h val="0.57511639849366658"/>
        </c:manualLayout>
      </c:layout>
      <c:pieChart>
        <c:varyColors val="1"/>
        <c:ser>
          <c:idx val="0"/>
          <c:order val="0"/>
          <c:tx>
            <c:strRef>
              <c:f>Sheet1!$B$1</c:f>
              <c:strCache>
                <c:ptCount val="1"/>
                <c:pt idx="0">
                  <c:v>Sales</c:v>
                </c:pt>
              </c:strCache>
            </c:strRef>
          </c:tx>
          <c:explosion val="4"/>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9.5950031562510377E-2"/>
                  <c:y val="-2.548818177233793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4.8675387350774604E-2"/>
                  <c:y val="-0.19150457544158336"/>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5.0653416306832517E-2"/>
                  <c:y val="2.448106486689163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1.0707498587992956E-2"/>
                  <c:y val="7.4541066630166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6.8921975662133142E-3"/>
                  <c:y val="2.1588252555387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2.2013743736578384E-2"/>
                  <c:y val="4.1300435271677996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6"/>
              <c:layout>
                <c:manualLayout>
                  <c:x val="-3.2028478916770915E-2"/>
                  <c:y val="-6.7144438976377953E-3"/>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7"/>
              <c:layout>
                <c:manualLayout>
                  <c:x val="2.9516827335835358E-2"/>
                  <c:y val="-5.8645628280839898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Water/ WW Administration</c:v>
                </c:pt>
                <c:pt idx="1">
                  <c:v>Water Distribution, Collection, Lift Station</c:v>
                </c:pt>
                <c:pt idx="2">
                  <c:v>W/WW Production, Treatment</c:v>
                </c:pt>
                <c:pt idx="3">
                  <c:v>Wastewater Treatment Plant</c:v>
                </c:pt>
                <c:pt idx="4">
                  <c:v>Debt Service</c:v>
                </c:pt>
              </c:strCache>
            </c:strRef>
          </c:cat>
          <c:val>
            <c:numRef>
              <c:f>Sheet1!$B$2:$B$6</c:f>
              <c:numCache>
                <c:formatCode>_("$"* #,##0_);_("$"* \(#,##0\);_("$"* "-"??_);_(@_)</c:formatCode>
                <c:ptCount val="5"/>
                <c:pt idx="0">
                  <c:v>1774284</c:v>
                </c:pt>
                <c:pt idx="1">
                  <c:v>205300</c:v>
                </c:pt>
                <c:pt idx="2">
                  <c:v>311850</c:v>
                </c:pt>
                <c:pt idx="3">
                  <c:v>277900</c:v>
                </c:pt>
                <c:pt idx="4">
                  <c:v>657290</c:v>
                </c:pt>
              </c:numCache>
            </c:numRef>
          </c:val>
        </c:ser>
        <c:dLbls>
          <c:showLegendKey val="0"/>
          <c:showVal val="0"/>
          <c:showCatName val="0"/>
          <c:showSerName val="0"/>
          <c:showPercent val="0"/>
          <c:showBubbleSize val="0"/>
          <c:showLeaderLines val="1"/>
        </c:dLbls>
        <c:firstSliceAng val="26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33727863123751"/>
          <c:y val="8.6458480515520783E-2"/>
          <c:w val="0.33689914687897932"/>
          <c:h val="0.85088794876988139"/>
        </c:manualLayout>
      </c:layout>
      <c:pieChart>
        <c:varyColors val="1"/>
        <c:ser>
          <c:idx val="0"/>
          <c:order val="0"/>
          <c:tx>
            <c:strRef>
              <c:f>Sheet1!$B$1</c:f>
              <c:strCache>
                <c:ptCount val="1"/>
                <c:pt idx="0">
                  <c:v>Sales</c:v>
                </c:pt>
              </c:strCache>
            </c:strRef>
          </c:tx>
          <c:explosion val="26"/>
          <c:dPt>
            <c:idx val="0"/>
            <c:bubble3D val="0"/>
            <c:explosion val="3"/>
            <c:spPr>
              <a:solidFill>
                <a:schemeClr val="accent1"/>
              </a:solidFill>
              <a:ln w="19050">
                <a:solidFill>
                  <a:schemeClr val="lt1"/>
                </a:solidFill>
              </a:ln>
              <a:effectLst/>
            </c:spPr>
          </c:dPt>
          <c:dPt>
            <c:idx val="1"/>
            <c:bubble3D val="0"/>
            <c:explosion val="1"/>
            <c:spPr>
              <a:solidFill>
                <a:schemeClr val="accent2"/>
              </a:solidFill>
              <a:ln w="19050">
                <a:solidFill>
                  <a:schemeClr val="lt1"/>
                </a:solidFill>
              </a:ln>
              <a:effectLst/>
            </c:spPr>
          </c:dPt>
          <c:dPt>
            <c:idx val="2"/>
            <c:bubble3D val="0"/>
            <c:explosion val="0"/>
            <c:spPr>
              <a:solidFill>
                <a:schemeClr val="accent3"/>
              </a:solidFill>
              <a:ln w="19050">
                <a:solidFill>
                  <a:schemeClr val="lt1"/>
                </a:solidFill>
              </a:ln>
              <a:effectLst/>
            </c:spPr>
          </c:dPt>
          <c:dPt>
            <c:idx val="3"/>
            <c:bubble3D val="0"/>
            <c:explosion val="0"/>
            <c:spPr>
              <a:solidFill>
                <a:schemeClr val="accent4"/>
              </a:solidFill>
              <a:ln w="19050">
                <a:solidFill>
                  <a:schemeClr val="lt1"/>
                </a:solidFill>
              </a:ln>
              <a:effectLst/>
            </c:spPr>
          </c:dPt>
          <c:dLbls>
            <c:dLbl>
              <c:idx val="0"/>
              <c:layout>
                <c:manualLayout>
                  <c:x val="1.4203553947648353E-2"/>
                  <c:y val="0.10639452963116436"/>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2.6659927644179612E-2"/>
                  <c:y val="0.1867999723718744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11320759736114067"/>
                  <c:y val="3.845765989777593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0.14251773426970268"/>
                  <c:y val="-6.5431689459870171E-2"/>
                </c:manualLayout>
              </c:layout>
              <c:tx>
                <c:rich>
                  <a:bodyPr/>
                  <a:lstStyle/>
                  <a:p>
                    <a:r>
                      <a:rPr lang="en-US" dirty="0" smtClean="0"/>
                      <a:t>Misc.,  </a:t>
                    </a:r>
                    <a:r>
                      <a:rPr lang="en-US" dirty="0"/>
                      <a:t>$84,000 </a:t>
                    </a:r>
                  </a:p>
                </c:rich>
              </c:tx>
              <c:dLblPos val="bestFit"/>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Water Revenue</c:v>
                </c:pt>
                <c:pt idx="1">
                  <c:v>Wastewater Revenue</c:v>
                </c:pt>
                <c:pt idx="2">
                  <c:v>Interest Income</c:v>
                </c:pt>
                <c:pt idx="3">
                  <c:v>Miscellaneous</c:v>
                </c:pt>
              </c:strCache>
            </c:strRef>
          </c:cat>
          <c:val>
            <c:numRef>
              <c:f>Sheet1!$B$2:$B$5</c:f>
              <c:numCache>
                <c:formatCode>_("$"* #,##0_);_("$"* \(#,##0\);_("$"* "-"??_);_(@_)</c:formatCode>
                <c:ptCount val="4"/>
                <c:pt idx="0">
                  <c:v>2353400</c:v>
                </c:pt>
                <c:pt idx="1">
                  <c:v>1608820</c:v>
                </c:pt>
                <c:pt idx="2">
                  <c:v>4200</c:v>
                </c:pt>
                <c:pt idx="3">
                  <c:v>84000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35132513415411221"/>
          <c:y val="0.19194163280205581"/>
          <c:w val="0.42459837013925855"/>
          <c:h val="0.64746943217463671"/>
        </c:manualLayout>
      </c:layout>
      <c:pieChart>
        <c:varyColors val="1"/>
        <c:ser>
          <c:idx val="0"/>
          <c:order val="0"/>
          <c:tx>
            <c:strRef>
              <c:f>Sheet1!$B$1</c:f>
              <c:strCache>
                <c:ptCount val="1"/>
                <c:pt idx="0">
                  <c:v>Sales</c:v>
                </c:pt>
              </c:strCache>
            </c:strRef>
          </c:tx>
          <c:explosion val="8"/>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Lbls>
            <c:dLbl>
              <c:idx val="0"/>
              <c:layout>
                <c:manualLayout>
                  <c:x val="1.7843825036563402E-2"/>
                  <c:y val="2.3680419837138891E-2"/>
                </c:manualLayout>
              </c:layout>
              <c:tx>
                <c:rich>
                  <a:bodyPr/>
                  <a:lstStyle/>
                  <a:p>
                    <a:r>
                      <a:rPr lang="en-US" dirty="0"/>
                      <a:t>Personnel,  $</a:t>
                    </a:r>
                    <a:r>
                      <a:rPr lang="en-US" dirty="0" smtClean="0"/>
                      <a:t>852,022</a:t>
                    </a:r>
                  </a:p>
                  <a:p>
                    <a:r>
                      <a:rPr lang="en-US" dirty="0" smtClean="0"/>
                      <a:t>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5.591430103528295E-3"/>
                  <c:y val="0.10445576200295691"/>
                </c:manualLayout>
              </c:layout>
              <c:tx>
                <c:rich>
                  <a:bodyPr/>
                  <a:lstStyle/>
                  <a:p>
                    <a:r>
                      <a:rPr lang="en-US" dirty="0" smtClean="0"/>
                      <a:t>Supplies</a:t>
                    </a:r>
                    <a:r>
                      <a:rPr lang="en-US" dirty="0"/>
                      <a:t>,  </a:t>
                    </a:r>
                    <a:r>
                      <a:rPr lang="en-US" dirty="0" smtClean="0"/>
                      <a:t>$47,210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3.4669772348183449E-2"/>
                  <c:y val="3.6766485967152221E-2"/>
                </c:manualLayout>
              </c:layout>
              <c:tx>
                <c:rich>
                  <a:bodyPr/>
                  <a:lstStyle/>
                  <a:p>
                    <a:r>
                      <a:rPr lang="en-US" dirty="0"/>
                      <a:t>Maintenance,  </a:t>
                    </a:r>
                    <a:r>
                      <a:rPr lang="en-US" dirty="0" smtClean="0"/>
                      <a:t>$19,130</a:t>
                    </a:r>
                  </a:p>
                  <a:p>
                    <a:r>
                      <a:rPr lang="en-US" dirty="0" smtClean="0"/>
                      <a:t>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4.4730413558319138E-2"/>
                  <c:y val="-5.2710682660133533E-2"/>
                </c:manualLayout>
              </c:layout>
              <c:tx>
                <c:rich>
                  <a:bodyPr/>
                  <a:lstStyle/>
                  <a:p>
                    <a:r>
                      <a:rPr lang="en-US" dirty="0"/>
                      <a:t>Occupancy,  </a:t>
                    </a:r>
                    <a:r>
                      <a:rPr lang="en-US" dirty="0" smtClean="0"/>
                      <a:t>$23,470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2.5838773216666781E-2"/>
                  <c:y val="-2.3576641655146311E-2"/>
                </c:manualLayout>
              </c:layout>
              <c:tx>
                <c:rich>
                  <a:bodyPr/>
                  <a:lstStyle/>
                  <a:p>
                    <a:r>
                      <a:rPr lang="en-US" dirty="0"/>
                      <a:t>Contractual Services,  </a:t>
                    </a:r>
                    <a:r>
                      <a:rPr lang="en-US" dirty="0" smtClean="0"/>
                      <a:t>$661,420</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15:layout>
                    <c:manualLayout>
                      <c:w val="0.18569576550539188"/>
                      <c:h val="0.13583338024360414"/>
                    </c:manualLayout>
                  </c15:layout>
                </c:ext>
              </c:extLst>
            </c:dLbl>
            <c:dLbl>
              <c:idx val="5"/>
              <c:layout>
                <c:manualLayout>
                  <c:x val="4.1910264158053989E-2"/>
                  <c:y val="-4.5923831303989263E-2"/>
                </c:manualLayout>
              </c:layout>
              <c:tx>
                <c:rich>
                  <a:bodyPr/>
                  <a:lstStyle/>
                  <a:p>
                    <a:r>
                      <a:rPr lang="en-US" dirty="0"/>
                      <a:t>Other Charges,  </a:t>
                    </a:r>
                    <a:r>
                      <a:rPr lang="en-US" dirty="0" smtClean="0"/>
                      <a:t>$43,000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6"/>
              <c:layout>
                <c:manualLayout>
                  <c:x val="0.20764558836003402"/>
                  <c:y val="-6.403545518561099E-2"/>
                </c:manualLayout>
              </c:layout>
              <c:tx>
                <c:rich>
                  <a:bodyPr/>
                  <a:lstStyle/>
                  <a:p>
                    <a:r>
                      <a:rPr lang="en-US" dirty="0"/>
                      <a:t>Contingency,  </a:t>
                    </a:r>
                    <a:r>
                      <a:rPr lang="en-US" dirty="0" smtClean="0"/>
                      <a:t>$28,950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layout>
                <c:manualLayout>
                  <c:x val="9.9787531232673997E-3"/>
                  <c:y val="-2.8201418773801208E-3"/>
                </c:manualLayout>
              </c:layout>
              <c:tx>
                <c:rich>
                  <a:bodyPr/>
                  <a:lstStyle/>
                  <a:p>
                    <a:r>
                      <a:rPr lang="en-US" dirty="0" smtClean="0"/>
                      <a:t>Transfers Out, $172,000</a:t>
                    </a:r>
                  </a:p>
                  <a:p>
                    <a:r>
                      <a:rPr lang="en-US" dirty="0" smtClean="0"/>
                      <a:t> </a:t>
                    </a:r>
                    <a:endParaRPr lang="en-US" dirty="0"/>
                  </a:p>
                </c:rich>
              </c:tx>
              <c:showLegendKey val="0"/>
              <c:showVal val="1"/>
              <c:showCatName val="1"/>
              <c:showSerName val="0"/>
              <c:showPercent val="0"/>
              <c:showBubbleSize val="0"/>
              <c:extLst>
                <c:ext xmlns:c15="http://schemas.microsoft.com/office/drawing/2012/chart" uri="{CE6537A1-D6FC-4f65-9D91-7224C49458BB}"/>
              </c:extLst>
            </c:dLbl>
            <c:dLbl>
              <c:idx val="9"/>
              <c:layout>
                <c:manualLayout>
                  <c:x val="1.4837959912406162E-2"/>
                  <c:y val="-6.6583805285193147E-4"/>
                </c:manualLayout>
              </c:layou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Sheet1!$A$2:$A$10</c:f>
              <c:strCache>
                <c:ptCount val="9"/>
                <c:pt idx="0">
                  <c:v>Personnel</c:v>
                </c:pt>
                <c:pt idx="1">
                  <c:v>Supplies</c:v>
                </c:pt>
                <c:pt idx="2">
                  <c:v>Maintenance</c:v>
                </c:pt>
                <c:pt idx="3">
                  <c:v>Occupancy</c:v>
                </c:pt>
                <c:pt idx="4">
                  <c:v>Contractual Services</c:v>
                </c:pt>
                <c:pt idx="5">
                  <c:v>Other Charges</c:v>
                </c:pt>
                <c:pt idx="6">
                  <c:v>Contingency</c:v>
                </c:pt>
                <c:pt idx="7">
                  <c:v>Debt Service</c:v>
                </c:pt>
                <c:pt idx="8">
                  <c:v>Transfers Out</c:v>
                </c:pt>
              </c:strCache>
            </c:strRef>
          </c:cat>
          <c:val>
            <c:numRef>
              <c:f>Sheet1!$B$2:$B$10</c:f>
              <c:numCache>
                <c:formatCode>_("$"* #,##0_);_("$"* \(#,##0\);_("$"* "-"??_);_(@_)</c:formatCode>
                <c:ptCount val="9"/>
                <c:pt idx="0">
                  <c:v>852022</c:v>
                </c:pt>
                <c:pt idx="1">
                  <c:v>47210</c:v>
                </c:pt>
                <c:pt idx="2">
                  <c:v>19130</c:v>
                </c:pt>
                <c:pt idx="3">
                  <c:v>23470</c:v>
                </c:pt>
                <c:pt idx="4">
                  <c:v>661420</c:v>
                </c:pt>
                <c:pt idx="5">
                  <c:v>43000</c:v>
                </c:pt>
                <c:pt idx="6">
                  <c:v>28950</c:v>
                </c:pt>
                <c:pt idx="7">
                  <c:v>1242728</c:v>
                </c:pt>
                <c:pt idx="8">
                  <c:v>172000</c:v>
                </c:pt>
              </c:numCache>
            </c:numRef>
          </c:val>
        </c:ser>
        <c:dLbls>
          <c:showLegendKey val="0"/>
          <c:showVal val="0"/>
          <c:showCatName val="0"/>
          <c:showSerName val="0"/>
          <c:showPercent val="0"/>
          <c:showBubbleSize val="0"/>
          <c:showLeaderLines val="1"/>
        </c:dLbls>
        <c:firstSliceAng val="137"/>
      </c:pieChart>
      <c:spPr>
        <a:noFill/>
        <a:ln w="25403">
          <a:noFill/>
        </a:ln>
      </c:spPr>
    </c:plotArea>
    <c:plotVisOnly val="1"/>
    <c:dispBlanksAs val="gap"/>
    <c:showDLblsOverMax val="0"/>
  </c:chart>
  <c:spPr>
    <a:gradFill>
      <a:gsLst>
        <a:gs pos="0">
          <a:schemeClr val="bg1"/>
        </a:gs>
        <a:gs pos="50000">
          <a:schemeClr val="bg1"/>
        </a:gs>
        <a:gs pos="100000">
          <a:schemeClr val="bg1"/>
        </a:gs>
      </a:gsLst>
      <a:lin ang="5400000" scaled="0"/>
    </a:gradFill>
  </c:spPr>
  <c:txPr>
    <a:bodyPr/>
    <a:lstStyle/>
    <a:p>
      <a:pPr>
        <a:defRPr sz="1798"/>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6163208679720512"/>
          <c:y val="0.15676129947212228"/>
          <c:w val="0.49442486651261508"/>
          <c:h val="0.76747878916596535"/>
        </c:manualLayout>
      </c:layout>
      <c:pieChart>
        <c:varyColors val="1"/>
        <c:ser>
          <c:idx val="0"/>
          <c:order val="0"/>
          <c:tx>
            <c:strRef>
              <c:f>Sheet1!$B$1</c:f>
              <c:strCache>
                <c:ptCount val="1"/>
                <c:pt idx="0">
                  <c:v>Sales</c:v>
                </c:pt>
              </c:strCache>
            </c:strRef>
          </c:tx>
          <c:explosion val="7"/>
          <c:dPt>
            <c:idx val="0"/>
            <c:bubble3D val="0"/>
          </c:dPt>
          <c:dPt>
            <c:idx val="1"/>
            <c:bubble3D val="0"/>
          </c:dPt>
          <c:dPt>
            <c:idx val="2"/>
            <c:bubble3D val="0"/>
          </c:dPt>
          <c:dPt>
            <c:idx val="3"/>
            <c:bubble3D val="0"/>
          </c:dPt>
          <c:dPt>
            <c:idx val="4"/>
            <c:bubble3D val="0"/>
          </c:dPt>
          <c:dPt>
            <c:idx val="5"/>
            <c:bubble3D val="0"/>
          </c:dPt>
          <c:dLbls>
            <c:dLbl>
              <c:idx val="0"/>
              <c:layout>
                <c:manualLayout>
                  <c:x val="4.8839148227320738E-2"/>
                  <c:y val="-2.7239613341015299E-2"/>
                </c:manualLayout>
              </c:layout>
              <c:tx>
                <c:rich>
                  <a:bodyPr/>
                  <a:lstStyle/>
                  <a:p>
                    <a:r>
                      <a:rPr lang="en-US" dirty="0"/>
                      <a:t>Supplies,  </a:t>
                    </a:r>
                    <a:r>
                      <a:rPr lang="en-US" dirty="0" smtClean="0"/>
                      <a:t>$9,800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0.17206288521065702"/>
                  <c:y val="-0.2023320756037579"/>
                </c:manualLayout>
              </c:layout>
              <c:tx>
                <c:rich>
                  <a:bodyPr/>
                  <a:lstStyle/>
                  <a:p>
                    <a:r>
                      <a:rPr lang="en-US" dirty="0"/>
                      <a:t>Maintenance,  </a:t>
                    </a:r>
                    <a:r>
                      <a:rPr lang="en-US" dirty="0" smtClean="0"/>
                      <a:t>$80,400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manualLayout>
                  <c:x val="-0.11262372838799026"/>
                  <c:y val="0.15538116841592883"/>
                </c:manualLayout>
              </c:layout>
              <c:tx>
                <c:rich>
                  <a:bodyPr/>
                  <a:lstStyle/>
                  <a:p>
                    <a:r>
                      <a:rPr lang="en-US" dirty="0"/>
                      <a:t>Contractual Services,  </a:t>
                    </a:r>
                    <a:r>
                      <a:rPr lang="en-US" dirty="0" smtClean="0"/>
                      <a:t>$9,840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1.4232314768325018E-2"/>
                  <c:y val="-4.422252096536713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3.4409523921472486E-2"/>
                  <c:y val="-5.8333013251392354E-2"/>
                </c:manualLayout>
              </c:layout>
              <c:tx>
                <c:rich>
                  <a:bodyPr/>
                  <a:lstStyle/>
                  <a:p>
                    <a:r>
                      <a:rPr lang="en-US" dirty="0"/>
                      <a:t>Capital ,  </a:t>
                    </a:r>
                    <a:r>
                      <a:rPr lang="en-US" dirty="0" smtClean="0"/>
                      <a:t>$5,000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Sheet1!$A$2:$A$6</c:f>
              <c:strCache>
                <c:ptCount val="5"/>
                <c:pt idx="0">
                  <c:v>Supplies</c:v>
                </c:pt>
                <c:pt idx="1">
                  <c:v>Maintenance</c:v>
                </c:pt>
                <c:pt idx="2">
                  <c:v>Contractual Services</c:v>
                </c:pt>
                <c:pt idx="3">
                  <c:v>Other Charges</c:v>
                </c:pt>
                <c:pt idx="4">
                  <c:v>Capital </c:v>
                </c:pt>
              </c:strCache>
            </c:strRef>
          </c:cat>
          <c:val>
            <c:numRef>
              <c:f>Sheet1!$B$2:$B$6</c:f>
              <c:numCache>
                <c:formatCode>_("$"* #,##0_);_("$"* \(#,##0\);_("$"* "-"??_);_(@_)</c:formatCode>
                <c:ptCount val="5"/>
                <c:pt idx="0">
                  <c:v>9800</c:v>
                </c:pt>
                <c:pt idx="1">
                  <c:v>80400</c:v>
                </c:pt>
                <c:pt idx="2">
                  <c:v>9840</c:v>
                </c:pt>
                <c:pt idx="3">
                  <c:v>1500</c:v>
                </c:pt>
                <c:pt idx="4">
                  <c:v>15000</c:v>
                </c:pt>
              </c:numCache>
            </c:numRef>
          </c:val>
        </c:ser>
        <c:dLbls>
          <c:showLegendKey val="0"/>
          <c:showVal val="0"/>
          <c:showCatName val="0"/>
          <c:showSerName val="0"/>
          <c:showPercent val="0"/>
          <c:showBubbleSize val="0"/>
          <c:showLeaderLines val="0"/>
        </c:dLbls>
        <c:firstSliceAng val="0"/>
      </c:pieChart>
      <c:spPr>
        <a:noFill/>
        <a:ln w="25378">
          <a:noFill/>
        </a:ln>
      </c:spPr>
    </c:plotArea>
    <c:plotVisOnly val="1"/>
    <c:dispBlanksAs val="gap"/>
    <c:showDLblsOverMax val="0"/>
  </c:chart>
  <c:spPr>
    <a:gradFill>
      <a:gsLst>
        <a:gs pos="0">
          <a:schemeClr val="bg1"/>
        </a:gs>
        <a:gs pos="50000">
          <a:schemeClr val="bg1"/>
        </a:gs>
        <a:gs pos="100000">
          <a:schemeClr val="bg1"/>
        </a:gs>
      </a:gsLst>
      <a:lin ang="5400000" scaled="0"/>
    </a:gradFill>
  </c:spPr>
  <c:txPr>
    <a:bodyPr/>
    <a:lstStyle/>
    <a:p>
      <a:pPr>
        <a:defRPr sz="1796"/>
      </a:pPr>
      <a:endParaRPr lang="en-US"/>
    </a:p>
  </c:txPr>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30570342109549614"/>
          <c:y val="0.12224396516376096"/>
          <c:w val="0.42950046262789437"/>
          <c:h val="0.84492373430409906"/>
        </c:manualLayout>
      </c:layout>
      <c:pieChart>
        <c:varyColors val="1"/>
        <c:ser>
          <c:idx val="0"/>
          <c:order val="0"/>
          <c:tx>
            <c:strRef>
              <c:f>Sheet1!$B$1</c:f>
              <c:strCache>
                <c:ptCount val="1"/>
                <c:pt idx="0">
                  <c:v>Sales</c:v>
                </c:pt>
              </c:strCache>
            </c:strRef>
          </c:tx>
          <c:explosion val="17"/>
          <c:dPt>
            <c:idx val="0"/>
            <c:bubble3D val="0"/>
            <c:explosion val="7"/>
          </c:dPt>
          <c:dPt>
            <c:idx val="1"/>
            <c:bubble3D val="0"/>
            <c:explosion val="5"/>
          </c:dPt>
          <c:dPt>
            <c:idx val="2"/>
            <c:bubble3D val="0"/>
            <c:explosion val="6"/>
          </c:dPt>
          <c:dPt>
            <c:idx val="3"/>
            <c:bubble3D val="0"/>
            <c:explosion val="5"/>
          </c:dPt>
          <c:dPt>
            <c:idx val="4"/>
            <c:bubble3D val="0"/>
            <c:explosion val="7"/>
          </c:dPt>
          <c:dLbls>
            <c:dLbl>
              <c:idx val="0"/>
              <c:layout>
                <c:manualLayout>
                  <c:x val="-9.8077533412481051E-3"/>
                  <c:y val="-1.910953204020229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9.6337431214537743E-3"/>
                  <c:y val="4.3581471296986187E-3"/>
                </c:manualLayout>
              </c:layout>
              <c:tx>
                <c:rich>
                  <a:bodyPr/>
                  <a:lstStyle/>
                  <a:p>
                    <a:r>
                      <a:rPr lang="en-US" dirty="0"/>
                      <a:t>Maintenance,  </a:t>
                    </a:r>
                    <a:r>
                      <a:rPr lang="en-US" dirty="0" smtClean="0"/>
                      <a:t>$94,000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0.26654949836138592"/>
                  <c:y val="-0.12631334392607749"/>
                </c:manualLayout>
              </c:layout>
              <c:tx>
                <c:rich>
                  <a:bodyPr/>
                  <a:lstStyle/>
                  <a:p>
                    <a:r>
                      <a:rPr lang="en-US" dirty="0"/>
                      <a:t>Occupancy,  </a:t>
                    </a:r>
                    <a:r>
                      <a:rPr lang="en-US" dirty="0" smtClean="0"/>
                      <a:t>$116,000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3.3475452174686948E-2"/>
                  <c:y val="1.2775421120212011E-2"/>
                </c:manualLayout>
              </c:layout>
              <c:tx>
                <c:rich>
                  <a:bodyPr/>
                  <a:lstStyle/>
                  <a:p>
                    <a:r>
                      <a:rPr lang="en-US" dirty="0"/>
                      <a:t>Contractual Services,  </a:t>
                    </a:r>
                    <a:r>
                      <a:rPr lang="en-US" dirty="0" smtClean="0"/>
                      <a:t>$126,350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9.759475475683909E-3"/>
                  <c:y val="6.512903373661237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0.17302996921971214"/>
                  <c:y val="-2.581260344447997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Sheet1!$A$2:$A$5</c:f>
              <c:strCache>
                <c:ptCount val="4"/>
                <c:pt idx="0">
                  <c:v>Supplies</c:v>
                </c:pt>
                <c:pt idx="1">
                  <c:v>Maintenance</c:v>
                </c:pt>
                <c:pt idx="2">
                  <c:v>Occupancy</c:v>
                </c:pt>
                <c:pt idx="3">
                  <c:v>Contractual Services</c:v>
                </c:pt>
              </c:strCache>
            </c:strRef>
          </c:cat>
          <c:val>
            <c:numRef>
              <c:f>Sheet1!$B$2:$B$5</c:f>
              <c:numCache>
                <c:formatCode>_("$"* #,##0_);_("$"* \(#,##0\);_("$"* "-"??_);_(@_)</c:formatCode>
                <c:ptCount val="4"/>
                <c:pt idx="0">
                  <c:v>28500</c:v>
                </c:pt>
                <c:pt idx="1">
                  <c:v>94000</c:v>
                </c:pt>
                <c:pt idx="2">
                  <c:v>116000</c:v>
                </c:pt>
                <c:pt idx="3">
                  <c:v>126350</c:v>
                </c:pt>
              </c:numCache>
            </c:numRef>
          </c:val>
        </c:ser>
        <c:dLbls>
          <c:showLegendKey val="0"/>
          <c:showVal val="0"/>
          <c:showCatName val="0"/>
          <c:showSerName val="0"/>
          <c:showPercent val="0"/>
          <c:showBubbleSize val="0"/>
          <c:showLeaderLines val="1"/>
        </c:dLbls>
        <c:firstSliceAng val="0"/>
      </c:pieChart>
      <c:spPr>
        <a:noFill/>
        <a:ln w="25403">
          <a:noFill/>
        </a:ln>
      </c:spPr>
    </c:plotArea>
    <c:plotVisOnly val="1"/>
    <c:dispBlanksAs val="gap"/>
    <c:showDLblsOverMax val="0"/>
  </c:chart>
  <c:spPr>
    <a:gradFill>
      <a:gsLst>
        <a:gs pos="0">
          <a:schemeClr val="bg1"/>
        </a:gs>
        <a:gs pos="50000">
          <a:schemeClr val="bg1"/>
        </a:gs>
        <a:gs pos="100000">
          <a:schemeClr val="bg1"/>
        </a:gs>
      </a:gsLst>
      <a:lin ang="5400000" scaled="0"/>
    </a:gradFill>
  </c:spPr>
  <c:txPr>
    <a:bodyPr/>
    <a:lstStyle/>
    <a:p>
      <a:pPr>
        <a:defRPr sz="1798"/>
      </a:pPr>
      <a:endParaRPr lang="en-US"/>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27097424213297344"/>
          <c:y val="0.22926883854340918"/>
          <c:w val="0.49442486651261508"/>
          <c:h val="0.76747878916596535"/>
        </c:manualLayout>
      </c:layout>
      <c:pieChart>
        <c:varyColors val="1"/>
        <c:ser>
          <c:idx val="0"/>
          <c:order val="0"/>
          <c:tx>
            <c:strRef>
              <c:f>Sheet1!$B$1</c:f>
              <c:strCache>
                <c:ptCount val="1"/>
                <c:pt idx="0">
                  <c:v>Sales</c:v>
                </c:pt>
              </c:strCache>
            </c:strRef>
          </c:tx>
          <c:explosion val="7"/>
          <c:dPt>
            <c:idx val="0"/>
            <c:bubble3D val="0"/>
          </c:dPt>
          <c:dPt>
            <c:idx val="1"/>
            <c:bubble3D val="0"/>
          </c:dPt>
          <c:dPt>
            <c:idx val="2"/>
            <c:bubble3D val="0"/>
          </c:dPt>
          <c:dPt>
            <c:idx val="3"/>
            <c:bubble3D val="0"/>
          </c:dPt>
          <c:dPt>
            <c:idx val="4"/>
            <c:bubble3D val="0"/>
          </c:dPt>
          <c:dPt>
            <c:idx val="5"/>
            <c:bubble3D val="0"/>
          </c:dPt>
          <c:dLbls>
            <c:dLbl>
              <c:idx val="0"/>
              <c:layout>
                <c:manualLayout>
                  <c:x val="4.8839148227320738E-2"/>
                  <c:y val="-2.723961334101529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0.20320340299655143"/>
                  <c:y val="-0.10132117833527951"/>
                </c:manualLayout>
              </c:layout>
              <c:tx>
                <c:rich>
                  <a:bodyPr/>
                  <a:lstStyle/>
                  <a:p>
                    <a:r>
                      <a:rPr lang="en-US" dirty="0" smtClean="0"/>
                      <a:t>Maintenance</a:t>
                    </a:r>
                    <a:r>
                      <a:rPr lang="en-US" dirty="0"/>
                      <a:t>,  </a:t>
                    </a:r>
                    <a:r>
                      <a:rPr lang="en-US" dirty="0" smtClean="0"/>
                      <a:t>$135,100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1.5966329757132976E-2"/>
                  <c:y val="7.2282824403047105E-2"/>
                </c:manualLayout>
              </c:layout>
              <c:tx>
                <c:rich>
                  <a:bodyPr/>
                  <a:lstStyle/>
                  <a:p>
                    <a:r>
                      <a:rPr lang="en-US" dirty="0"/>
                      <a:t>Occupancy,  </a:t>
                    </a:r>
                    <a:r>
                      <a:rPr lang="en-US" dirty="0" smtClean="0"/>
                      <a:t>$117,800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6.2799007910853036E-2"/>
                  <c:y val="7.9189552525446516E-2"/>
                </c:manualLayout>
              </c:layout>
              <c:tx>
                <c:rich>
                  <a:bodyPr/>
                  <a:lstStyle/>
                  <a:p>
                    <a:r>
                      <a:rPr lang="en-US" dirty="0" smtClean="0"/>
                      <a:t>Contractual </a:t>
                    </a:r>
                    <a:r>
                      <a:rPr lang="en-US" dirty="0"/>
                      <a:t>Services,  </a:t>
                    </a:r>
                    <a:r>
                      <a:rPr lang="en-US" dirty="0" smtClean="0"/>
                      <a:t>$57,000 </a:t>
                    </a:r>
                    <a:endParaRPr lang="en-US" dirty="0"/>
                  </a:p>
                </c:rich>
              </c:tx>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1.4232314768325018E-2"/>
                  <c:y val="-4.4222520965367135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5"/>
              <c:layout>
                <c:manualLayout>
                  <c:x val="3.4409523921472486E-2"/>
                  <c:y val="-5.8333013251392354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Sheet1!$A$2:$A$5</c:f>
              <c:strCache>
                <c:ptCount val="4"/>
                <c:pt idx="0">
                  <c:v>Supplies</c:v>
                </c:pt>
                <c:pt idx="1">
                  <c:v>Maintenance</c:v>
                </c:pt>
                <c:pt idx="2">
                  <c:v>Occupancy</c:v>
                </c:pt>
                <c:pt idx="3">
                  <c:v>Contractual Services</c:v>
                </c:pt>
              </c:strCache>
            </c:strRef>
          </c:cat>
          <c:val>
            <c:numRef>
              <c:f>Sheet1!$B$2:$B$5</c:f>
              <c:numCache>
                <c:formatCode>_("$"* #,##0_);_("$"* \(#,##0\);_("$"* "-"??_);_(@_)</c:formatCode>
                <c:ptCount val="4"/>
                <c:pt idx="0">
                  <c:v>29800</c:v>
                </c:pt>
                <c:pt idx="1">
                  <c:v>135100</c:v>
                </c:pt>
                <c:pt idx="2">
                  <c:v>117800</c:v>
                </c:pt>
                <c:pt idx="3">
                  <c:v>57000</c:v>
                </c:pt>
              </c:numCache>
            </c:numRef>
          </c:val>
        </c:ser>
        <c:dLbls>
          <c:showLegendKey val="0"/>
          <c:showVal val="0"/>
          <c:showCatName val="0"/>
          <c:showSerName val="0"/>
          <c:showPercent val="0"/>
          <c:showBubbleSize val="0"/>
          <c:showLeaderLines val="1"/>
        </c:dLbls>
        <c:firstSliceAng val="0"/>
      </c:pieChart>
      <c:spPr>
        <a:noFill/>
        <a:ln w="25378">
          <a:noFill/>
        </a:ln>
      </c:spPr>
    </c:plotArea>
    <c:plotVisOnly val="1"/>
    <c:dispBlanksAs val="gap"/>
    <c:showDLblsOverMax val="0"/>
  </c:chart>
  <c:spPr>
    <a:gradFill>
      <a:gsLst>
        <a:gs pos="0">
          <a:schemeClr val="bg1"/>
        </a:gs>
        <a:gs pos="50000">
          <a:schemeClr val="bg1"/>
        </a:gs>
        <a:gs pos="100000">
          <a:schemeClr val="bg1"/>
        </a:gs>
      </a:gsLst>
      <a:lin ang="5400000" scaled="0"/>
    </a:gradFill>
  </c:spPr>
  <c:txPr>
    <a:bodyPr/>
    <a:lstStyle/>
    <a:p>
      <a:pPr>
        <a:defRPr sz="1796"/>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
          <c:y val="0.14583333333333334"/>
          <c:w val="0.61944444444444446"/>
          <c:h val="0.77430555555555558"/>
        </c:manualLayout>
      </c:layout>
      <c:pieChart>
        <c:varyColors val="1"/>
        <c:ser>
          <c:idx val="0"/>
          <c:order val="0"/>
          <c:tx>
            <c:strRef>
              <c:f>Sheet1!$B$1</c:f>
              <c:strCache>
                <c:ptCount val="1"/>
                <c:pt idx="0">
                  <c:v>Expenditures</c:v>
                </c:pt>
              </c:strCache>
            </c:strRef>
          </c:tx>
          <c:explosion val="11"/>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11"/>
            <c:bubble3D val="0"/>
          </c:dPt>
          <c:dLbls>
            <c:dLbl>
              <c:idx val="0"/>
              <c:layout>
                <c:manualLayout>
                  <c:x val="-3.554757217847769E-2"/>
                  <c:y val="-9.3172801074284314E-3"/>
                </c:manualLayout>
              </c:layout>
              <c:showLegendKey val="0"/>
              <c:showVal val="1"/>
              <c:showCatName val="1"/>
              <c:showSerName val="0"/>
              <c:showPercent val="0"/>
              <c:showBubbleSize val="0"/>
              <c:extLst>
                <c:ext xmlns:c15="http://schemas.microsoft.com/office/drawing/2012/chart" uri="{CE6537A1-D6FC-4f65-9D91-7224C49458BB}"/>
              </c:extLst>
            </c:dLbl>
            <c:dLbl>
              <c:idx val="1"/>
              <c:layout>
                <c:manualLayout>
                  <c:x val="-8.7626859142607167E-3"/>
                  <c:y val="-1.627854330708661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7.0120297462817147E-3"/>
                  <c:y val="1.835990813648294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2.1364391951006124E-2"/>
                  <c:y val="5.213582677165354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5.1243438320209972E-3"/>
                  <c:y val="3.5967161081608988E-2"/>
                </c:manualLayout>
              </c:layout>
              <c:showLegendKey val="0"/>
              <c:showVal val="1"/>
              <c:showCatName val="1"/>
              <c:showSerName val="0"/>
              <c:showPercent val="0"/>
              <c:showBubbleSize val="0"/>
              <c:extLst>
                <c:ext xmlns:c15="http://schemas.microsoft.com/office/drawing/2012/chart" uri="{CE6537A1-D6FC-4f65-9D91-7224C49458BB}"/>
              </c:extLst>
            </c:dLbl>
            <c:dLbl>
              <c:idx val="7"/>
              <c:layout>
                <c:manualLayout>
                  <c:x val="5.5407480314960629E-2"/>
                  <c:y val="-1.8674845876823537E-3"/>
                </c:manualLayout>
              </c:layout>
              <c:showLegendKey val="0"/>
              <c:showVal val="1"/>
              <c:showCatName val="1"/>
              <c:showSerName val="0"/>
              <c:showPercent val="0"/>
              <c:showBubbleSize val="0"/>
              <c:extLst>
                <c:ext xmlns:c15="http://schemas.microsoft.com/office/drawing/2012/chart" uri="{CE6537A1-D6FC-4f65-9D91-7224C49458BB}"/>
              </c:extLst>
            </c:dLbl>
            <c:dLbl>
              <c:idx val="8"/>
              <c:layout>
                <c:manualLayout>
                  <c:x val="4.5125765529308833E-3"/>
                  <c:y val="7.8570774583409636E-2"/>
                </c:manualLayout>
              </c:layout>
              <c:showLegendKey val="0"/>
              <c:showVal val="1"/>
              <c:showCatName val="1"/>
              <c:showSerName val="0"/>
              <c:showPercent val="0"/>
              <c:showBubbleSize val="0"/>
              <c:extLst>
                <c:ext xmlns:c15="http://schemas.microsoft.com/office/drawing/2012/chart" uri="{CE6537A1-D6FC-4f65-9D91-7224C49458BB}"/>
              </c:extLst>
            </c:dLbl>
            <c:dLbl>
              <c:idx val="9"/>
              <c:layout>
                <c:manualLayout>
                  <c:x val="3.0974409448818897E-3"/>
                  <c:y val="-3.4981383141060858E-3"/>
                </c:manualLayout>
              </c:layout>
              <c:showLegendKey val="0"/>
              <c:showVal val="1"/>
              <c:showCatName val="1"/>
              <c:showSerName val="0"/>
              <c:showPercent val="0"/>
              <c:showBubbleSize val="0"/>
              <c:extLst>
                <c:ext xmlns:c15="http://schemas.microsoft.com/office/drawing/2012/chart" uri="{CE6537A1-D6FC-4f65-9D91-7224C49458BB}"/>
              </c:extLst>
            </c:dLbl>
            <c:dLbl>
              <c:idx val="10"/>
              <c:layout>
                <c:manualLayout>
                  <c:x val="-5.8608267716535434E-2"/>
                  <c:y val="0.14422205945187083"/>
                </c:manualLayout>
              </c:layout>
              <c:showLegendKey val="0"/>
              <c:showVal val="1"/>
              <c:showCatName val="1"/>
              <c:showSerName val="0"/>
              <c:showPercent val="0"/>
              <c:showBubbleSize val="0"/>
              <c:extLst>
                <c:ext xmlns:c15="http://schemas.microsoft.com/office/drawing/2012/chart" uri="{CE6537A1-D6FC-4f65-9D91-7224C49458BB}"/>
              </c:extLst>
            </c:dLbl>
            <c:dLbl>
              <c:idx val="11"/>
              <c:layout>
                <c:manualLayout>
                  <c:x val="-7.8751531058617666E-2"/>
                  <c:y val="2.3619300494414942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Sheet1!$A$2:$A$13</c:f>
              <c:strCache>
                <c:ptCount val="12"/>
                <c:pt idx="0">
                  <c:v>Personnel</c:v>
                </c:pt>
                <c:pt idx="1">
                  <c:v>Supplies</c:v>
                </c:pt>
                <c:pt idx="2">
                  <c:v>Maintenance</c:v>
                </c:pt>
                <c:pt idx="3">
                  <c:v>Occupancy</c:v>
                </c:pt>
                <c:pt idx="4">
                  <c:v>Contractual Services</c:v>
                </c:pt>
                <c:pt idx="5">
                  <c:v>Marketing</c:v>
                </c:pt>
                <c:pt idx="6">
                  <c:v>BEDC Grants</c:v>
                </c:pt>
                <c:pt idx="7">
                  <c:v>Other Charges</c:v>
                </c:pt>
                <c:pt idx="8">
                  <c:v>Contingency</c:v>
                </c:pt>
                <c:pt idx="9">
                  <c:v>Capital Outlay</c:v>
                </c:pt>
                <c:pt idx="10">
                  <c:v>Debt Service</c:v>
                </c:pt>
                <c:pt idx="11">
                  <c:v>Main Street Program</c:v>
                </c:pt>
              </c:strCache>
            </c:strRef>
          </c:cat>
          <c:val>
            <c:numRef>
              <c:f>Sheet1!$B$2:$B$13</c:f>
              <c:numCache>
                <c:formatCode>_("$"* #,##0_);_("$"* \(#,##0\);_("$"* "-"??_);_(@_)</c:formatCode>
                <c:ptCount val="12"/>
                <c:pt idx="0">
                  <c:v>229070</c:v>
                </c:pt>
                <c:pt idx="1">
                  <c:v>10170</c:v>
                </c:pt>
                <c:pt idx="2">
                  <c:v>99080</c:v>
                </c:pt>
                <c:pt idx="3">
                  <c:v>9510</c:v>
                </c:pt>
                <c:pt idx="4">
                  <c:v>181500</c:v>
                </c:pt>
                <c:pt idx="5">
                  <c:v>612830</c:v>
                </c:pt>
                <c:pt idx="6">
                  <c:v>50000</c:v>
                </c:pt>
                <c:pt idx="7">
                  <c:v>-145000</c:v>
                </c:pt>
                <c:pt idx="8">
                  <c:v>62337</c:v>
                </c:pt>
                <c:pt idx="9">
                  <c:v>35000</c:v>
                </c:pt>
                <c:pt idx="10">
                  <c:v>526153</c:v>
                </c:pt>
                <c:pt idx="11">
                  <c:v>40000</c:v>
                </c:pt>
              </c:numCache>
            </c:numRef>
          </c:val>
        </c:ser>
        <c:dLbls>
          <c:showLegendKey val="0"/>
          <c:showVal val="0"/>
          <c:showCatName val="0"/>
          <c:showSerName val="0"/>
          <c:showPercent val="0"/>
          <c:showBubbleSize val="0"/>
          <c:showLeaderLines val="1"/>
        </c:dLbls>
        <c:firstSliceAng val="0"/>
      </c:pieChart>
      <c:spPr>
        <a:noFill/>
        <a:ln w="25387">
          <a:noFill/>
        </a:ln>
      </c:spPr>
    </c:plotArea>
    <c:plotVisOnly val="1"/>
    <c:dispBlanksAs val="gap"/>
    <c:showDLblsOverMax val="0"/>
  </c:chart>
  <c:txPr>
    <a:bodyPr/>
    <a:lstStyle/>
    <a:p>
      <a:pPr>
        <a:defRPr sz="1799"/>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E-2"/>
          <c:y val="0.17552742616033756"/>
          <c:w val="0.61944444444444446"/>
          <c:h val="0.77430555555555558"/>
        </c:manualLayout>
      </c:layout>
      <c:pieChart>
        <c:varyColors val="1"/>
        <c:ser>
          <c:idx val="0"/>
          <c:order val="0"/>
          <c:tx>
            <c:strRef>
              <c:f>Sheet1!$B$1</c:f>
              <c:strCache>
                <c:ptCount val="1"/>
                <c:pt idx="0">
                  <c:v>Revenues</c:v>
                </c:pt>
              </c:strCache>
            </c:strRef>
          </c:tx>
          <c:explosion val="11"/>
          <c:dPt>
            <c:idx val="0"/>
            <c:bubble3D val="0"/>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Pt>
            <c:idx val="9"/>
            <c:bubble3D val="0"/>
          </c:dPt>
          <c:dPt>
            <c:idx val="10"/>
            <c:bubble3D val="0"/>
          </c:dPt>
          <c:dPt>
            <c:idx val="11"/>
            <c:bubble3D val="0"/>
          </c:dPt>
          <c:dLbls>
            <c:dLbl>
              <c:idx val="0"/>
              <c:layout>
                <c:manualLayout>
                  <c:x val="-3.554757217847769E-2"/>
                  <c:y val="-9.3172801074284314E-3"/>
                </c:manualLayout>
              </c:layout>
              <c:showLegendKey val="0"/>
              <c:showVal val="1"/>
              <c:showCatName val="1"/>
              <c:showSerName val="0"/>
              <c:showPercent val="0"/>
              <c:showBubbleSize val="0"/>
              <c:extLst>
                <c:ext xmlns:c15="http://schemas.microsoft.com/office/drawing/2012/chart" uri="{CE6537A1-D6FC-4f65-9D91-7224C49458BB}"/>
              </c:extLst>
            </c:dLbl>
            <c:dLbl>
              <c:idx val="1"/>
              <c:layout>
                <c:manualLayout>
                  <c:x val="8.1515201224846762E-2"/>
                  <c:y val="0"/>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7.9928641732283395E-2"/>
                  <c:y val="-0.28965713146616168"/>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Sheet1!$A$2:$A$4</c:f>
              <c:strCache>
                <c:ptCount val="3"/>
                <c:pt idx="0">
                  <c:v>Service Fees</c:v>
                </c:pt>
                <c:pt idx="1">
                  <c:v>Interest &amp; Other</c:v>
                </c:pt>
                <c:pt idx="2">
                  <c:v>Sales Tax</c:v>
                </c:pt>
              </c:strCache>
            </c:strRef>
          </c:cat>
          <c:val>
            <c:numRef>
              <c:f>Sheet1!$B$2:$B$4</c:f>
              <c:numCache>
                <c:formatCode>_("$"* #,##0_);_("$"* \(#,##0\);_("$"* "-"??_);_(@_)</c:formatCode>
                <c:ptCount val="3"/>
                <c:pt idx="0">
                  <c:v>69000</c:v>
                </c:pt>
                <c:pt idx="1">
                  <c:v>6650</c:v>
                </c:pt>
                <c:pt idx="2">
                  <c:v>1715000</c:v>
                </c:pt>
              </c:numCache>
            </c:numRef>
          </c:val>
        </c:ser>
        <c:dLbls>
          <c:showLegendKey val="0"/>
          <c:showVal val="0"/>
          <c:showCatName val="0"/>
          <c:showSerName val="0"/>
          <c:showPercent val="0"/>
          <c:showBubbleSize val="0"/>
          <c:showLeaderLines val="1"/>
        </c:dLbls>
        <c:firstSliceAng val="0"/>
      </c:pieChart>
      <c:spPr>
        <a:noFill/>
        <a:ln w="25387">
          <a:noFill/>
        </a:ln>
      </c:spPr>
    </c:plotArea>
    <c:plotVisOnly val="1"/>
    <c:dispBlanksAs val="gap"/>
    <c:showDLblsOverMax val="0"/>
  </c:chart>
  <c:txPr>
    <a:bodyPr/>
    <a:lstStyle/>
    <a:p>
      <a:pPr>
        <a:defRPr sz="1799"/>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5412626672786975"/>
          <c:y val="5.0578816923650537E-2"/>
          <c:w val="0.61941594285250423"/>
          <c:h val="0.76968258071023743"/>
        </c:manualLayout>
      </c:layout>
      <c:pieChart>
        <c:varyColors val="1"/>
        <c:ser>
          <c:idx val="0"/>
          <c:order val="0"/>
          <c:tx>
            <c:strRef>
              <c:f>Sheet1!$A$2</c:f>
              <c:strCache>
                <c:ptCount val="1"/>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3"/>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4"/>
            <c:bubble3D val="0"/>
            <c:spPr>
              <a:gradFill rotWithShape="1">
                <a:gsLst>
                  <a:gs pos="0">
                    <a:schemeClr val="accent5">
                      <a:shade val="85000"/>
                      <a:satMod val="130000"/>
                    </a:schemeClr>
                  </a:gs>
                  <a:gs pos="34000">
                    <a:schemeClr val="accent5">
                      <a:shade val="87000"/>
                      <a:satMod val="125000"/>
                    </a:schemeClr>
                  </a:gs>
                  <a:gs pos="70000">
                    <a:schemeClr val="accent5">
                      <a:tint val="100000"/>
                      <a:shade val="90000"/>
                      <a:satMod val="130000"/>
                    </a:schemeClr>
                  </a:gs>
                  <a:gs pos="100000">
                    <a:schemeClr val="accent5">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5"/>
            <c:bubble3D val="0"/>
            <c:spPr>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6"/>
            <c:bubble3D val="0"/>
            <c:spPr>
              <a:gradFill rotWithShape="1">
                <a:gsLst>
                  <a:gs pos="0">
                    <a:schemeClr val="accent1">
                      <a:lumMod val="60000"/>
                      <a:shade val="85000"/>
                      <a:satMod val="130000"/>
                    </a:schemeClr>
                  </a:gs>
                  <a:gs pos="34000">
                    <a:schemeClr val="accent1">
                      <a:lumMod val="60000"/>
                      <a:shade val="87000"/>
                      <a:satMod val="125000"/>
                    </a:schemeClr>
                  </a:gs>
                  <a:gs pos="70000">
                    <a:schemeClr val="accent1">
                      <a:lumMod val="60000"/>
                      <a:tint val="100000"/>
                      <a:shade val="90000"/>
                      <a:satMod val="130000"/>
                    </a:schemeClr>
                  </a:gs>
                  <a:gs pos="100000">
                    <a:schemeClr val="accent1">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Lbls>
            <c:dLbl>
              <c:idx val="0"/>
              <c:layout>
                <c:manualLayout>
                  <c:x val="-0.12157662959655816"/>
                  <c:y val="0.12385114390725178"/>
                </c:manualLayout>
              </c:layout>
              <c:tx>
                <c:rich>
                  <a:bodyPr/>
                  <a:lstStyle/>
                  <a:p>
                    <a:r>
                      <a:rPr lang="en-US"/>
                      <a:t>General Fund
31%</a:t>
                    </a:r>
                  </a:p>
                </c:rich>
              </c:tx>
              <c:dLblPos val="bestFit"/>
              <c:showLegendKey val="0"/>
              <c:showVal val="0"/>
              <c:showCatName val="0"/>
              <c:showSerName val="0"/>
              <c:showPercent val="0"/>
              <c:showBubbleSize val="0"/>
              <c:extLst>
                <c:ext xmlns:c15="http://schemas.microsoft.com/office/drawing/2012/chart" uri="{CE6537A1-D6FC-4f65-9D91-7224C49458BB}">
                  <c15:layout/>
                </c:ext>
              </c:extLst>
            </c:dLbl>
            <c:dLbl>
              <c:idx val="1"/>
              <c:layout>
                <c:manualLayout>
                  <c:x val="-9.3010796330871958E-3"/>
                  <c:y val="-1.203205083752041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delete val="1"/>
              <c:extLst>
                <c:ext xmlns:c15="http://schemas.microsoft.com/office/drawing/2012/chart" uri="{CE6537A1-D6FC-4f65-9D91-7224C49458BB}"/>
              </c:extLst>
            </c:dLbl>
            <c:dLbl>
              <c:idx val="3"/>
              <c:layout>
                <c:manualLayout>
                  <c:x val="3.8071272018831751E-3"/>
                  <c:y val="2.53267180673672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1.4678342397921909E-2"/>
                  <c:y val="8.139046670407192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12033951619449626"/>
                  <c:y val="-0.18418716075222394"/>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16917546067050898"/>
                  <c:y val="4.940519344609545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lumMod val="8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Sheet1!$B$1:$H$1</c:f>
              <c:strCache>
                <c:ptCount val="7"/>
                <c:pt idx="0">
                  <c:v>General Fund</c:v>
                </c:pt>
                <c:pt idx="1">
                  <c:v>GO Debt Service Funds</c:v>
                </c:pt>
                <c:pt idx="2">
                  <c:v>Capital Improvement Funds</c:v>
                </c:pt>
                <c:pt idx="3">
                  <c:v>Bastrop Economic Development Corporation</c:v>
                </c:pt>
                <c:pt idx="4">
                  <c:v>Other Special Revenue Funds</c:v>
                </c:pt>
                <c:pt idx="5">
                  <c:v>Water/ Wastewater Fund</c:v>
                </c:pt>
                <c:pt idx="6">
                  <c:v>Bastrop Power &amp; Light</c:v>
                </c:pt>
              </c:strCache>
            </c:strRef>
          </c:cat>
          <c:val>
            <c:numRef>
              <c:f>Sheet1!$B$2:$H$2</c:f>
              <c:numCache>
                <c:formatCode>_("$"* #,##0.00_);_("$"* \(#,##0.00\);_("$"* "-"??_);_(@_)</c:formatCode>
                <c:ptCount val="7"/>
                <c:pt idx="0">
                  <c:v>9937090</c:v>
                </c:pt>
                <c:pt idx="1">
                  <c:v>2225375</c:v>
                </c:pt>
                <c:pt idx="2">
                  <c:v>0</c:v>
                </c:pt>
                <c:pt idx="3">
                  <c:v>1790650</c:v>
                </c:pt>
                <c:pt idx="4">
                  <c:v>5999002</c:v>
                </c:pt>
                <c:pt idx="5">
                  <c:v>4271246</c:v>
                </c:pt>
                <c:pt idx="6">
                  <c:v>7753790</c:v>
                </c:pt>
              </c:numCache>
            </c:numRef>
          </c:val>
        </c:ser>
        <c:dLbls>
          <c:showLegendKey val="0"/>
          <c:showVal val="0"/>
          <c:showCatName val="0"/>
          <c:showSerName val="0"/>
          <c:showPercent val="0"/>
          <c:showBubbleSize val="0"/>
          <c:showLeaderLines val="1"/>
        </c:dLbls>
        <c:firstSliceAng val="320"/>
      </c:pieChart>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56933508311462"/>
          <c:y val="7.025178538729171E-2"/>
          <c:w val="0.56041688538932632"/>
          <c:h val="0.78197704938045531"/>
        </c:manualLayout>
      </c:layout>
      <c:pieChart>
        <c:varyColors val="1"/>
        <c:ser>
          <c:idx val="0"/>
          <c:order val="0"/>
          <c:tx>
            <c:strRef>
              <c:f>Sheet1!$B$1</c:f>
              <c:strCache>
                <c:ptCount val="1"/>
                <c:pt idx="0">
                  <c:v>Expenditures</c:v>
                </c:pt>
              </c:strCache>
            </c:strRef>
          </c:tx>
          <c:explosion val="9"/>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Pt>
            <c:idx val="11"/>
            <c:bubble3D val="0"/>
            <c:spPr>
              <a:solidFill>
                <a:schemeClr val="accent6">
                  <a:lumMod val="60000"/>
                </a:schemeClr>
              </a:solidFill>
              <a:ln w="19050">
                <a:solidFill>
                  <a:schemeClr val="lt1"/>
                </a:solidFill>
              </a:ln>
              <a:effectLst/>
            </c:spPr>
          </c:dPt>
          <c:dLbls>
            <c:dLbl>
              <c:idx val="0"/>
              <c:layout>
                <c:manualLayout>
                  <c:x val="-3.554757217847769E-2"/>
                  <c:y val="-9.3172801074284314E-3"/>
                </c:manualLayout>
              </c:layout>
              <c:showLegendKey val="0"/>
              <c:showVal val="1"/>
              <c:showCatName val="1"/>
              <c:showSerName val="0"/>
              <c:showPercent val="0"/>
              <c:showBubbleSize val="0"/>
              <c:extLst>
                <c:ext xmlns:c15="http://schemas.microsoft.com/office/drawing/2012/chart" uri="{CE6537A1-D6FC-4f65-9D91-7224C49458BB}"/>
              </c:extLst>
            </c:dLbl>
            <c:dLbl>
              <c:idx val="1"/>
              <c:layout>
                <c:manualLayout>
                  <c:x val="3.5681758530183724E-2"/>
                  <c:y val="-3.9534273332112554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2"/>
              <c:layout>
                <c:manualLayout>
                  <c:x val="7.0120297462817147E-3"/>
                  <c:y val="1.8359908136482941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2.1364391951006124E-2"/>
                  <c:y val="5.2135826771653543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layout>
                <c:manualLayout>
                  <c:x val="5.1243438320209972E-3"/>
                  <c:y val="3.5967161081608988E-2"/>
                </c:manualLayout>
              </c:layout>
              <c:showLegendKey val="0"/>
              <c:showVal val="1"/>
              <c:showCatName val="1"/>
              <c:showSerName val="0"/>
              <c:showPercent val="0"/>
              <c:showBubbleSize val="0"/>
              <c:extLst>
                <c:ext xmlns:c15="http://schemas.microsoft.com/office/drawing/2012/chart" uri="{CE6537A1-D6FC-4f65-9D91-7224C49458BB}"/>
              </c:extLst>
            </c:dLbl>
            <c:dLbl>
              <c:idx val="7"/>
              <c:layout>
                <c:manualLayout>
                  <c:x val="-9.4592519685039372E-2"/>
                  <c:y val="-1.8674845876823537E-3"/>
                </c:manualLayout>
              </c:layout>
              <c:showLegendKey val="0"/>
              <c:showVal val="1"/>
              <c:showCatName val="1"/>
              <c:showSerName val="0"/>
              <c:showPercent val="0"/>
              <c:showBubbleSize val="0"/>
              <c:extLst>
                <c:ext xmlns:c15="http://schemas.microsoft.com/office/drawing/2012/chart" uri="{CE6537A1-D6FC-4f65-9D91-7224C49458BB}"/>
              </c:extLst>
            </c:dLbl>
            <c:dLbl>
              <c:idx val="8"/>
              <c:layout>
                <c:manualLayout>
                  <c:x val="4.5125765529308833E-3"/>
                  <c:y val="7.8570774583409636E-2"/>
                </c:manualLayout>
              </c:layout>
              <c:showLegendKey val="0"/>
              <c:showVal val="1"/>
              <c:showCatName val="1"/>
              <c:showSerName val="0"/>
              <c:showPercent val="0"/>
              <c:showBubbleSize val="0"/>
              <c:extLst>
                <c:ext xmlns:c15="http://schemas.microsoft.com/office/drawing/2012/chart" uri="{CE6537A1-D6FC-4f65-9D91-7224C49458BB}"/>
              </c:extLst>
            </c:dLbl>
            <c:dLbl>
              <c:idx val="9"/>
              <c:layout>
                <c:manualLayout>
                  <c:x val="3.0974409448818897E-3"/>
                  <c:y val="-3.4981383141060858E-3"/>
                </c:manualLayout>
              </c:layout>
              <c:showLegendKey val="0"/>
              <c:showVal val="1"/>
              <c:showCatName val="1"/>
              <c:showSerName val="0"/>
              <c:showPercent val="0"/>
              <c:showBubbleSize val="0"/>
              <c:extLst>
                <c:ext xmlns:c15="http://schemas.microsoft.com/office/drawing/2012/chart" uri="{CE6537A1-D6FC-4f65-9D91-7224C49458BB}"/>
              </c:extLst>
            </c:dLbl>
            <c:dLbl>
              <c:idx val="10"/>
              <c:layout>
                <c:manualLayout>
                  <c:x val="-5.8608267716535434E-2"/>
                  <c:y val="0.14422205945187083"/>
                </c:manualLayout>
              </c:layout>
              <c:showLegendKey val="0"/>
              <c:showVal val="1"/>
              <c:showCatName val="1"/>
              <c:showSerName val="0"/>
              <c:showPercent val="0"/>
              <c:showBubbleSize val="0"/>
              <c:extLst>
                <c:ext xmlns:c15="http://schemas.microsoft.com/office/drawing/2012/chart" uri="{CE6537A1-D6FC-4f65-9D91-7224C49458BB}"/>
              </c:extLst>
            </c:dLbl>
            <c:dLbl>
              <c:idx val="11"/>
              <c:layout>
                <c:manualLayout>
                  <c:x val="-7.8751531058617666E-2"/>
                  <c:y val="2.3619300494414942E-2"/>
                </c:manualLayout>
              </c:layout>
              <c:dLblPos val="bestFit"/>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Personnel</c:v>
                </c:pt>
                <c:pt idx="1">
                  <c:v>Supplies</c:v>
                </c:pt>
                <c:pt idx="2">
                  <c:v>Maintenance</c:v>
                </c:pt>
                <c:pt idx="3">
                  <c:v>Occupancy</c:v>
                </c:pt>
                <c:pt idx="4">
                  <c:v>Contractual Services</c:v>
                </c:pt>
                <c:pt idx="5">
                  <c:v>Marketing</c:v>
                </c:pt>
                <c:pt idx="6">
                  <c:v>Other Charges</c:v>
                </c:pt>
                <c:pt idx="7">
                  <c:v>Contingency</c:v>
                </c:pt>
                <c:pt idx="8">
                  <c:v>Debt Service</c:v>
                </c:pt>
              </c:strCache>
            </c:strRef>
          </c:cat>
          <c:val>
            <c:numRef>
              <c:f>Sheet1!$B$2:$B$10</c:f>
              <c:numCache>
                <c:formatCode>_("$"* #,##0_);_("$"* \(#,##0\);_("$"* "-"??_);_(@_)</c:formatCode>
                <c:ptCount val="9"/>
                <c:pt idx="0">
                  <c:v>282865</c:v>
                </c:pt>
                <c:pt idx="1">
                  <c:v>32520</c:v>
                </c:pt>
                <c:pt idx="2">
                  <c:v>28100</c:v>
                </c:pt>
                <c:pt idx="3">
                  <c:v>53510</c:v>
                </c:pt>
                <c:pt idx="4">
                  <c:v>250120</c:v>
                </c:pt>
                <c:pt idx="5">
                  <c:v>100000</c:v>
                </c:pt>
                <c:pt idx="6">
                  <c:v>21020</c:v>
                </c:pt>
                <c:pt idx="7">
                  <c:v>40600</c:v>
                </c:pt>
                <c:pt idx="8">
                  <c:v>551025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40579710144925"/>
          <c:y val="7.4999999999999997E-2"/>
          <c:w val="0.59903381642512077"/>
          <c:h val="0.92500000000000004"/>
        </c:manualLayout>
      </c:layout>
      <c:pieChart>
        <c:varyColors val="1"/>
        <c:ser>
          <c:idx val="0"/>
          <c:order val="0"/>
          <c:tx>
            <c:strRef>
              <c:f>Sheet1!$B$1</c:f>
              <c:strCache>
                <c:ptCount val="1"/>
                <c:pt idx="0">
                  <c:v>Revenues</c:v>
                </c:pt>
              </c:strCache>
            </c:strRef>
          </c:tx>
          <c:explosion val="25"/>
          <c:dPt>
            <c:idx val="0"/>
            <c:bubble3D val="0"/>
            <c:explosion val="0"/>
          </c:dPt>
          <c:dPt>
            <c:idx val="1"/>
            <c:bubble3D val="0"/>
          </c:dPt>
          <c:dPt>
            <c:idx val="2"/>
            <c:bubble3D val="0"/>
          </c:dPt>
          <c:dLbls>
            <c:dLbl>
              <c:idx val="0"/>
              <c:layout>
                <c:manualLayout>
                  <c:x val="3.731998174141276E-2"/>
                  <c:y val="-4.850943050723310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1"/>
              <c:layout>
                <c:manualLayout>
                  <c:x val="8.3599604397276428E-3"/>
                  <c:y val="2.8214612708295183E-2"/>
                </c:manualLayout>
              </c:layout>
              <c:tx>
                <c:rich>
                  <a:bodyPr/>
                  <a:lstStyle/>
                  <a:p>
                    <a:r>
                      <a:rPr lang="en-US" sz="900" dirty="0" smtClean="0"/>
                      <a:t>Charges</a:t>
                    </a:r>
                    <a:r>
                      <a:rPr lang="en-US" sz="900" baseline="0" dirty="0" smtClean="0"/>
                      <a:t> for Service</a:t>
                    </a:r>
                    <a:r>
                      <a:rPr lang="en-US" sz="900" dirty="0" smtClean="0"/>
                      <a:t>  $1525,000</a:t>
                    </a:r>
                    <a:endParaRPr lang="en-US" dirty="0"/>
                  </a:p>
                </c:rich>
              </c:tx>
              <c:dLblPos val="bestFit"/>
              <c:showLegendKey val="0"/>
              <c:showVal val="0"/>
              <c:showCatName val="0"/>
              <c:showSerName val="0"/>
              <c:showPercent val="0"/>
              <c:showBubbleSize val="0"/>
              <c:extLst>
                <c:ext xmlns:c15="http://schemas.microsoft.com/office/drawing/2012/chart" uri="{CE6537A1-D6FC-4f65-9D91-7224C49458BB}"/>
              </c:extLst>
            </c:dLbl>
            <c:dLbl>
              <c:idx val="2"/>
              <c:layout>
                <c:manualLayout>
                  <c:x val="2.0767241051390314E-2"/>
                  <c:y val="5.4112189464689008E-2"/>
                </c:manualLayout>
              </c:layout>
              <c:tx>
                <c:rich>
                  <a:bodyPr/>
                  <a:lstStyle/>
                  <a:p>
                    <a:r>
                      <a:rPr lang="en-US" sz="900" dirty="0" smtClean="0"/>
                      <a:t>Interest</a:t>
                    </a:r>
                    <a:r>
                      <a:rPr lang="en-US" sz="900" baseline="0" dirty="0" smtClean="0"/>
                      <a:t> Income</a:t>
                    </a:r>
                    <a:r>
                      <a:rPr lang="en-US" sz="900" dirty="0" smtClean="0"/>
                      <a:t>,  $2,000 </a:t>
                    </a:r>
                    <a:endParaRPr lang="en-US" dirty="0"/>
                  </a:p>
                </c:rich>
              </c:tx>
              <c:dLblPos val="bestFit"/>
              <c:showLegendKey val="0"/>
              <c:showVal val="0"/>
              <c:showCatName val="0"/>
              <c:showSerName val="0"/>
              <c:showPercent val="0"/>
              <c:showBubbleSize val="0"/>
              <c:extLst>
                <c:ext xmlns:c15="http://schemas.microsoft.com/office/drawing/2012/chart" uri="{CE6537A1-D6FC-4f65-9D91-7224C49458BB}"/>
              </c:extLst>
            </c:dLbl>
            <c:dLbl>
              <c:idx val="3"/>
              <c:layout>
                <c:manualLayout>
                  <c:x val="0.28521244627030318"/>
                  <c:y val="-2.8452664347189158E-2"/>
                </c:manualLayout>
              </c:layout>
              <c:tx>
                <c:rich>
                  <a:bodyPr/>
                  <a:lstStyle/>
                  <a:p>
                    <a:r>
                      <a:rPr lang="en-US" dirty="0"/>
                      <a:t>Transfer in from Hotel Motel Fund,  $</a:t>
                    </a:r>
                    <a:r>
                      <a:rPr lang="en-US" dirty="0" smtClean="0"/>
                      <a:t>1,121,300 </a:t>
                    </a:r>
                    <a:endParaRPr lang="en-US" dirty="0"/>
                  </a:p>
                </c:rich>
              </c:tx>
              <c:showLegendKey val="0"/>
              <c:showVal val="1"/>
              <c:showCatName val="1"/>
              <c:showSerName val="0"/>
              <c:showPercent val="0"/>
              <c:showBubbleSize val="0"/>
              <c:extLst>
                <c:ext xmlns:c15="http://schemas.microsoft.com/office/drawing/2012/chart" uri="{CE6537A1-D6FC-4f65-9D91-7224C49458BB}"/>
              </c:extLst>
            </c:dLbl>
            <c:spPr>
              <a:noFill/>
              <a:ln>
                <a:noFill/>
              </a:ln>
              <a:effectLst/>
            </c:spPr>
            <c:txPr>
              <a:bodyPr/>
              <a:lstStyle/>
              <a:p>
                <a:pPr>
                  <a:defRPr sz="900"/>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Sheet1!$A$2:$A$5</c:f>
              <c:strCache>
                <c:ptCount val="4"/>
                <c:pt idx="0">
                  <c:v>Licenses and Permits</c:v>
                </c:pt>
                <c:pt idx="1">
                  <c:v>Charges for Service</c:v>
                </c:pt>
                <c:pt idx="2">
                  <c:v>Interest Income</c:v>
                </c:pt>
                <c:pt idx="3">
                  <c:v>Transfer in from Hotel Motel Fund</c:v>
                </c:pt>
              </c:strCache>
            </c:strRef>
          </c:cat>
          <c:val>
            <c:numRef>
              <c:f>Sheet1!$B$2:$B$5</c:f>
              <c:numCache>
                <c:formatCode>_("$"* #,##0_);_("$"* \(#,##0\);_("$"* "-"??_);_(@_)</c:formatCode>
                <c:ptCount val="4"/>
                <c:pt idx="0">
                  <c:v>2000</c:v>
                </c:pt>
                <c:pt idx="1">
                  <c:v>152000</c:v>
                </c:pt>
                <c:pt idx="2">
                  <c:v>2000</c:v>
                </c:pt>
                <c:pt idx="3">
                  <c:v>1121300</c:v>
                </c:pt>
              </c:numCache>
            </c:numRef>
          </c:val>
        </c:ser>
        <c:dLbls>
          <c:showLegendKey val="0"/>
          <c:showVal val="0"/>
          <c:showCatName val="0"/>
          <c:showSerName val="0"/>
          <c:showPercent val="0"/>
          <c:showBubbleSize val="0"/>
          <c:showLeaderLines val="1"/>
        </c:dLbls>
        <c:firstSliceAng val="90"/>
      </c:pieChart>
      <c:spPr>
        <a:noFill/>
        <a:ln w="25403">
          <a:noFill/>
        </a:ln>
      </c:spPr>
    </c:plotArea>
    <c:plotVisOnly val="1"/>
    <c:dispBlanksAs val="gap"/>
    <c:showDLblsOverMax val="0"/>
  </c:chart>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Main Street Program Expenditures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889816613832362"/>
          <c:y val="0.21511909448818897"/>
          <c:w val="0.35190697753689881"/>
          <c:h val="0.67742093175853013"/>
        </c:manualLayout>
      </c:layout>
      <c:pieChart>
        <c:varyColors val="1"/>
        <c:ser>
          <c:idx val="0"/>
          <c:order val="0"/>
          <c:tx>
            <c:strRef>
              <c:f>Sheet1!$B$1</c:f>
              <c:strCache>
                <c:ptCount val="1"/>
                <c:pt idx="0">
                  <c:v>Expenditures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1"/>
              <c:layout>
                <c:manualLayout>
                  <c:x val="2.3236442035654635E-2"/>
                  <c:y val="-4.0130249343832018E-2"/>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2"/>
              <c:layout>
                <c:manualLayout>
                  <c:x val="-9.8277772096669741E-3"/>
                  <c:y val="-4.6781167979002627E-2"/>
                </c:manualLayout>
              </c:layout>
              <c:tx>
                <c:rich>
                  <a:bodyPr/>
                  <a:lstStyle/>
                  <a:p>
                    <a:r>
                      <a:rPr lang="en-US"/>
                      <a:t>
1%</a:t>
                    </a:r>
                  </a:p>
                </c:rich>
              </c:tx>
              <c:dLblPos val="bestFit"/>
              <c:showLegendKey val="0"/>
              <c:showVal val="0"/>
              <c:showCatName val="0"/>
              <c:showSerName val="0"/>
              <c:showPercent val="0"/>
              <c:showBubbleSize val="0"/>
              <c:extLst>
                <c:ext xmlns:c15="http://schemas.microsoft.com/office/drawing/2012/chart" uri="{CE6537A1-D6FC-4f65-9D91-7224C49458BB}"/>
              </c:extLst>
            </c:dLbl>
            <c:dLbl>
              <c:idx val="3"/>
              <c:layout>
                <c:manualLayout>
                  <c:x val="-2.0904574428196477E-2"/>
                  <c:y val="6.9172244094488189E-2"/>
                </c:manualLayout>
              </c:layout>
              <c:dLblPos val="bestFi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Personnel</c:v>
                </c:pt>
                <c:pt idx="1">
                  <c:v>Supplies</c:v>
                </c:pt>
                <c:pt idx="2">
                  <c:v>Maintenance</c:v>
                </c:pt>
                <c:pt idx="3">
                  <c:v>Occupancy</c:v>
                </c:pt>
                <c:pt idx="4">
                  <c:v>Contractual Services</c:v>
                </c:pt>
                <c:pt idx="5">
                  <c:v>Advertising</c:v>
                </c:pt>
                <c:pt idx="6">
                  <c:v>Other Charges</c:v>
                </c:pt>
              </c:strCache>
            </c:strRef>
          </c:cat>
          <c:val>
            <c:numRef>
              <c:f>Sheet1!$B$2:$B$8</c:f>
              <c:numCache>
                <c:formatCode>_("$"* #,##0_);_("$"* \(#,##0\);_("$"* "-"??_);_(@_)</c:formatCode>
                <c:ptCount val="7"/>
                <c:pt idx="0">
                  <c:v>77885</c:v>
                </c:pt>
                <c:pt idx="1">
                  <c:v>6000</c:v>
                </c:pt>
                <c:pt idx="2">
                  <c:v>0</c:v>
                </c:pt>
                <c:pt idx="3">
                  <c:v>1780</c:v>
                </c:pt>
                <c:pt idx="4">
                  <c:v>12100</c:v>
                </c:pt>
                <c:pt idx="5">
                  <c:v>31550</c:v>
                </c:pt>
                <c:pt idx="6">
                  <c:v>20540</c:v>
                </c:pt>
              </c:numCache>
            </c:numRef>
          </c:val>
        </c:ser>
        <c:dLbls>
          <c:showLegendKey val="0"/>
          <c:showVal val="0"/>
          <c:showCatName val="0"/>
          <c:showSerName val="0"/>
          <c:showPercent val="0"/>
          <c:showBubbleSize val="0"/>
          <c:showLeaderLines val="1"/>
        </c:dLbls>
        <c:firstSliceAng val="15"/>
      </c:pieChart>
      <c:spPr>
        <a:noFill/>
        <a:ln>
          <a:noFill/>
        </a:ln>
        <a:effectLst/>
      </c:spPr>
    </c:plotArea>
    <c:legend>
      <c:legendPos val="b"/>
      <c:layout>
        <c:manualLayout>
          <c:xMode val="edge"/>
          <c:yMode val="edge"/>
          <c:x val="1.9390189862630864E-3"/>
          <c:y val="0.4004507874015748"/>
          <c:w val="0.32079728670279856"/>
          <c:h val="0.549549212598425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solidFill>
                  <a:schemeClr val="accent2">
                    <a:lumMod val="50000"/>
                  </a:schemeClr>
                </a:solidFill>
              </a:defRPr>
            </a:pPr>
            <a:r>
              <a:rPr lang="en-US" sz="1199" dirty="0" smtClean="0">
                <a:solidFill>
                  <a:schemeClr val="accent2">
                    <a:lumMod val="50000"/>
                  </a:schemeClr>
                </a:solidFill>
              </a:rPr>
              <a:t>Impact Fee Expenses</a:t>
            </a:r>
            <a:endParaRPr lang="en-US" sz="1200" dirty="0">
              <a:solidFill>
                <a:schemeClr val="accent2">
                  <a:lumMod val="50000"/>
                </a:schemeClr>
              </a:solidFill>
            </a:endParaRPr>
          </a:p>
        </c:rich>
      </c:tx>
      <c:layout>
        <c:manualLayout>
          <c:xMode val="edge"/>
          <c:yMode val="edge"/>
          <c:x val="0.38272229744236896"/>
          <c:y val="7.5000164453127571E-2"/>
        </c:manualLayout>
      </c:layout>
      <c:overlay val="0"/>
    </c:title>
    <c:autoTitleDeleted val="0"/>
    <c:plotArea>
      <c:layout>
        <c:manualLayout>
          <c:layoutTarget val="inner"/>
          <c:xMode val="edge"/>
          <c:yMode val="edge"/>
          <c:x val="8.9220034995625544E-2"/>
          <c:y val="0.10904921259842519"/>
          <c:w val="0.56196216097987739"/>
          <c:h val="0.84294324146981614"/>
        </c:manualLayout>
      </c:layout>
      <c:pieChart>
        <c:varyColors val="1"/>
        <c:ser>
          <c:idx val="0"/>
          <c:order val="0"/>
          <c:tx>
            <c:strRef>
              <c:f>Sheet1!$B$1</c:f>
              <c:strCache>
                <c:ptCount val="1"/>
                <c:pt idx="0">
                  <c:v>Revenues</c:v>
                </c:pt>
              </c:strCache>
            </c:strRef>
          </c:tx>
          <c:explosion val="25"/>
          <c:dPt>
            <c:idx val="0"/>
            <c:bubble3D val="0"/>
            <c:explosion val="0"/>
          </c:dPt>
          <c:dPt>
            <c:idx val="1"/>
            <c:bubble3D val="0"/>
            <c:explosion val="0"/>
          </c:dPt>
          <c:dPt>
            <c:idx val="2"/>
            <c:bubble3D val="0"/>
            <c:explosion val="0"/>
          </c:dPt>
          <c:dLbls>
            <c:dLbl>
              <c:idx val="0"/>
              <c:tx>
                <c:rich>
                  <a:bodyPr/>
                  <a:lstStyle/>
                  <a:p>
                    <a:r>
                      <a:rPr lang="en-US" sz="1199" dirty="0" smtClean="0"/>
                      <a:t>50%</a:t>
                    </a:r>
                    <a:endParaRPr lang="en-US" dirty="0"/>
                  </a:p>
                </c:rich>
              </c:tx>
              <c:showLegendKey val="0"/>
              <c:showVal val="0"/>
              <c:showCatName val="0"/>
              <c:showSerName val="0"/>
              <c:showPercent val="0"/>
              <c:showBubbleSize val="0"/>
              <c:extLst>
                <c:ext xmlns:c15="http://schemas.microsoft.com/office/drawing/2012/chart" uri="{CE6537A1-D6FC-4f65-9D91-7224C49458BB}"/>
              </c:extLst>
            </c:dLbl>
            <c:dLbl>
              <c:idx val="1"/>
              <c:tx>
                <c:rich>
                  <a:bodyPr/>
                  <a:lstStyle/>
                  <a:p>
                    <a:r>
                      <a:rPr lang="en-US" sz="1199" dirty="0" smtClean="0"/>
                      <a:t>50%</a:t>
                    </a:r>
                    <a:endParaRPr lang="en-US" dirty="0"/>
                  </a:p>
                </c:rich>
              </c:tx>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199"/>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Sheet1!$A$2:$A$3</c:f>
              <c:strCache>
                <c:ptCount val="2"/>
                <c:pt idx="0">
                  <c:v>Water CIF</c:v>
                </c:pt>
                <c:pt idx="1">
                  <c:v>Wastewater CIF</c:v>
                </c:pt>
              </c:strCache>
            </c:strRef>
          </c:cat>
          <c:val>
            <c:numRef>
              <c:f>Sheet1!$B$2:$B$3</c:f>
              <c:numCache>
                <c:formatCode>General</c:formatCode>
                <c:ptCount val="2"/>
                <c:pt idx="0">
                  <c:v>25000</c:v>
                </c:pt>
                <c:pt idx="1">
                  <c:v>25000</c:v>
                </c:pt>
              </c:numCache>
            </c:numRef>
          </c:val>
        </c:ser>
        <c:dLbls>
          <c:showLegendKey val="0"/>
          <c:showVal val="0"/>
          <c:showCatName val="0"/>
          <c:showSerName val="0"/>
          <c:showPercent val="0"/>
          <c:showBubbleSize val="0"/>
          <c:showLeaderLines val="1"/>
        </c:dLbls>
        <c:firstSliceAng val="0"/>
      </c:pieChart>
      <c:spPr>
        <a:noFill/>
        <a:ln w="25387">
          <a:noFill/>
        </a:ln>
      </c:spPr>
    </c:plotArea>
    <c:legend>
      <c:legendPos val="r"/>
      <c:layout>
        <c:manualLayout>
          <c:xMode val="edge"/>
          <c:yMode val="edge"/>
          <c:x val="0.71458333333333335"/>
          <c:y val="0.421875"/>
          <c:w val="0.26666666666666666"/>
          <c:h val="0.25624999999999998"/>
        </c:manualLayout>
      </c:layout>
      <c:overlay val="0"/>
      <c:txPr>
        <a:bodyPr/>
        <a:lstStyle/>
        <a:p>
          <a:pPr>
            <a:defRPr sz="1000"/>
          </a:pPr>
          <a:endParaRPr lang="en-US"/>
        </a:p>
      </c:txPr>
    </c:legend>
    <c:plotVisOnly val="1"/>
    <c:dispBlanksAs val="gap"/>
    <c:showDLblsOverMax val="0"/>
  </c:chart>
  <c:txPr>
    <a:bodyPr/>
    <a:lstStyle/>
    <a:p>
      <a:pPr>
        <a:defRPr sz="1799"/>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000">
                <a:solidFill>
                  <a:schemeClr val="accent2">
                    <a:lumMod val="50000"/>
                  </a:schemeClr>
                </a:solidFill>
              </a:defRPr>
            </a:pPr>
            <a:r>
              <a:rPr lang="en-US" sz="1200" dirty="0" smtClean="0">
                <a:solidFill>
                  <a:schemeClr val="accent2">
                    <a:lumMod val="50000"/>
                  </a:schemeClr>
                </a:solidFill>
              </a:rPr>
              <a:t>Acceleration</a:t>
            </a:r>
            <a:r>
              <a:rPr lang="en-US" sz="1000" dirty="0" smtClean="0">
                <a:solidFill>
                  <a:schemeClr val="accent2">
                    <a:lumMod val="50000"/>
                  </a:schemeClr>
                </a:solidFill>
              </a:rPr>
              <a:t> Fee Revenue</a:t>
            </a:r>
            <a:endParaRPr lang="en-US" sz="1000" dirty="0">
              <a:solidFill>
                <a:schemeClr val="accent2">
                  <a:lumMod val="50000"/>
                </a:schemeClr>
              </a:solidFill>
            </a:endParaRPr>
          </a:p>
        </c:rich>
      </c:tx>
      <c:layout>
        <c:manualLayout>
          <c:xMode val="edge"/>
          <c:yMode val="edge"/>
          <c:x val="0.31655558914901916"/>
          <c:y val="7.5000164453127571E-2"/>
        </c:manualLayout>
      </c:layout>
      <c:overlay val="0"/>
    </c:title>
    <c:autoTitleDeleted val="0"/>
    <c:plotArea>
      <c:layout>
        <c:manualLayout>
          <c:layoutTarget val="inner"/>
          <c:xMode val="edge"/>
          <c:yMode val="edge"/>
          <c:x val="3.413670166229222E-2"/>
          <c:y val="0.12571587926509187"/>
          <c:w val="0.56751771653543304"/>
          <c:h val="0.85127657480314955"/>
        </c:manualLayout>
      </c:layout>
      <c:pieChart>
        <c:varyColors val="1"/>
        <c:ser>
          <c:idx val="0"/>
          <c:order val="0"/>
          <c:tx>
            <c:strRef>
              <c:f>Sheet1!$B$1</c:f>
              <c:strCache>
                <c:ptCount val="1"/>
                <c:pt idx="0">
                  <c:v>Revenues</c:v>
                </c:pt>
              </c:strCache>
            </c:strRef>
          </c:tx>
          <c:explosion val="25"/>
          <c:dPt>
            <c:idx val="0"/>
            <c:bubble3D val="0"/>
            <c:explosion val="0"/>
          </c:dPt>
          <c:dPt>
            <c:idx val="1"/>
            <c:bubble3D val="0"/>
            <c:explosion val="0"/>
          </c:dPt>
          <c:dPt>
            <c:idx val="2"/>
            <c:bubble3D val="0"/>
            <c:explosion val="0"/>
          </c:dPt>
          <c:dLbls>
            <c:dLbl>
              <c:idx val="0"/>
              <c:tx>
                <c:rich>
                  <a:bodyPr/>
                  <a:lstStyle/>
                  <a:p>
                    <a:r>
                      <a:rPr lang="en-US" sz="1199" dirty="0" smtClean="0"/>
                      <a:t>31%</a:t>
                    </a:r>
                    <a:endParaRPr lang="en-US" dirty="0"/>
                  </a:p>
                </c:rich>
              </c:tx>
              <c:showLegendKey val="0"/>
              <c:showVal val="0"/>
              <c:showCatName val="0"/>
              <c:showSerName val="0"/>
              <c:showPercent val="0"/>
              <c:showBubbleSize val="0"/>
              <c:extLst>
                <c:ext xmlns:c15="http://schemas.microsoft.com/office/drawing/2012/chart" uri="{CE6537A1-D6FC-4f65-9D91-7224C49458BB}"/>
              </c:extLst>
            </c:dLbl>
            <c:dLbl>
              <c:idx val="1"/>
              <c:tx>
                <c:rich>
                  <a:bodyPr/>
                  <a:lstStyle/>
                  <a:p>
                    <a:r>
                      <a:rPr lang="en-US" sz="1199" dirty="0" smtClean="0"/>
                      <a:t>1%</a:t>
                    </a:r>
                    <a:endParaRPr lang="en-US" dirty="0"/>
                  </a:p>
                </c:rich>
              </c:tx>
              <c:showLegendKey val="0"/>
              <c:showVal val="0"/>
              <c:showCatName val="0"/>
              <c:showSerName val="0"/>
              <c:showPercent val="0"/>
              <c:showBubbleSize val="0"/>
              <c:extLst>
                <c:ext xmlns:c15="http://schemas.microsoft.com/office/drawing/2012/chart" uri="{CE6537A1-D6FC-4f65-9D91-7224C49458BB}"/>
              </c:extLst>
            </c:dLbl>
            <c:dLbl>
              <c:idx val="2"/>
              <c:tx>
                <c:rich>
                  <a:bodyPr/>
                  <a:lstStyle/>
                  <a:p>
                    <a:r>
                      <a:rPr lang="en-US" dirty="0" smtClean="0"/>
                      <a:t>68%</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199"/>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Sheet1!$A$2:$A$4</c:f>
              <c:strCache>
                <c:ptCount val="3"/>
                <c:pt idx="0">
                  <c:v>Acceleration Fees</c:v>
                </c:pt>
                <c:pt idx="1">
                  <c:v>Interest Income</c:v>
                </c:pt>
                <c:pt idx="2">
                  <c:v>Transfers in from Water Wastewater Fund</c:v>
                </c:pt>
              </c:strCache>
            </c:strRef>
          </c:cat>
          <c:val>
            <c:numRef>
              <c:f>Sheet1!$B$2:$B$4</c:f>
              <c:numCache>
                <c:formatCode>General</c:formatCode>
                <c:ptCount val="3"/>
                <c:pt idx="0">
                  <c:v>139265</c:v>
                </c:pt>
                <c:pt idx="1">
                  <c:v>750</c:v>
                </c:pt>
                <c:pt idx="2" formatCode="#,##0">
                  <c:v>172000</c:v>
                </c:pt>
              </c:numCache>
            </c:numRef>
          </c:val>
        </c:ser>
        <c:dLbls>
          <c:showLegendKey val="0"/>
          <c:showVal val="0"/>
          <c:showCatName val="0"/>
          <c:showSerName val="0"/>
          <c:showPercent val="0"/>
          <c:showBubbleSize val="0"/>
          <c:showLeaderLines val="1"/>
        </c:dLbls>
        <c:firstSliceAng val="0"/>
      </c:pieChart>
      <c:spPr>
        <a:noFill/>
        <a:ln w="25381">
          <a:noFill/>
        </a:ln>
      </c:spPr>
    </c:plotArea>
    <c:legend>
      <c:legendPos val="r"/>
      <c:layout>
        <c:manualLayout>
          <c:xMode val="edge"/>
          <c:yMode val="edge"/>
          <c:x val="0.68125000000000002"/>
          <c:y val="0.3"/>
          <c:w val="0.31041666666666667"/>
          <c:h val="0.43958333333333333"/>
        </c:manualLayout>
      </c:layout>
      <c:overlay val="0"/>
      <c:txPr>
        <a:bodyPr/>
        <a:lstStyle/>
        <a:p>
          <a:pPr>
            <a:defRPr sz="1000"/>
          </a:pPr>
          <a:endParaRPr lang="en-US"/>
        </a:p>
      </c:txPr>
    </c:legend>
    <c:plotVisOnly val="1"/>
    <c:dispBlanksAs val="gap"/>
    <c:showDLblsOverMax val="0"/>
  </c:chart>
  <c:txPr>
    <a:bodyPr/>
    <a:lstStyle/>
    <a:p>
      <a:pPr>
        <a:defRPr sz="1799"/>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accent2">
                    <a:lumMod val="50000"/>
                  </a:schemeClr>
                </a:solidFill>
                <a:latin typeface="+mn-lt"/>
                <a:ea typeface="+mn-ea"/>
                <a:cs typeface="+mn-cs"/>
              </a:defRPr>
            </a:pPr>
            <a:r>
              <a:rPr lang="en-US" sz="1200" b="1" baseline="0">
                <a:solidFill>
                  <a:schemeClr val="accent2">
                    <a:lumMod val="50000"/>
                  </a:schemeClr>
                </a:solidFill>
              </a:rPr>
              <a:t>Hotel/ Motel Tax Fund Expenditures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accent2">
                  <a:lumMod val="50000"/>
                </a:schemeClr>
              </a:solidFill>
              <a:latin typeface="+mn-lt"/>
              <a:ea typeface="+mn-ea"/>
              <a:cs typeface="+mn-cs"/>
            </a:defRPr>
          </a:pPr>
          <a:endParaRPr lang="en-US"/>
        </a:p>
      </c:txPr>
    </c:title>
    <c:autoTitleDeleted val="0"/>
    <c:plotArea>
      <c:layout>
        <c:manualLayout>
          <c:layoutTarget val="inner"/>
          <c:xMode val="edge"/>
          <c:yMode val="edge"/>
          <c:x val="0.39476633602617855"/>
          <c:y val="0.21352821522309712"/>
          <c:w val="0.30570559361897942"/>
          <c:h val="0.58848326771653536"/>
        </c:manualLayout>
      </c:layout>
      <c:pieChart>
        <c:varyColors val="1"/>
        <c:ser>
          <c:idx val="0"/>
          <c:order val="0"/>
          <c:tx>
            <c:strRef>
              <c:f>Sheet1!$B$1</c:f>
              <c:strCache>
                <c:ptCount val="1"/>
                <c:pt idx="0">
                  <c:v>Expenditures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Bastrop Marketing Corporation</c:v>
                </c:pt>
                <c:pt idx="1">
                  <c:v>Bastrop Convention Center -Operations</c:v>
                </c:pt>
                <c:pt idx="2">
                  <c:v>Bastrop Convention Center Debt</c:v>
                </c:pt>
                <c:pt idx="3">
                  <c:v>Main Street Program</c:v>
                </c:pt>
                <c:pt idx="4">
                  <c:v>Special Event Expenses</c:v>
                </c:pt>
                <c:pt idx="5">
                  <c:v>Bastrop Fine Arts Guild</c:v>
                </c:pt>
                <c:pt idx="6">
                  <c:v>HOT Organizational Funding</c:v>
                </c:pt>
                <c:pt idx="7">
                  <c:v>Arts in Public Places</c:v>
                </c:pt>
              </c:strCache>
            </c:strRef>
          </c:cat>
          <c:val>
            <c:numRef>
              <c:f>Sheet1!$B$2:$B$9</c:f>
              <c:numCache>
                <c:formatCode>_("$"* #,##0_);_("$"* \(#,##0\);_("$"* "-"??_);_(@_)</c:formatCode>
                <c:ptCount val="8"/>
                <c:pt idx="0">
                  <c:v>817940</c:v>
                </c:pt>
                <c:pt idx="1">
                  <c:v>549708</c:v>
                </c:pt>
                <c:pt idx="2">
                  <c:v>541372</c:v>
                </c:pt>
                <c:pt idx="3">
                  <c:v>75000</c:v>
                </c:pt>
                <c:pt idx="4">
                  <c:v>45000</c:v>
                </c:pt>
                <c:pt idx="5">
                  <c:v>20000</c:v>
                </c:pt>
                <c:pt idx="6">
                  <c:v>283500</c:v>
                </c:pt>
                <c:pt idx="7">
                  <c:v>20490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189453591028394E-2"/>
          <c:y val="0.12351771653543307"/>
          <c:w val="0.2424446944131983"/>
          <c:h val="0.7098156167979002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accent2">
                    <a:lumMod val="50000"/>
                  </a:schemeClr>
                </a:solidFill>
                <a:latin typeface="+mn-lt"/>
                <a:ea typeface="+mn-ea"/>
                <a:cs typeface="+mn-cs"/>
              </a:defRPr>
            </a:pPr>
            <a:r>
              <a:rPr lang="en-US" sz="1200" b="1">
                <a:solidFill>
                  <a:schemeClr val="accent2">
                    <a:lumMod val="50000"/>
                  </a:schemeClr>
                </a:solidFill>
              </a:rPr>
              <a:t>Library Board Fund Expenditures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accent2">
                  <a:lumMod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Expenditures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Supplies</c:v>
                </c:pt>
                <c:pt idx="1">
                  <c:v>Maintenance</c:v>
                </c:pt>
              </c:strCache>
            </c:strRef>
          </c:cat>
          <c:val>
            <c:numRef>
              <c:f>Sheet1!$B$2:$B$3</c:f>
              <c:numCache>
                <c:formatCode>_("$"* #,##0_);_("$"* \(#,##0\);_("$"* "-"??_);_(@_)</c:formatCode>
                <c:ptCount val="2"/>
                <c:pt idx="0">
                  <c:v>2730</c:v>
                </c:pt>
                <c:pt idx="1">
                  <c:v>200</c:v>
                </c:pt>
              </c:numCache>
            </c:numRef>
          </c:val>
        </c:ser>
        <c:dLbls>
          <c:showLegendKey val="0"/>
          <c:showVal val="0"/>
          <c:showCatName val="0"/>
          <c:showSerName val="0"/>
          <c:showPercent val="0"/>
          <c:showBubbleSize val="0"/>
          <c:showLeaderLines val="1"/>
        </c:dLbls>
        <c:firstSliceAng val="30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200">
                <a:solidFill>
                  <a:schemeClr val="accent2">
                    <a:lumMod val="50000"/>
                  </a:schemeClr>
                </a:solidFill>
              </a:defRPr>
            </a:pPr>
            <a:r>
              <a:rPr lang="en-US" sz="1200" dirty="0" smtClean="0">
                <a:solidFill>
                  <a:schemeClr val="accent2">
                    <a:lumMod val="50000"/>
                  </a:schemeClr>
                </a:solidFill>
              </a:rPr>
              <a:t>Park</a:t>
            </a:r>
            <a:r>
              <a:rPr lang="en-US" sz="1200" baseline="0" dirty="0" smtClean="0">
                <a:solidFill>
                  <a:schemeClr val="accent2">
                    <a:lumMod val="50000"/>
                  </a:schemeClr>
                </a:solidFill>
              </a:rPr>
              <a:t> Trail Land Dedication </a:t>
            </a:r>
            <a:r>
              <a:rPr lang="en-US" sz="1200" dirty="0" smtClean="0">
                <a:solidFill>
                  <a:schemeClr val="accent2">
                    <a:lumMod val="50000"/>
                  </a:schemeClr>
                </a:solidFill>
              </a:rPr>
              <a:t>Fund Expenditures</a:t>
            </a:r>
            <a:endParaRPr lang="en-US" sz="1200" dirty="0">
              <a:solidFill>
                <a:schemeClr val="accent2">
                  <a:lumMod val="50000"/>
                </a:schemeClr>
              </a:solidFill>
            </a:endParaRPr>
          </a:p>
        </c:rich>
      </c:tx>
      <c:overlay val="0"/>
    </c:title>
    <c:autoTitleDeleted val="0"/>
    <c:plotArea>
      <c:layout/>
      <c:pieChart>
        <c:varyColors val="1"/>
        <c:ser>
          <c:idx val="0"/>
          <c:order val="0"/>
          <c:tx>
            <c:strRef>
              <c:f>Sheet1!$B$1</c:f>
              <c:strCache>
                <c:ptCount val="1"/>
                <c:pt idx="0">
                  <c:v>Expenditures</c:v>
                </c:pt>
              </c:strCache>
            </c:strRef>
          </c:tx>
          <c:dPt>
            <c:idx val="0"/>
            <c:bubble3D val="0"/>
          </c:dPt>
          <c:dLbls>
            <c:dLbl>
              <c:idx val="0"/>
              <c:layout>
                <c:manualLayout>
                  <c:x val="-0.12829941711831475"/>
                  <c:y val="-0.25305380577427827"/>
                </c:manualLayout>
              </c:layout>
              <c:dLblPos val="bestFi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0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c:f>
              <c:strCache>
                <c:ptCount val="1"/>
                <c:pt idx="0">
                  <c:v>Contingency</c:v>
                </c:pt>
              </c:strCache>
            </c:strRef>
          </c:cat>
          <c:val>
            <c:numRef>
              <c:f>Sheet1!$B$2</c:f>
              <c:numCache>
                <c:formatCode>_("$"* #,##0_);_("$"* \(#,##0\);_("$"* "-"??_);_(@_)</c:formatCode>
                <c:ptCount val="1"/>
                <c:pt idx="0">
                  <c:v>110488</c:v>
                </c:pt>
              </c:numCache>
            </c:numRef>
          </c:val>
        </c:ser>
        <c:dLbls>
          <c:showLegendKey val="0"/>
          <c:showVal val="0"/>
          <c:showCatName val="0"/>
          <c:showSerName val="0"/>
          <c:showPercent val="0"/>
          <c:showBubbleSize val="0"/>
          <c:showLeaderLines val="1"/>
        </c:dLbls>
        <c:firstSliceAng val="306"/>
      </c:pieChart>
      <c:spPr>
        <a:noFill/>
        <a:ln w="25402">
          <a:noFill/>
        </a:ln>
      </c:spPr>
    </c:plotArea>
    <c:legend>
      <c:legendPos val="r"/>
      <c:layout>
        <c:manualLayout>
          <c:xMode val="edge"/>
          <c:yMode val="edge"/>
          <c:x val="0.77110389610389607"/>
          <c:y val="0.30625000000000002"/>
          <c:w val="0.18993506493506493"/>
          <c:h val="8.7499999999999994E-2"/>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accent2">
                    <a:lumMod val="50000"/>
                  </a:schemeClr>
                </a:solidFill>
                <a:latin typeface="+mn-lt"/>
                <a:ea typeface="+mn-ea"/>
                <a:cs typeface="+mn-cs"/>
              </a:defRPr>
            </a:pPr>
            <a:r>
              <a:rPr lang="en-US" sz="1200" b="1">
                <a:solidFill>
                  <a:schemeClr val="accent2">
                    <a:lumMod val="50000"/>
                  </a:schemeClr>
                </a:solidFill>
              </a:rPr>
              <a:t>Fairview Cemetery Operating Expenditures</a:t>
            </a:r>
          </a:p>
        </c:rich>
      </c:tx>
      <c:layout>
        <c:manualLayout>
          <c:xMode val="edge"/>
          <c:yMode val="edge"/>
          <c:x val="0.35372839758666536"/>
          <c:y val="0.10416699475065616"/>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accent2">
                  <a:lumMod val="50000"/>
                </a:schemeClr>
              </a:solidFill>
              <a:latin typeface="+mn-lt"/>
              <a:ea typeface="+mn-ea"/>
              <a:cs typeface="+mn-cs"/>
            </a:defRPr>
          </a:pPr>
          <a:endParaRPr lang="en-US"/>
        </a:p>
      </c:txPr>
    </c:title>
    <c:autoTitleDeleted val="0"/>
    <c:plotArea>
      <c:layout>
        <c:manualLayout>
          <c:layoutTarget val="inner"/>
          <c:xMode val="edge"/>
          <c:yMode val="edge"/>
          <c:x val="0.45824573064730545"/>
          <c:y val="0.25678576115485563"/>
          <c:w val="0.35623598186590311"/>
          <c:h val="0.68575426509186355"/>
        </c:manualLayout>
      </c:layout>
      <c:pieChart>
        <c:varyColors val="1"/>
        <c:ser>
          <c:idx val="0"/>
          <c:order val="0"/>
          <c:tx>
            <c:strRef>
              <c:f>Sheet1!$B$1</c:f>
              <c:strCache>
                <c:ptCount val="1"/>
                <c:pt idx="0">
                  <c:v>Expenditures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layout>
                <c:manualLayout>
                  <c:x val="1.8315778709479497E-2"/>
                  <c:y val="-0.13995833333333332"/>
                </c:manualLayout>
              </c:layout>
              <c:tx>
                <c:rich>
                  <a:bodyPr/>
                  <a:lstStyle/>
                  <a:p>
                    <a:r>
                      <a:rPr lang="en-US"/>
                      <a:t>
34%</a:t>
                    </a:r>
                  </a:p>
                </c:rich>
              </c:tx>
              <c:dLblPos val="bestFit"/>
              <c:showLegendKey val="0"/>
              <c:showVal val="0"/>
              <c:showCatName val="0"/>
              <c:showSerName val="0"/>
              <c:showPercent val="0"/>
              <c:showBubbleSize val="0"/>
              <c:extLst>
                <c:ext xmlns:c15="http://schemas.microsoft.com/office/drawing/2012/chart" uri="{CE6537A1-D6FC-4f65-9D91-7224C49458BB}"/>
              </c:extLst>
            </c:dLbl>
            <c:dLbl>
              <c:idx val="2"/>
              <c:layout>
                <c:manualLayout>
                  <c:x val="3.0033745781776486E-3"/>
                  <c:y val="-1.315977690288714E-2"/>
                </c:manualLayout>
              </c:layout>
              <c:tx>
                <c:rich>
                  <a:bodyPr/>
                  <a:lstStyle/>
                  <a:p>
                    <a:r>
                      <a:rPr lang="en-US"/>
                      <a:t>4%</a:t>
                    </a:r>
                  </a:p>
                </c:rich>
              </c:tx>
              <c:dLblPos val="bestFit"/>
              <c:showLegendKey val="0"/>
              <c:showVal val="0"/>
              <c:showCatName val="0"/>
              <c:showSerName val="0"/>
              <c:showPercent val="0"/>
              <c:showBubbleSize val="0"/>
              <c:extLst>
                <c:ext xmlns:c15="http://schemas.microsoft.com/office/drawing/2012/chart" uri="{CE6537A1-D6FC-4f65-9D91-7224C49458BB}"/>
              </c:extLst>
            </c:dLbl>
            <c:dLbl>
              <c:idx val="3"/>
              <c:tx>
                <c:rich>
                  <a:bodyPr/>
                  <a:lstStyle/>
                  <a:p>
                    <a:r>
                      <a:rPr lang="en-US"/>
                      <a:t>2%</a:t>
                    </a:r>
                  </a:p>
                </c:rich>
              </c:tx>
              <c:showLegendKey val="0"/>
              <c:showVal val="0"/>
              <c:showCatName val="0"/>
              <c:showSerName val="0"/>
              <c:showPercent val="0"/>
              <c:showBubbleSize val="0"/>
              <c:extLst>
                <c:ext xmlns:c15="http://schemas.microsoft.com/office/drawing/2012/chart" uri="{CE6537A1-D6FC-4f65-9D91-7224C49458BB}"/>
              </c:extLst>
            </c:dLbl>
            <c:dLbl>
              <c:idx val="4"/>
              <c:layout>
                <c:manualLayout>
                  <c:x val="8.8780379725261621E-3"/>
                  <c:y val="-1.9967519685039369E-2"/>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5"/>
              <c:layout>
                <c:manualLayout>
                  <c:x val="-3.8006612809762417E-4"/>
                  <c:y val="-4.3551181102362203E-2"/>
                </c:manualLayout>
              </c:layout>
              <c:tx>
                <c:rich>
                  <a:bodyPr/>
                  <a:lstStyle/>
                  <a:p>
                    <a:r>
                      <a:rPr lang="en-US"/>
                      <a:t>
51%</a:t>
                    </a:r>
                  </a:p>
                </c:rich>
              </c:tx>
              <c:dLblPos val="bestFit"/>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Personnel</c:v>
                </c:pt>
                <c:pt idx="1">
                  <c:v>Supplies</c:v>
                </c:pt>
                <c:pt idx="2">
                  <c:v>Maintenance</c:v>
                </c:pt>
                <c:pt idx="3">
                  <c:v>Occupancy</c:v>
                </c:pt>
                <c:pt idx="4">
                  <c:v>Contractual Services</c:v>
                </c:pt>
                <c:pt idx="5">
                  <c:v>Real Property</c:v>
                </c:pt>
                <c:pt idx="6">
                  <c:v>Other</c:v>
                </c:pt>
              </c:strCache>
            </c:strRef>
          </c:cat>
          <c:val>
            <c:numRef>
              <c:f>Sheet1!$B$2:$B$8</c:f>
              <c:numCache>
                <c:formatCode>_("$"* #,##0_);_("$"* \(#,##0\);_("$"* "-"??_);_(@_)</c:formatCode>
                <c:ptCount val="7"/>
                <c:pt idx="0">
                  <c:v>52600</c:v>
                </c:pt>
                <c:pt idx="1">
                  <c:v>6100</c:v>
                </c:pt>
                <c:pt idx="2">
                  <c:v>5100</c:v>
                </c:pt>
                <c:pt idx="3">
                  <c:v>3540</c:v>
                </c:pt>
                <c:pt idx="4">
                  <c:v>2040</c:v>
                </c:pt>
                <c:pt idx="5">
                  <c:v>80000</c:v>
                </c:pt>
                <c:pt idx="6">
                  <c:v>6280</c:v>
                </c:pt>
              </c:numCache>
            </c:numRef>
          </c:val>
        </c:ser>
        <c:dLbls>
          <c:showLegendKey val="0"/>
          <c:showVal val="0"/>
          <c:showCatName val="0"/>
          <c:showSerName val="0"/>
          <c:showPercent val="0"/>
          <c:showBubbleSize val="0"/>
          <c:showLeaderLines val="1"/>
        </c:dLbls>
        <c:firstSliceAng val="145"/>
      </c:pieChart>
      <c:spPr>
        <a:noFill/>
        <a:ln>
          <a:noFill/>
        </a:ln>
        <a:effectLst/>
      </c:spPr>
    </c:plotArea>
    <c:legend>
      <c:legendPos val="b"/>
      <c:layout>
        <c:manualLayout>
          <c:xMode val="edge"/>
          <c:yMode val="edge"/>
          <c:x val="9.2848109895353984E-2"/>
          <c:y val="0.25878412073490809"/>
          <c:w val="0.19092715683266864"/>
          <c:h val="0.6662158792650917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04019273710188"/>
          <c:y val="0.16171812405028319"/>
          <c:w val="0.39134269596897403"/>
          <c:h val="0.68999896394529636"/>
        </c:manualLayout>
      </c:layout>
      <c:pieChart>
        <c:varyColors val="1"/>
        <c:ser>
          <c:idx val="0"/>
          <c:order val="0"/>
          <c:tx>
            <c:strRef>
              <c:f>Sheet1!$B$1</c:f>
              <c:strCache>
                <c:ptCount val="1"/>
                <c:pt idx="0">
                  <c:v> 2</c:v>
                </c:pt>
              </c:strCache>
            </c:strRef>
          </c:tx>
          <c:dPt>
            <c:idx val="0"/>
            <c:bubble3D val="0"/>
          </c:dPt>
          <c:dPt>
            <c:idx val="1"/>
            <c:bubble3D val="0"/>
          </c:dPt>
          <c:dPt>
            <c:idx val="2"/>
            <c:bubble3D val="0"/>
          </c:dPt>
          <c:dPt>
            <c:idx val="3"/>
            <c:bubble3D val="0"/>
          </c:dPt>
          <c:dPt>
            <c:idx val="4"/>
            <c:bubble3D val="0"/>
          </c:dPt>
          <c:dLbls>
            <c:dLbl>
              <c:idx val="1"/>
              <c:layout>
                <c:manualLayout>
                  <c:x val="-1.353899792376697E-2"/>
                  <c:y val="5.1118939079984231E-3"/>
                </c:manualLayout>
              </c:layout>
              <c:tx>
                <c:rich>
                  <a:bodyPr/>
                  <a:lstStyle/>
                  <a:p>
                    <a:r>
                      <a:rPr lang="en-US" sz="1200" dirty="0" smtClean="0"/>
                      <a:t>1%</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3"/>
              <c:layout>
                <c:manualLayout>
                  <c:x val="1.8741822384142282E-2"/>
                  <c:y val="5.4794170465533913E-2"/>
                </c:manualLayout>
              </c:layout>
              <c:tx>
                <c:rich>
                  <a:bodyPr/>
                  <a:lstStyle/>
                  <a:p>
                    <a:r>
                      <a:rPr lang="en-US" dirty="0" smtClean="0"/>
                      <a:t>1%</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4"/>
              <c:tx>
                <c:rich>
                  <a:bodyPr/>
                  <a:lstStyle/>
                  <a:p>
                    <a:r>
                      <a:rPr lang="en-US" sz="1200" dirty="0" smtClean="0"/>
                      <a:t>&gt;1%</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200"/>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PEG Fees</c:v>
                </c:pt>
                <c:pt idx="1">
                  <c:v>Municipal Court Fees</c:v>
                </c:pt>
                <c:pt idx="2">
                  <c:v>Traffic Safety Fees</c:v>
                </c:pt>
                <c:pt idx="3">
                  <c:v>Other</c:v>
                </c:pt>
              </c:strCache>
            </c:strRef>
          </c:cat>
          <c:val>
            <c:numRef>
              <c:f>Sheet1!$B$2:$B$5</c:f>
              <c:numCache>
                <c:formatCode>_("$"* #,##0_);_("$"* \(#,##0\);_("$"* "-"??_);_(@_)</c:formatCode>
                <c:ptCount val="4"/>
                <c:pt idx="0">
                  <c:v>20500</c:v>
                </c:pt>
                <c:pt idx="1">
                  <c:v>11000</c:v>
                </c:pt>
                <c:pt idx="2">
                  <c:v>754000</c:v>
                </c:pt>
                <c:pt idx="3">
                  <c:v>12600</c:v>
                </c:pt>
              </c:numCache>
            </c:numRef>
          </c:val>
        </c:ser>
        <c:dLbls>
          <c:showLegendKey val="0"/>
          <c:showVal val="0"/>
          <c:showCatName val="0"/>
          <c:showSerName val="0"/>
          <c:showPercent val="1"/>
          <c:showBubbleSize val="0"/>
          <c:showLeaderLines val="1"/>
        </c:dLbls>
        <c:firstSliceAng val="234"/>
      </c:pieChart>
      <c:spPr>
        <a:noFill/>
        <a:ln w="25404">
          <a:noFill/>
        </a:ln>
      </c:spPr>
    </c:plotArea>
    <c:legend>
      <c:legendPos val="t"/>
      <c:layout>
        <c:manualLayout>
          <c:xMode val="edge"/>
          <c:yMode val="edge"/>
          <c:x val="0.68195028793042667"/>
          <c:y val="0.16155719021964357"/>
          <c:w val="0.29032808398950138"/>
          <c:h val="0.61431240502831885"/>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2.6315789473684209E-2"/>
          <c:y val="8.9150676553780298E-2"/>
          <c:w val="0.95175438596491224"/>
          <c:h val="0.67559819585658598"/>
        </c:manualLayout>
      </c:layout>
      <c:lineChart>
        <c:grouping val="stacked"/>
        <c:varyColors val="0"/>
        <c:ser>
          <c:idx val="0"/>
          <c:order val="0"/>
          <c:tx>
            <c:strRef>
              <c:f>Sheet1!$A$2</c:f>
              <c:strCache>
                <c:ptCount val="1"/>
                <c:pt idx="0">
                  <c:v>Tax Rate</c:v>
                </c:pt>
              </c:strCache>
            </c:strRef>
          </c:tx>
          <c:spPr>
            <a:ln w="34925" cap="rnd">
              <a:solidFill>
                <a:schemeClr val="accent5"/>
              </a:solidFill>
              <a:round/>
            </a:ln>
            <a:effectLst>
              <a:outerShdw blurRad="44450" dist="25400" dir="2700000" algn="br" rotWithShape="0">
                <a:srgbClr val="000000">
                  <a:alpha val="60000"/>
                </a:srgbClr>
              </a:outerShdw>
            </a:effectLst>
          </c:spPr>
          <c:marker>
            <c:symbol val="none"/>
          </c:marker>
          <c:dLbls>
            <c:dLbl>
              <c:idx val="0"/>
              <c:layout>
                <c:manualLayout>
                  <c:x val="-8.1151402127365657E-2"/>
                  <c:y val="-0.1213592233009708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018648984666391E-2"/>
                  <c:y val="-9.223300970873786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2406927752451997E-2"/>
                  <c:y val="-0.1067961165048544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5838858958419705E-2"/>
                  <c:y val="-9.708737864077665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8031841414560021E-2"/>
                  <c:y val="-9.708776087455091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7.0224823870700379E-2"/>
                  <c:y val="-9.7087378640776656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8.3382891283326432E-2"/>
                  <c:y val="-0.1019417475728155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7.2417806326840722E-2"/>
                  <c:y val="-0.10194174757281553"/>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6.5838858958419677E-2"/>
                  <c:y val="-0.10194174757281557"/>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3.3284120734908135E-2"/>
                  <c:y val="-0.11650485436893204"/>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solidFill>
                <a:srgbClr val="CC9900"/>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FY2006</c:v>
                </c:pt>
                <c:pt idx="1">
                  <c:v>FY2007</c:v>
                </c:pt>
                <c:pt idx="2">
                  <c:v>FY2008</c:v>
                </c:pt>
                <c:pt idx="3">
                  <c:v>FY2009</c:v>
                </c:pt>
                <c:pt idx="4">
                  <c:v>FY2010</c:v>
                </c:pt>
                <c:pt idx="5">
                  <c:v>FY2011</c:v>
                </c:pt>
                <c:pt idx="6">
                  <c:v>FY2012</c:v>
                </c:pt>
                <c:pt idx="7">
                  <c:v>FY2013</c:v>
                </c:pt>
                <c:pt idx="8">
                  <c:v>FY2014</c:v>
                </c:pt>
                <c:pt idx="9">
                  <c:v>Proposed FY2015</c:v>
                </c:pt>
              </c:strCache>
            </c:strRef>
          </c:cat>
          <c:val>
            <c:numRef>
              <c:f>Sheet1!$B$2:$K$2</c:f>
              <c:numCache>
                <c:formatCode>General</c:formatCode>
                <c:ptCount val="10"/>
                <c:pt idx="0">
                  <c:v>0.52769999999999995</c:v>
                </c:pt>
                <c:pt idx="1">
                  <c:v>0.58350000000000002</c:v>
                </c:pt>
                <c:pt idx="2">
                  <c:v>0.53500000000000003</c:v>
                </c:pt>
                <c:pt idx="3">
                  <c:v>0.55400000000000005</c:v>
                </c:pt>
                <c:pt idx="4">
                  <c:v>0.55400000000000005</c:v>
                </c:pt>
                <c:pt idx="5">
                  <c:v>0.55400000000000005</c:v>
                </c:pt>
                <c:pt idx="6">
                  <c:v>0.58399999999999996</c:v>
                </c:pt>
                <c:pt idx="7">
                  <c:v>0.58399999999999996</c:v>
                </c:pt>
                <c:pt idx="8">
                  <c:v>0.58399999999999996</c:v>
                </c:pt>
                <c:pt idx="9">
                  <c:v>0.56399999999999995</c:v>
                </c:pt>
              </c:numCache>
            </c:numRef>
          </c:val>
          <c:smooth val="1"/>
        </c:ser>
        <c:dLbls>
          <c:showLegendKey val="0"/>
          <c:showVal val="0"/>
          <c:showCatName val="0"/>
          <c:showSerName val="0"/>
          <c:showPercent val="0"/>
          <c:showBubbleSize val="0"/>
        </c:dLbls>
        <c:smooth val="0"/>
        <c:axId val="524689776"/>
        <c:axId val="524689384"/>
      </c:lineChart>
      <c:catAx>
        <c:axId val="52468977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24689384"/>
        <c:crosses val="autoZero"/>
        <c:auto val="1"/>
        <c:lblAlgn val="ctr"/>
        <c:lblOffset val="100"/>
        <c:tickLblSkip val="1"/>
        <c:tickMarkSkip val="1"/>
        <c:noMultiLvlLbl val="0"/>
      </c:catAx>
      <c:valAx>
        <c:axId val="524689384"/>
        <c:scaling>
          <c:orientation val="minMax"/>
          <c:max val="0.65282700000000005"/>
          <c:min val="0.4"/>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524689776"/>
        <c:crosses val="autoZero"/>
        <c:crossBetween val="between"/>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accent2">
                    <a:lumMod val="75000"/>
                  </a:schemeClr>
                </a:solidFill>
                <a:latin typeface="+mn-lt"/>
                <a:ea typeface="+mn-ea"/>
                <a:cs typeface="+mn-cs"/>
              </a:defRPr>
            </a:pPr>
            <a:r>
              <a:rPr lang="en-US" sz="1200" b="1">
                <a:solidFill>
                  <a:schemeClr val="accent2">
                    <a:lumMod val="75000"/>
                  </a:schemeClr>
                </a:solidFill>
              </a:rPr>
              <a:t>Arts in Public Places Expenditures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accent2">
                  <a:lumMod val="7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Expenditures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Supplies</c:v>
                </c:pt>
                <c:pt idx="1">
                  <c:v>Contracted Services</c:v>
                </c:pt>
                <c:pt idx="2">
                  <c:v>Advertising </c:v>
                </c:pt>
              </c:strCache>
            </c:strRef>
          </c:cat>
          <c:val>
            <c:numRef>
              <c:f>Sheet1!$B$2:$B$4</c:f>
              <c:numCache>
                <c:formatCode>_("$"* #,##0_);_("$"* \(#,##0\);_("$"* "-"??_);_(@_)</c:formatCode>
                <c:ptCount val="3"/>
                <c:pt idx="0">
                  <c:v>4750</c:v>
                </c:pt>
                <c:pt idx="1">
                  <c:v>67580</c:v>
                </c:pt>
                <c:pt idx="2">
                  <c:v>2000</c:v>
                </c:pt>
              </c:numCache>
            </c:numRef>
          </c:val>
        </c:ser>
        <c:dLbls>
          <c:showLegendKey val="0"/>
          <c:showVal val="0"/>
          <c:showCatName val="0"/>
          <c:showSerName val="0"/>
          <c:showPercent val="0"/>
          <c:showBubbleSize val="0"/>
          <c:showLeaderLines val="1"/>
        </c:dLbls>
        <c:firstSliceAng val="306"/>
      </c:pieChart>
      <c:spPr>
        <a:noFill/>
        <a:ln>
          <a:noFill/>
        </a:ln>
        <a:effectLst/>
      </c:spPr>
    </c:plotArea>
    <c:legend>
      <c:legendPos val="b"/>
      <c:layout>
        <c:manualLayout>
          <c:xMode val="edge"/>
          <c:yMode val="edge"/>
          <c:x val="0.69840099533012923"/>
          <c:y val="0.45640026246719151"/>
          <c:w val="0.28501619115792343"/>
          <c:h val="0.422766404199475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title>
      <c:tx>
        <c:rich>
          <a:bodyPr/>
          <a:lstStyle/>
          <a:p>
            <a:pPr>
              <a:defRPr sz="1199"/>
            </a:pPr>
            <a:r>
              <a:rPr lang="en-US" sz="1199"/>
              <a:t>Acceleration Fee Revenue</a:t>
            </a:r>
          </a:p>
        </c:rich>
      </c:tx>
      <c:layout>
        <c:manualLayout>
          <c:xMode val="edge"/>
          <c:yMode val="edge"/>
          <c:x val="0.31655551372086804"/>
          <c:y val="7.500020441370063E-2"/>
        </c:manualLayout>
      </c:layout>
      <c:overlay val="0"/>
    </c:title>
    <c:autoTitleDeleted val="0"/>
    <c:plotArea>
      <c:layout>
        <c:manualLayout>
          <c:layoutTarget val="inner"/>
          <c:xMode val="edge"/>
          <c:yMode val="edge"/>
          <c:x val="3.413670166229222E-2"/>
          <c:y val="0.12571587926509187"/>
          <c:w val="0.56751771653543304"/>
          <c:h val="0.85127657480314955"/>
        </c:manualLayout>
      </c:layout>
      <c:pieChart>
        <c:varyColors val="1"/>
        <c:ser>
          <c:idx val="0"/>
          <c:order val="0"/>
          <c:tx>
            <c:strRef>
              <c:f>Sheet1!$B$1</c:f>
              <c:strCache>
                <c:ptCount val="1"/>
                <c:pt idx="0">
                  <c:v>Revenues</c:v>
                </c:pt>
              </c:strCache>
            </c:strRef>
          </c:tx>
          <c:explosion val="25"/>
          <c:dPt>
            <c:idx val="0"/>
            <c:bubble3D val="0"/>
            <c:explosion val="0"/>
          </c:dPt>
          <c:dPt>
            <c:idx val="1"/>
            <c:bubble3D val="0"/>
            <c:explosion val="0"/>
          </c:dPt>
          <c:dLbls>
            <c:dLbl>
              <c:idx val="0"/>
              <c:layout>
                <c:manualLayout>
                  <c:x val="7.2976706036745401E-2"/>
                  <c:y val="-0.27715715223097115"/>
                </c:manualLayout>
              </c:layout>
              <c:tx>
                <c:rich>
                  <a:bodyPr/>
                  <a:lstStyle/>
                  <a:p>
                    <a:pPr>
                      <a:defRPr/>
                    </a:pPr>
                    <a:r>
                      <a:rPr lang="en-US" sz="1197" dirty="0" smtClean="0"/>
                      <a:t>99%</a:t>
                    </a:r>
                    <a:endParaRPr lang="en-US" dirty="0"/>
                  </a:p>
                </c:rich>
              </c:tx>
              <c:spPr/>
              <c:dLblPos val="bestFit"/>
              <c:showLegendKey val="0"/>
              <c:showVal val="0"/>
              <c:showCatName val="0"/>
              <c:showSerName val="0"/>
              <c:showPercent val="0"/>
              <c:showBubbleSize val="0"/>
              <c:extLst>
                <c:ext xmlns:c15="http://schemas.microsoft.com/office/drawing/2012/chart" uri="{CE6537A1-D6FC-4f65-9D91-7224C49458BB}"/>
              </c:extLst>
            </c:dLbl>
            <c:dLbl>
              <c:idx val="1"/>
              <c:tx>
                <c:rich>
                  <a:bodyPr/>
                  <a:lstStyle/>
                  <a:p>
                    <a:pPr>
                      <a:defRPr/>
                    </a:pPr>
                    <a:r>
                      <a:rPr lang="en-US" sz="1197" smtClean="0"/>
                      <a:t>1%</a:t>
                    </a:r>
                    <a:endParaRPr lang="en-US"/>
                  </a:p>
                </c:rich>
              </c:tx>
              <c:spPr/>
              <c:showLegendKey val="0"/>
              <c:showVal val="0"/>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Sheet1!$A$2:$A$3</c:f>
              <c:strCache>
                <c:ptCount val="2"/>
                <c:pt idx="0">
                  <c:v>Sanitation Expense</c:v>
                </c:pt>
                <c:pt idx="1">
                  <c:v>Bad Debts</c:v>
                </c:pt>
              </c:strCache>
            </c:strRef>
          </c:cat>
          <c:val>
            <c:numRef>
              <c:f>Sheet1!$B$2:$B$3</c:f>
              <c:numCache>
                <c:formatCode>General</c:formatCode>
                <c:ptCount val="2"/>
                <c:pt idx="0">
                  <c:v>459500</c:v>
                </c:pt>
                <c:pt idx="1">
                  <c:v>5000</c:v>
                </c:pt>
              </c:numCache>
            </c:numRef>
          </c:val>
        </c:ser>
        <c:dLbls>
          <c:showLegendKey val="0"/>
          <c:showVal val="0"/>
          <c:showCatName val="0"/>
          <c:showSerName val="0"/>
          <c:showPercent val="0"/>
          <c:showBubbleSize val="0"/>
          <c:showLeaderLines val="1"/>
        </c:dLbls>
        <c:firstSliceAng val="0"/>
      </c:pieChart>
      <c:spPr>
        <a:noFill/>
        <a:ln w="25381">
          <a:noFill/>
        </a:ln>
      </c:spPr>
    </c:plotArea>
    <c:legend>
      <c:legendPos val="r"/>
      <c:layout>
        <c:manualLayout>
          <c:xMode val="edge"/>
          <c:yMode val="edge"/>
          <c:x val="0.67291676897976105"/>
          <c:y val="0.23749993867588981"/>
          <c:w val="0.31041672805452336"/>
          <c:h val="0.38958340487812859"/>
        </c:manualLayout>
      </c:layout>
      <c:overlay val="0"/>
      <c:txPr>
        <a:bodyPr/>
        <a:lstStyle/>
        <a:p>
          <a:pPr>
            <a:defRPr sz="1199"/>
          </a:pPr>
          <a:endParaRPr lang="en-US"/>
        </a:p>
      </c:txPr>
    </c:legend>
    <c:plotVisOnly val="1"/>
    <c:dispBlanksAs val="gap"/>
    <c:showDLblsOverMax val="0"/>
  </c:chart>
  <c:txPr>
    <a:bodyPr/>
    <a:lstStyle/>
    <a:p>
      <a:pPr>
        <a:defRPr sz="1799"/>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598206474190726"/>
          <c:y val="7.9312664041994746E-2"/>
          <c:w val="0.84068460192475936"/>
          <c:h val="0.58405347769028881"/>
        </c:manualLayout>
      </c:layout>
      <c:bar3DChart>
        <c:barDir val="col"/>
        <c:grouping val="percentStacked"/>
        <c:varyColors val="0"/>
        <c:ser>
          <c:idx val="0"/>
          <c:order val="0"/>
          <c:tx>
            <c:strRef>
              <c:f>Sheet1!$B$1</c:f>
              <c:strCache>
                <c:ptCount val="1"/>
                <c:pt idx="0">
                  <c:v>Interest &amp; Sinking</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cat>
            <c:strRef>
              <c:f>Sheet1!$A$2:$A$11</c:f>
              <c:strCache>
                <c:ptCount val="10"/>
                <c:pt idx="0">
                  <c:v>2005-2006</c:v>
                </c:pt>
                <c:pt idx="1">
                  <c:v>2006-2007</c:v>
                </c:pt>
                <c:pt idx="2">
                  <c:v>2007-2008</c:v>
                </c:pt>
                <c:pt idx="3">
                  <c:v>2008-2009</c:v>
                </c:pt>
                <c:pt idx="4">
                  <c:v>2009-2010</c:v>
                </c:pt>
                <c:pt idx="5">
                  <c:v>2010-2011</c:v>
                </c:pt>
                <c:pt idx="6">
                  <c:v>2011-2012</c:v>
                </c:pt>
                <c:pt idx="7">
                  <c:v>2012-2013</c:v>
                </c:pt>
                <c:pt idx="8">
                  <c:v>2013-2014</c:v>
                </c:pt>
                <c:pt idx="9">
                  <c:v>2014-2015</c:v>
                </c:pt>
              </c:strCache>
            </c:strRef>
          </c:cat>
          <c:val>
            <c:numRef>
              <c:f>Sheet1!$B$2:$B$11</c:f>
              <c:numCache>
                <c:formatCode>General</c:formatCode>
                <c:ptCount val="10"/>
                <c:pt idx="0">
                  <c:v>0.33750000000000002</c:v>
                </c:pt>
                <c:pt idx="1">
                  <c:v>0.40010000000000001</c:v>
                </c:pt>
                <c:pt idx="2">
                  <c:v>0.33979999999999999</c:v>
                </c:pt>
                <c:pt idx="3">
                  <c:v>0.3548</c:v>
                </c:pt>
                <c:pt idx="4">
                  <c:v>0.32479999999999998</c:v>
                </c:pt>
                <c:pt idx="5">
                  <c:v>0.2651</c:v>
                </c:pt>
                <c:pt idx="6">
                  <c:v>0.26373000000000002</c:v>
                </c:pt>
                <c:pt idx="7">
                  <c:v>0.2336</c:v>
                </c:pt>
                <c:pt idx="8">
                  <c:v>0.22020000000000001</c:v>
                </c:pt>
                <c:pt idx="9">
                  <c:v>0.20419999999999999</c:v>
                </c:pt>
              </c:numCache>
            </c:numRef>
          </c:val>
        </c:ser>
        <c:ser>
          <c:idx val="1"/>
          <c:order val="1"/>
          <c:tx>
            <c:strRef>
              <c:f>Sheet1!$C$1</c:f>
              <c:strCache>
                <c:ptCount val="1"/>
                <c:pt idx="0">
                  <c:v>Maintenance &amp; Operation (GF)</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cat>
            <c:strRef>
              <c:f>Sheet1!$A$2:$A$11</c:f>
              <c:strCache>
                <c:ptCount val="10"/>
                <c:pt idx="0">
                  <c:v>2005-2006</c:v>
                </c:pt>
                <c:pt idx="1">
                  <c:v>2006-2007</c:v>
                </c:pt>
                <c:pt idx="2">
                  <c:v>2007-2008</c:v>
                </c:pt>
                <c:pt idx="3">
                  <c:v>2008-2009</c:v>
                </c:pt>
                <c:pt idx="4">
                  <c:v>2009-2010</c:v>
                </c:pt>
                <c:pt idx="5">
                  <c:v>2010-2011</c:v>
                </c:pt>
                <c:pt idx="6">
                  <c:v>2011-2012</c:v>
                </c:pt>
                <c:pt idx="7">
                  <c:v>2012-2013</c:v>
                </c:pt>
                <c:pt idx="8">
                  <c:v>2013-2014</c:v>
                </c:pt>
                <c:pt idx="9">
                  <c:v>2014-2015</c:v>
                </c:pt>
              </c:strCache>
            </c:strRef>
          </c:cat>
          <c:val>
            <c:numRef>
              <c:f>Sheet1!$C$2:$C$11</c:f>
              <c:numCache>
                <c:formatCode>General</c:formatCode>
                <c:ptCount val="10"/>
                <c:pt idx="0">
                  <c:v>0.19020000000000001</c:v>
                </c:pt>
                <c:pt idx="1">
                  <c:v>0.18340000000000001</c:v>
                </c:pt>
                <c:pt idx="2">
                  <c:v>0.19520000000000001</c:v>
                </c:pt>
                <c:pt idx="3">
                  <c:v>0.19919999999999999</c:v>
                </c:pt>
                <c:pt idx="4">
                  <c:v>0.22919999999999999</c:v>
                </c:pt>
                <c:pt idx="5">
                  <c:v>0.28889999999999999</c:v>
                </c:pt>
                <c:pt idx="6">
                  <c:v>0.32027</c:v>
                </c:pt>
                <c:pt idx="7">
                  <c:v>0.35039999999999999</c:v>
                </c:pt>
                <c:pt idx="8">
                  <c:v>0.36380000000000001</c:v>
                </c:pt>
                <c:pt idx="9">
                  <c:v>0.35980000000000001</c:v>
                </c:pt>
              </c:numCache>
            </c:numRef>
          </c:val>
        </c:ser>
        <c:dLbls>
          <c:showLegendKey val="0"/>
          <c:showVal val="0"/>
          <c:showCatName val="0"/>
          <c:showSerName val="0"/>
          <c:showPercent val="0"/>
          <c:showBubbleSize val="0"/>
        </c:dLbls>
        <c:gapWidth val="150"/>
        <c:shape val="box"/>
        <c:axId val="388664136"/>
        <c:axId val="388663352"/>
        <c:axId val="0"/>
      </c:bar3DChart>
      <c:catAx>
        <c:axId val="388664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88663352"/>
        <c:crosses val="autoZero"/>
        <c:auto val="1"/>
        <c:lblAlgn val="ctr"/>
        <c:lblOffset val="100"/>
        <c:noMultiLvlLbl val="0"/>
      </c:catAx>
      <c:valAx>
        <c:axId val="388663352"/>
        <c:scaling>
          <c:orientation val="minMax"/>
          <c:max val="1"/>
        </c:scaling>
        <c:delete val="0"/>
        <c:axPos val="l"/>
        <c:majorGridlines>
          <c:spPr>
            <a:ln w="9525" cap="flat" cmpd="sng" algn="ctr">
              <a:solidFill>
                <a:schemeClr val="dk1">
                  <a:lumMod val="50000"/>
                  <a:lumOff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lt1">
                    <a:lumMod val="85000"/>
                  </a:schemeClr>
                </a:solidFill>
                <a:latin typeface="+mn-lt"/>
                <a:ea typeface="+mn-ea"/>
                <a:cs typeface="+mn-cs"/>
              </a:defRPr>
            </a:pPr>
            <a:endParaRPr lang="en-US"/>
          </a:p>
        </c:txPr>
        <c:crossAx val="388664136"/>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23844077901298907"/>
          <c:y val="0.13289717021351191"/>
          <c:w val="0.61941594285250423"/>
          <c:h val="0.76968258071023743"/>
        </c:manualLayout>
      </c:layout>
      <c:barChart>
        <c:barDir val="bar"/>
        <c:grouping val="clustered"/>
        <c:varyColors val="0"/>
        <c:ser>
          <c:idx val="0"/>
          <c:order val="0"/>
          <c:tx>
            <c:strRef>
              <c:f>Sheet1!$A$2</c:f>
              <c:strCache>
                <c:ptCount val="1"/>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Pt>
            <c:idx val="0"/>
            <c:invertIfNegative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1"/>
            <c:invertIfNegative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2"/>
            <c:invertIfNegative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3"/>
            <c:invertIfNegative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4"/>
            <c:invertIfNegative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5"/>
            <c:invertIfNegative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6"/>
            <c:invertIfNegative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cat>
            <c:strRef>
              <c:f>Sheet1!$B$1:$L$1</c:f>
              <c:strCache>
                <c:ptCount val="11"/>
                <c:pt idx="0">
                  <c:v>2004-2005</c:v>
                </c:pt>
                <c:pt idx="1">
                  <c:v>2005-2006</c:v>
                </c:pt>
                <c:pt idx="2">
                  <c:v>2006-2007</c:v>
                </c:pt>
                <c:pt idx="3">
                  <c:v>2007-2008</c:v>
                </c:pt>
                <c:pt idx="4">
                  <c:v>2008-2009</c:v>
                </c:pt>
                <c:pt idx="5">
                  <c:v>2009-2010</c:v>
                </c:pt>
                <c:pt idx="6">
                  <c:v>2010-2011</c:v>
                </c:pt>
                <c:pt idx="7">
                  <c:v>2011-2012</c:v>
                </c:pt>
                <c:pt idx="8">
                  <c:v>2012-2013</c:v>
                </c:pt>
                <c:pt idx="9">
                  <c:v>2013-2014 Projected</c:v>
                </c:pt>
                <c:pt idx="10">
                  <c:v>2014-2015 Budgeted</c:v>
                </c:pt>
              </c:strCache>
            </c:strRef>
          </c:cat>
          <c:val>
            <c:numRef>
              <c:f>Sheet1!$B$2:$L$2</c:f>
              <c:numCache>
                <c:formatCode>_("$"* #,##0.00_);_("$"* \(#,##0.00\);_("$"* "-"??_);_(@_)</c:formatCode>
                <c:ptCount val="11"/>
                <c:pt idx="0">
                  <c:v>1806297</c:v>
                </c:pt>
                <c:pt idx="1">
                  <c:v>2023821</c:v>
                </c:pt>
                <c:pt idx="2">
                  <c:v>2170754</c:v>
                </c:pt>
                <c:pt idx="3">
                  <c:v>2371360</c:v>
                </c:pt>
                <c:pt idx="4">
                  <c:v>2508968</c:v>
                </c:pt>
                <c:pt idx="5">
                  <c:v>2606584</c:v>
                </c:pt>
                <c:pt idx="6">
                  <c:v>2722333</c:v>
                </c:pt>
                <c:pt idx="7">
                  <c:v>3194452</c:v>
                </c:pt>
                <c:pt idx="8">
                  <c:v>3322116</c:v>
                </c:pt>
                <c:pt idx="9">
                  <c:v>3379000</c:v>
                </c:pt>
                <c:pt idx="10">
                  <c:v>3430000</c:v>
                </c:pt>
              </c:numCache>
            </c:numRef>
          </c:val>
        </c:ser>
        <c:dLbls>
          <c:showLegendKey val="0"/>
          <c:showVal val="0"/>
          <c:showCatName val="0"/>
          <c:showSerName val="0"/>
          <c:showPercent val="0"/>
          <c:showBubbleSize val="0"/>
        </c:dLbls>
        <c:gapWidth val="100"/>
        <c:axId val="390670344"/>
        <c:axId val="390669952"/>
      </c:barChart>
      <c:catAx>
        <c:axId val="390670344"/>
        <c:scaling>
          <c:orientation val="minMax"/>
        </c:scaling>
        <c:delete val="0"/>
        <c:axPos val="l"/>
        <c:numFmt formatCode="General"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800" b="0" i="0" u="none" strike="noStrike" kern="1200" baseline="0">
                <a:solidFill>
                  <a:schemeClr val="lt1">
                    <a:lumMod val="85000"/>
                  </a:schemeClr>
                </a:solidFill>
                <a:latin typeface="+mn-lt"/>
                <a:ea typeface="+mn-ea"/>
                <a:cs typeface="+mn-cs"/>
              </a:defRPr>
            </a:pPr>
            <a:endParaRPr lang="en-US"/>
          </a:p>
        </c:txPr>
        <c:crossAx val="390669952"/>
        <c:crosses val="autoZero"/>
        <c:auto val="1"/>
        <c:lblAlgn val="ctr"/>
        <c:lblOffset val="100"/>
        <c:noMultiLvlLbl val="0"/>
      </c:catAx>
      <c:valAx>
        <c:axId val="390669952"/>
        <c:scaling>
          <c:orientation val="minMax"/>
        </c:scaling>
        <c:delete val="0"/>
        <c:axPos val="b"/>
        <c:majorGridlines>
          <c:spPr>
            <a:ln w="9525" cap="flat" cmpd="sng" algn="ctr">
              <a:solidFill>
                <a:schemeClr val="lt1">
                  <a:lumMod val="95000"/>
                  <a:alpha val="10000"/>
                </a:schemeClr>
              </a:solidFill>
              <a:round/>
            </a:ln>
            <a:effectLst/>
          </c:spPr>
        </c:majorGridlines>
        <c:minorGridlines>
          <c:spPr>
            <a:ln>
              <a:solidFill>
                <a:schemeClr val="lt1">
                  <a:lumMod val="95000"/>
                  <a:alpha val="5000"/>
                </a:schemeClr>
              </a:solidFill>
            </a:ln>
            <a:effectLst/>
          </c:spPr>
        </c:minorGridlines>
        <c:numFmt formatCode="_(&quot;$&quot;* #,##0.00_);_(&quot;$&quot;* \(#,##0.00\);_(&quot;$&quot;* &quot;-&quot;??_);_(@_)" sourceLinked="1"/>
        <c:majorTickMark val="out"/>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lt1">
                    <a:lumMod val="85000"/>
                  </a:schemeClr>
                </a:solidFill>
                <a:latin typeface="+mn-lt"/>
                <a:ea typeface="+mn-ea"/>
                <a:cs typeface="+mn-cs"/>
              </a:defRPr>
            </a:pPr>
            <a:endParaRPr lang="en-US"/>
          </a:p>
        </c:txPr>
        <c:crossAx val="390670344"/>
        <c:crosses val="autoZero"/>
        <c:crossBetween val="between"/>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75"/>
          <c:y val="0.24476439790575918"/>
          <c:w val="0.47767857142857145"/>
          <c:h val="0.42015706806282721"/>
        </c:manualLayout>
      </c:layout>
      <c:pieChart>
        <c:varyColors val="1"/>
        <c:ser>
          <c:idx val="0"/>
          <c:order val="0"/>
          <c:tx>
            <c:strRef>
              <c:f>Sheet1!$A$2</c:f>
              <c:strCache>
                <c:ptCount val="1"/>
                <c:pt idx="0">
                  <c:v>Revenues</c:v>
                </c:pt>
              </c:strCache>
            </c:strRef>
          </c:tx>
          <c:explosion val="3"/>
          <c:dPt>
            <c:idx val="0"/>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1"/>
            <c:bubble3D val="0"/>
            <c:spPr>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2"/>
            <c:bubble3D val="0"/>
            <c:spPr>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3"/>
            <c:bubble3D val="0"/>
            <c:spPr>
              <a:gradFill rotWithShape="1">
                <a:gsLst>
                  <a:gs pos="0">
                    <a:schemeClr val="accent2">
                      <a:lumMod val="60000"/>
                      <a:shade val="85000"/>
                      <a:satMod val="130000"/>
                    </a:schemeClr>
                  </a:gs>
                  <a:gs pos="34000">
                    <a:schemeClr val="accent2">
                      <a:lumMod val="60000"/>
                      <a:shade val="87000"/>
                      <a:satMod val="125000"/>
                    </a:schemeClr>
                  </a:gs>
                  <a:gs pos="70000">
                    <a:schemeClr val="accent2">
                      <a:lumMod val="60000"/>
                      <a:tint val="100000"/>
                      <a:shade val="90000"/>
                      <a:satMod val="130000"/>
                    </a:schemeClr>
                  </a:gs>
                  <a:gs pos="100000">
                    <a:schemeClr val="accent2">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4"/>
            <c:bubble3D val="0"/>
            <c:spPr>
              <a:gradFill rotWithShape="1">
                <a:gsLst>
                  <a:gs pos="0">
                    <a:schemeClr val="accent4">
                      <a:lumMod val="60000"/>
                      <a:shade val="85000"/>
                      <a:satMod val="130000"/>
                    </a:schemeClr>
                  </a:gs>
                  <a:gs pos="34000">
                    <a:schemeClr val="accent4">
                      <a:lumMod val="60000"/>
                      <a:shade val="87000"/>
                      <a:satMod val="125000"/>
                    </a:schemeClr>
                  </a:gs>
                  <a:gs pos="70000">
                    <a:schemeClr val="accent4">
                      <a:lumMod val="60000"/>
                      <a:tint val="100000"/>
                      <a:shade val="90000"/>
                      <a:satMod val="130000"/>
                    </a:schemeClr>
                  </a:gs>
                  <a:gs pos="100000">
                    <a:schemeClr val="accent4">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5"/>
            <c:bubble3D val="0"/>
            <c:spPr>
              <a:gradFill rotWithShape="1">
                <a:gsLst>
                  <a:gs pos="0">
                    <a:schemeClr val="accent6">
                      <a:lumMod val="60000"/>
                      <a:shade val="85000"/>
                      <a:satMod val="130000"/>
                    </a:schemeClr>
                  </a:gs>
                  <a:gs pos="34000">
                    <a:schemeClr val="accent6">
                      <a:lumMod val="60000"/>
                      <a:shade val="87000"/>
                      <a:satMod val="125000"/>
                    </a:schemeClr>
                  </a:gs>
                  <a:gs pos="70000">
                    <a:schemeClr val="accent6">
                      <a:lumMod val="60000"/>
                      <a:tint val="100000"/>
                      <a:shade val="90000"/>
                      <a:satMod val="130000"/>
                    </a:schemeClr>
                  </a:gs>
                  <a:gs pos="100000">
                    <a:schemeClr val="accent6">
                      <a:lumMod val="6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6"/>
            <c:bubble3D val="0"/>
            <c:spPr>
              <a:gradFill rotWithShape="1">
                <a:gsLst>
                  <a:gs pos="0">
                    <a:schemeClr val="accent2">
                      <a:lumMod val="80000"/>
                      <a:lumOff val="20000"/>
                      <a:shade val="85000"/>
                      <a:satMod val="130000"/>
                    </a:schemeClr>
                  </a:gs>
                  <a:gs pos="34000">
                    <a:schemeClr val="accent2">
                      <a:lumMod val="80000"/>
                      <a:lumOff val="20000"/>
                      <a:shade val="87000"/>
                      <a:satMod val="125000"/>
                    </a:schemeClr>
                  </a:gs>
                  <a:gs pos="70000">
                    <a:schemeClr val="accent2">
                      <a:lumMod val="80000"/>
                      <a:lumOff val="20000"/>
                      <a:tint val="100000"/>
                      <a:shade val="90000"/>
                      <a:satMod val="130000"/>
                    </a:schemeClr>
                  </a:gs>
                  <a:gs pos="100000">
                    <a:schemeClr val="accent2">
                      <a:lumMod val="80000"/>
                      <a:lumOff val="2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7"/>
            <c:bubble3D val="0"/>
            <c:spPr>
              <a:gradFill rotWithShape="1">
                <a:gsLst>
                  <a:gs pos="0">
                    <a:schemeClr val="accent4">
                      <a:lumMod val="80000"/>
                      <a:lumOff val="20000"/>
                      <a:shade val="85000"/>
                      <a:satMod val="130000"/>
                    </a:schemeClr>
                  </a:gs>
                  <a:gs pos="34000">
                    <a:schemeClr val="accent4">
                      <a:lumMod val="80000"/>
                      <a:lumOff val="20000"/>
                      <a:shade val="87000"/>
                      <a:satMod val="125000"/>
                    </a:schemeClr>
                  </a:gs>
                  <a:gs pos="70000">
                    <a:schemeClr val="accent4">
                      <a:lumMod val="80000"/>
                      <a:lumOff val="20000"/>
                      <a:tint val="100000"/>
                      <a:shade val="90000"/>
                      <a:satMod val="130000"/>
                    </a:schemeClr>
                  </a:gs>
                  <a:gs pos="100000">
                    <a:schemeClr val="accent4">
                      <a:lumMod val="80000"/>
                      <a:lumOff val="2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8"/>
            <c:bubble3D val="0"/>
            <c:spPr>
              <a:gradFill rotWithShape="1">
                <a:gsLst>
                  <a:gs pos="0">
                    <a:schemeClr val="accent6">
                      <a:lumMod val="80000"/>
                      <a:lumOff val="20000"/>
                      <a:shade val="85000"/>
                      <a:satMod val="130000"/>
                    </a:schemeClr>
                  </a:gs>
                  <a:gs pos="34000">
                    <a:schemeClr val="accent6">
                      <a:lumMod val="80000"/>
                      <a:lumOff val="20000"/>
                      <a:shade val="87000"/>
                      <a:satMod val="125000"/>
                    </a:schemeClr>
                  </a:gs>
                  <a:gs pos="70000">
                    <a:schemeClr val="accent6">
                      <a:lumMod val="80000"/>
                      <a:lumOff val="20000"/>
                      <a:tint val="100000"/>
                      <a:shade val="90000"/>
                      <a:satMod val="130000"/>
                    </a:schemeClr>
                  </a:gs>
                  <a:gs pos="100000">
                    <a:schemeClr val="accent6">
                      <a:lumMod val="80000"/>
                      <a:lumOff val="2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Pt>
            <c:idx val="9"/>
            <c:bubble3D val="0"/>
            <c:spPr>
              <a:gradFill rotWithShape="1">
                <a:gsLst>
                  <a:gs pos="0">
                    <a:schemeClr val="accent2">
                      <a:lumMod val="80000"/>
                      <a:shade val="85000"/>
                      <a:satMod val="130000"/>
                    </a:schemeClr>
                  </a:gs>
                  <a:gs pos="34000">
                    <a:schemeClr val="accent2">
                      <a:lumMod val="80000"/>
                      <a:shade val="87000"/>
                      <a:satMod val="125000"/>
                    </a:schemeClr>
                  </a:gs>
                  <a:gs pos="70000">
                    <a:schemeClr val="accent2">
                      <a:lumMod val="80000"/>
                      <a:tint val="100000"/>
                      <a:shade val="90000"/>
                      <a:satMod val="130000"/>
                    </a:schemeClr>
                  </a:gs>
                  <a:gs pos="100000">
                    <a:schemeClr val="accent2">
                      <a:lumMod val="8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dPt>
          <c:dLbls>
            <c:dLbl>
              <c:idx val="0"/>
              <c:layout>
                <c:manualLayout>
                  <c:x val="-3.9387049327590344E-3"/>
                  <c:y val="2.8400838384410581E-2"/>
                </c:manualLayout>
              </c:layout>
              <c:tx>
                <c:rich>
                  <a:bodyPr rot="0" spcFirstLastPara="1" vertOverflow="ellipsis" vert="horz" wrap="square" anchor="ctr" anchorCtr="1"/>
                  <a:lstStyle/>
                  <a:p>
                    <a:pPr>
                      <a:defRPr sz="1798" b="0" i="0" u="none" strike="noStrike" kern="1200" baseline="0">
                        <a:solidFill>
                          <a:srgbClr val="000000"/>
                        </a:solidFill>
                        <a:latin typeface="Calibri"/>
                        <a:ea typeface="Calibri"/>
                        <a:cs typeface="Calibri"/>
                      </a:defRPr>
                    </a:pPr>
                    <a:r>
                      <a:rPr lang="en-US" sz="889" b="0" i="0" u="none" strike="noStrike" baseline="0">
                        <a:solidFill>
                          <a:srgbClr val="000000"/>
                        </a:solidFill>
                        <a:latin typeface="Calibri"/>
                      </a:rPr>
                      <a:t>Ad Valorem</a:t>
                    </a:r>
                  </a:p>
                  <a:p>
                    <a:pPr>
                      <a:defRPr sz="1798"/>
                    </a:pPr>
                    <a:r>
                      <a:rPr lang="en-US" sz="889" b="0" i="0" u="none" strike="noStrike" baseline="0">
                        <a:solidFill>
                          <a:srgbClr val="000000"/>
                        </a:solidFill>
                        <a:latin typeface="Calibri"/>
                      </a:rPr>
                      <a:t>30%</a:t>
                    </a:r>
                  </a:p>
                </c:rich>
              </c:tx>
              <c:numFmt formatCode="0%" sourceLinked="0"/>
              <c:spPr>
                <a:noFill/>
                <a:ln>
                  <a:noFill/>
                </a:ln>
                <a:effectLst/>
              </c:spPr>
              <c:txPr>
                <a:bodyPr rot="0" spcFirstLastPara="1" vertOverflow="ellipsis" vert="horz" wrap="square" anchor="ctr" anchorCtr="1"/>
                <a:lstStyle/>
                <a:p>
                  <a:pPr>
                    <a:defRPr sz="1798" b="0" i="0" u="none" strike="noStrike" kern="1200" baseline="0">
                      <a:solidFill>
                        <a:srgbClr val="000000"/>
                      </a:solidFill>
                      <a:latin typeface="Calibri"/>
                      <a:ea typeface="Calibri"/>
                      <a:cs typeface="Calibri"/>
                    </a:defRPr>
                  </a:pPr>
                  <a:endParaRPr lang="en-US"/>
                </a:p>
              </c:txPr>
              <c:dLblPos val="bestFit"/>
              <c:showLegendKey val="0"/>
              <c:showVal val="0"/>
              <c:showCatName val="0"/>
              <c:showSerName val="0"/>
              <c:showPercent val="0"/>
              <c:showBubbleSize val="0"/>
              <c:extLst>
                <c:ext xmlns:c15="http://schemas.microsoft.com/office/drawing/2012/chart" uri="{CE6537A1-D6FC-4f65-9D91-7224C49458BB}">
                  <c15:layout/>
                </c:ext>
              </c:extLst>
            </c:dLbl>
            <c:dLbl>
              <c:idx val="1"/>
              <c:layout>
                <c:manualLayout>
                  <c:x val="-2.5100812090540856E-2"/>
                  <c:y val="0.12171217356823202"/>
                </c:manualLayout>
              </c:layout>
              <c:numFmt formatCode="0%" sourceLinked="0"/>
              <c:spPr>
                <a:noFill/>
                <a:ln>
                  <a:noFill/>
                </a:ln>
                <a:effectLst/>
              </c:spPr>
              <c:txPr>
                <a:bodyPr rot="0" spcFirstLastPara="1" vertOverflow="ellipsis" vert="horz" wrap="square" anchor="ctr" anchorCtr="1"/>
                <a:lstStyle/>
                <a:p>
                  <a:pPr>
                    <a:defRPr sz="899" b="0" i="0" u="none" strike="noStrike" kern="1200" baseline="0">
                      <a:solidFill>
                        <a:srgbClr val="000000"/>
                      </a:solidFill>
                      <a:latin typeface="Calibri"/>
                      <a:ea typeface="Calibri"/>
                      <a:cs typeface="Calibri"/>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21472666802673185"/>
                  <c:y val="4.0790233954568614E-2"/>
                </c:manualLayout>
              </c:layout>
              <c:numFmt formatCode="0%" sourceLinked="0"/>
              <c:spPr>
                <a:noFill/>
                <a:ln>
                  <a:noFill/>
                </a:ln>
                <a:effectLst/>
              </c:spPr>
              <c:txPr>
                <a:bodyPr rot="0" spcFirstLastPara="1" vertOverflow="ellipsis" vert="horz" wrap="square" anchor="ctr" anchorCtr="1"/>
                <a:lstStyle/>
                <a:p>
                  <a:pPr>
                    <a:defRPr sz="899" b="0" i="0" u="none" strike="noStrike" kern="1200" baseline="0">
                      <a:solidFill>
                        <a:srgbClr val="000000"/>
                      </a:solidFill>
                      <a:latin typeface="Calibri"/>
                      <a:ea typeface="Calibri"/>
                      <a:cs typeface="Calibri"/>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2518284787780472"/>
                  <c:y val="-0.10821673369965445"/>
                </c:manualLayout>
              </c:layout>
              <c:numFmt formatCode="0%" sourceLinked="0"/>
              <c:spPr>
                <a:noFill/>
                <a:ln>
                  <a:noFill/>
                </a:ln>
                <a:effectLst/>
              </c:spPr>
              <c:txPr>
                <a:bodyPr rot="0" spcFirstLastPara="1" vertOverflow="ellipsis" vert="horz" wrap="square" anchor="ctr" anchorCtr="1"/>
                <a:lstStyle/>
                <a:p>
                  <a:pPr>
                    <a:defRPr sz="899" b="0" i="0" u="none" strike="noStrike" kern="1200" baseline="0">
                      <a:solidFill>
                        <a:srgbClr val="000000"/>
                      </a:solidFill>
                      <a:latin typeface="Calibri"/>
                      <a:ea typeface="Calibri"/>
                      <a:cs typeface="Calibri"/>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3.6805667523288371E-2"/>
                  <c:y val="-0.12585028040559679"/>
                </c:manualLayout>
              </c:layout>
              <c:tx>
                <c:rich>
                  <a:bodyPr rot="0" spcFirstLastPara="1" vertOverflow="ellipsis" vert="horz" wrap="square" anchor="ctr" anchorCtr="1"/>
                  <a:lstStyle/>
                  <a:p>
                    <a:pPr>
                      <a:defRPr sz="897" b="0" i="0" u="none" strike="noStrike" kern="1200" baseline="0">
                        <a:solidFill>
                          <a:srgbClr val="000000"/>
                        </a:solidFill>
                        <a:latin typeface="Calibri"/>
                        <a:ea typeface="Calibri"/>
                        <a:cs typeface="Calibri"/>
                      </a:defRPr>
                    </a:pPr>
                    <a:r>
                      <a:rPr lang="en-US"/>
                      <a:t>Service Fees
&gt;1%</a:t>
                    </a:r>
                  </a:p>
                </c:rich>
              </c:tx>
              <c:numFmt formatCode="0%" sourceLinked="0"/>
              <c:spPr>
                <a:noFill/>
                <a:ln>
                  <a:noFill/>
                </a:ln>
                <a:effectLst/>
              </c:spPr>
              <c:txPr>
                <a:bodyPr rot="0" spcFirstLastPara="1" vertOverflow="ellipsis" vert="horz" wrap="square" anchor="ctr" anchorCtr="1"/>
                <a:lstStyle/>
                <a:p>
                  <a:pPr>
                    <a:defRPr sz="897" b="0" i="0" u="none" strike="noStrike" kern="1200" baseline="0">
                      <a:solidFill>
                        <a:srgbClr val="000000"/>
                      </a:solidFill>
                      <a:latin typeface="Calibri"/>
                      <a:ea typeface="Calibri"/>
                      <a:cs typeface="Calibri"/>
                    </a:defRPr>
                  </a:pPr>
                  <a:endParaRPr lang="en-US"/>
                </a:p>
              </c:txPr>
              <c:dLblPos val="bestFit"/>
              <c:showLegendKey val="0"/>
              <c:showVal val="0"/>
              <c:showCatName val="0"/>
              <c:showSerName val="0"/>
              <c:showPercent val="0"/>
              <c:showBubbleSize val="0"/>
              <c:extLst>
                <c:ext xmlns:c15="http://schemas.microsoft.com/office/drawing/2012/chart" uri="{CE6537A1-D6FC-4f65-9D91-7224C49458BB}">
                  <c15:layout/>
                </c:ext>
              </c:extLst>
            </c:dLbl>
            <c:dLbl>
              <c:idx val="5"/>
              <c:layout>
                <c:manualLayout>
                  <c:x val="0.18520550694784918"/>
                  <c:y val="-0.1296847561321022"/>
                </c:manualLayout>
              </c:layout>
              <c:numFmt formatCode="0%" sourceLinked="0"/>
              <c:spPr>
                <a:noFill/>
                <a:ln>
                  <a:noFill/>
                </a:ln>
                <a:effectLst/>
              </c:spPr>
              <c:txPr>
                <a:bodyPr rot="0" spcFirstLastPara="1" vertOverflow="ellipsis" vert="horz" wrap="square" anchor="ctr" anchorCtr="1"/>
                <a:lstStyle/>
                <a:p>
                  <a:pPr>
                    <a:defRPr sz="899" b="0" i="0" u="none" strike="noStrike" kern="1200" baseline="0">
                      <a:solidFill>
                        <a:srgbClr val="000000"/>
                      </a:solidFill>
                      <a:latin typeface="Calibri"/>
                      <a:ea typeface="Calibri"/>
                      <a:cs typeface="Calibri"/>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6"/>
              <c:layout>
                <c:manualLayout>
                  <c:x val="0.23458718456633115"/>
                  <c:y val="-2.3002889027360772E-2"/>
                </c:manualLayout>
              </c:layout>
              <c:tx>
                <c:rich>
                  <a:bodyPr rot="0" spcFirstLastPara="1" vertOverflow="ellipsis" vert="horz" wrap="square" anchor="ctr" anchorCtr="1"/>
                  <a:lstStyle/>
                  <a:p>
                    <a:pPr>
                      <a:defRPr sz="1798" b="0" i="0" u="none" strike="noStrike" kern="1200" baseline="0">
                        <a:solidFill>
                          <a:srgbClr val="000000"/>
                        </a:solidFill>
                        <a:latin typeface="Calibri"/>
                        <a:ea typeface="Calibri"/>
                        <a:cs typeface="Calibri"/>
                      </a:defRPr>
                    </a:pPr>
                    <a:r>
                      <a:rPr lang="en-US" sz="889" b="0" i="0" u="none" strike="noStrike" baseline="0">
                        <a:solidFill>
                          <a:srgbClr val="000000"/>
                        </a:solidFill>
                        <a:latin typeface="Calibri"/>
                      </a:rPr>
                      <a:t>Interest and Other Revenue</a:t>
                    </a:r>
                  </a:p>
                  <a:p>
                    <a:pPr>
                      <a:defRPr sz="1798"/>
                    </a:pPr>
                    <a:r>
                      <a:rPr lang="en-US" sz="889" b="0" i="0" u="none" strike="noStrike" baseline="0">
                        <a:solidFill>
                          <a:srgbClr val="000000"/>
                        </a:solidFill>
                        <a:latin typeface="Calibri"/>
                      </a:rPr>
                      <a:t>&gt;1%</a:t>
                    </a:r>
                  </a:p>
                </c:rich>
              </c:tx>
              <c:numFmt formatCode="0%" sourceLinked="0"/>
              <c:spPr>
                <a:noFill/>
                <a:ln>
                  <a:noFill/>
                </a:ln>
                <a:effectLst/>
              </c:spPr>
              <c:txPr>
                <a:bodyPr rot="0" spcFirstLastPara="1" vertOverflow="ellipsis" vert="horz" wrap="square" anchor="ctr" anchorCtr="1"/>
                <a:lstStyle/>
                <a:p>
                  <a:pPr>
                    <a:defRPr sz="1798" b="0" i="0" u="none" strike="noStrike" kern="1200" baseline="0">
                      <a:solidFill>
                        <a:srgbClr val="000000"/>
                      </a:solidFill>
                      <a:latin typeface="Calibri"/>
                      <a:ea typeface="Calibri"/>
                      <a:cs typeface="Calibri"/>
                    </a:defRPr>
                  </a:pPr>
                  <a:endParaRPr lang="en-US"/>
                </a:p>
              </c:txPr>
              <c:dLblPos val="bestFit"/>
              <c:showLegendKey val="0"/>
              <c:showVal val="0"/>
              <c:showCatName val="0"/>
              <c:showSerName val="0"/>
              <c:showPercent val="0"/>
              <c:showBubbleSize val="0"/>
              <c:extLst>
                <c:ext xmlns:c15="http://schemas.microsoft.com/office/drawing/2012/chart" uri="{CE6537A1-D6FC-4f65-9D91-7224C49458BB}">
                  <c15:layout/>
                </c:ext>
              </c:extLst>
            </c:dLbl>
            <c:dLbl>
              <c:idx val="7"/>
              <c:layout>
                <c:manualLayout>
                  <c:x val="9.2913292553313917E-2"/>
                  <c:y val="6.4400668441624648E-2"/>
                </c:manualLayout>
              </c:layout>
              <c:tx>
                <c:rich>
                  <a:bodyPr rot="0" spcFirstLastPara="1" vertOverflow="ellipsis" vert="horz" wrap="square" anchor="ctr" anchorCtr="1"/>
                  <a:lstStyle/>
                  <a:p>
                    <a:pPr>
                      <a:defRPr sz="1798" b="0" i="0" u="none" strike="noStrike" kern="1200" baseline="0">
                        <a:solidFill>
                          <a:srgbClr val="000000"/>
                        </a:solidFill>
                        <a:latin typeface="Calibri"/>
                        <a:ea typeface="Calibri"/>
                        <a:cs typeface="Calibri"/>
                      </a:defRPr>
                    </a:pPr>
                    <a:r>
                      <a:rPr lang="en-US" sz="889" b="0" i="0" u="none" strike="noStrike" baseline="0">
                        <a:solidFill>
                          <a:srgbClr val="000000"/>
                        </a:solidFill>
                        <a:latin typeface="Calibri"/>
                      </a:rPr>
                      <a:t>Intergovernmental Revenues</a:t>
                    </a:r>
                  </a:p>
                  <a:p>
                    <a:pPr>
                      <a:defRPr sz="1798"/>
                    </a:pPr>
                    <a:r>
                      <a:rPr lang="en-US" sz="889" b="0" i="0" u="none" strike="noStrike" baseline="0">
                        <a:solidFill>
                          <a:srgbClr val="000000"/>
                        </a:solidFill>
                        <a:latin typeface="Calibri"/>
                      </a:rPr>
                      <a:t>17%</a:t>
                    </a:r>
                  </a:p>
                </c:rich>
              </c:tx>
              <c:spPr>
                <a:noFill/>
                <a:ln>
                  <a:noFill/>
                </a:ln>
                <a:effectLst/>
              </c:spPr>
              <c:txPr>
                <a:bodyPr rot="0" spcFirstLastPara="1" vertOverflow="ellipsis" vert="horz" wrap="square" anchor="ctr" anchorCtr="1"/>
                <a:lstStyle/>
                <a:p>
                  <a:pPr>
                    <a:defRPr sz="1798" b="0" i="0" u="none" strike="noStrike" kern="1200" baseline="0">
                      <a:solidFill>
                        <a:srgbClr val="000000"/>
                      </a:solidFill>
                      <a:latin typeface="Calibri"/>
                      <a:ea typeface="Calibri"/>
                      <a:cs typeface="Calibri"/>
                    </a:defRPr>
                  </a:pPr>
                  <a:endParaRPr lang="en-US"/>
                </a:p>
              </c:txPr>
              <c:dLblPos val="bestFit"/>
              <c:showLegendKey val="0"/>
              <c:showVal val="0"/>
              <c:showCatName val="0"/>
              <c:showSerName val="0"/>
              <c:showPercent val="0"/>
              <c:showBubbleSize val="0"/>
              <c:extLst>
                <c:ext xmlns:c15="http://schemas.microsoft.com/office/drawing/2012/chart" uri="{CE6537A1-D6FC-4f65-9D91-7224C49458BB}">
                  <c15:layout/>
                </c:ext>
              </c:extLst>
            </c:dLbl>
            <c:dLbl>
              <c:idx val="8"/>
              <c:layout>
                <c:manualLayout>
                  <c:x val="5.6072797177434186E-2"/>
                  <c:y val="9.5778639860875758E-2"/>
                </c:manualLayout>
              </c:layout>
              <c:tx>
                <c:rich>
                  <a:bodyPr rot="0" spcFirstLastPara="1" vertOverflow="ellipsis" vert="horz" wrap="square" anchor="ctr" anchorCtr="1"/>
                  <a:lstStyle/>
                  <a:p>
                    <a:pPr>
                      <a:defRPr sz="897" b="0" i="0" u="none" strike="noStrike" kern="1200" baseline="0">
                        <a:solidFill>
                          <a:srgbClr val="000000"/>
                        </a:solidFill>
                        <a:latin typeface="Calibri"/>
                        <a:ea typeface="Calibri"/>
                        <a:cs typeface="Calibri"/>
                      </a:defRPr>
                    </a:pPr>
                    <a:r>
                      <a:rPr lang="en-US"/>
                      <a:t>Miscellaneous Revenues
&gt;1%</a:t>
                    </a:r>
                  </a:p>
                </c:rich>
              </c:tx>
              <c:numFmt formatCode="0%" sourceLinked="0"/>
              <c:spPr>
                <a:noFill/>
                <a:ln>
                  <a:noFill/>
                </a:ln>
                <a:effectLst/>
              </c:spPr>
              <c:txPr>
                <a:bodyPr rot="0" spcFirstLastPara="1" vertOverflow="ellipsis" vert="horz" wrap="square" anchor="ctr" anchorCtr="1"/>
                <a:lstStyle/>
                <a:p>
                  <a:pPr>
                    <a:defRPr sz="897" b="0" i="0" u="none" strike="noStrike" kern="1200" baseline="0">
                      <a:solidFill>
                        <a:srgbClr val="000000"/>
                      </a:solidFill>
                      <a:latin typeface="Calibri"/>
                      <a:ea typeface="Calibri"/>
                      <a:cs typeface="Calibri"/>
                    </a:defRPr>
                  </a:pPr>
                  <a:endParaRPr lang="en-US"/>
                </a:p>
              </c:txPr>
              <c:dLblPos val="bestFit"/>
              <c:showLegendKey val="0"/>
              <c:showVal val="0"/>
              <c:showCatName val="0"/>
              <c:showSerName val="0"/>
              <c:showPercent val="0"/>
              <c:showBubbleSize val="0"/>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99" b="0" i="0" u="none" strike="noStrike" kern="1200" baseline="0">
                    <a:solidFill>
                      <a:srgbClr val="000000"/>
                    </a:solidFill>
                    <a:latin typeface="Calibri"/>
                    <a:ea typeface="Calibri"/>
                    <a:cs typeface="Calibri"/>
                  </a:defRPr>
                </a:pPr>
                <a:endParaRPr lang="en-US"/>
              </a:p>
            </c:txPr>
            <c:showLegendKey val="0"/>
            <c:showVal val="0"/>
            <c:showCatName val="1"/>
            <c:showSerName val="0"/>
            <c:showPercent val="1"/>
            <c:showBubbleSize val="0"/>
            <c:showLeaderLines val="1"/>
            <c:leaderLines>
              <c:spPr>
                <a:ln w="12700" cap="flat" cmpd="sng" algn="ctr">
                  <a:solidFill>
                    <a:schemeClr val="tx1"/>
                  </a:solidFill>
                  <a:prstDash val="solid"/>
                  <a:round/>
                </a:ln>
                <a:effectLst/>
              </c:spPr>
            </c:leaderLines>
            <c:extLst>
              <c:ext xmlns:c15="http://schemas.microsoft.com/office/drawing/2012/chart" uri="{CE6537A1-D6FC-4f65-9D91-7224C49458BB}">
                <c15:layout/>
              </c:ext>
            </c:extLst>
          </c:dLbls>
          <c:cat>
            <c:strRef>
              <c:f>Sheet1!$B$1:$K$1</c:f>
              <c:strCache>
                <c:ptCount val="10"/>
                <c:pt idx="0">
                  <c:v>Ad Valorem</c:v>
                </c:pt>
                <c:pt idx="1">
                  <c:v>Sales Tax</c:v>
                </c:pt>
                <c:pt idx="2">
                  <c:v>Franchise &amp; Other Taxes</c:v>
                </c:pt>
                <c:pt idx="3">
                  <c:v>Licenses &amp; Permits</c:v>
                </c:pt>
                <c:pt idx="4">
                  <c:v>Service Fees</c:v>
                </c:pt>
                <c:pt idx="5">
                  <c:v>Fines &amp; Forfeitures</c:v>
                </c:pt>
                <c:pt idx="6">
                  <c:v>Interest and Other Revenue</c:v>
                </c:pt>
                <c:pt idx="7">
                  <c:v>Intergovernmental Revenues</c:v>
                </c:pt>
                <c:pt idx="8">
                  <c:v>Miscellaneous Revenues</c:v>
                </c:pt>
                <c:pt idx="9">
                  <c:v>Transfer In</c:v>
                </c:pt>
              </c:strCache>
            </c:strRef>
          </c:cat>
          <c:val>
            <c:numRef>
              <c:f>Sheet1!$B$2:$K$2</c:f>
              <c:numCache>
                <c:formatCode>#,##0</c:formatCode>
                <c:ptCount val="10"/>
                <c:pt idx="0">
                  <c:v>2629020</c:v>
                </c:pt>
                <c:pt idx="1">
                  <c:v>3155000</c:v>
                </c:pt>
                <c:pt idx="2">
                  <c:v>425000</c:v>
                </c:pt>
                <c:pt idx="3">
                  <c:v>86000</c:v>
                </c:pt>
                <c:pt idx="4">
                  <c:v>54400</c:v>
                </c:pt>
                <c:pt idx="5">
                  <c:v>295100</c:v>
                </c:pt>
                <c:pt idx="6">
                  <c:v>6000</c:v>
                </c:pt>
                <c:pt idx="7">
                  <c:v>1460500</c:v>
                </c:pt>
                <c:pt idx="8">
                  <c:v>25000</c:v>
                </c:pt>
                <c:pt idx="9">
                  <c:v>613500</c:v>
                </c:pt>
              </c:numCache>
            </c:numRef>
          </c:val>
        </c:ser>
        <c:dLbls>
          <c:showLegendKey val="0"/>
          <c:showVal val="0"/>
          <c:showCatName val="0"/>
          <c:showSerName val="0"/>
          <c:showPercent val="0"/>
          <c:showBubbleSize val="0"/>
          <c:showLeaderLines val="1"/>
        </c:dLbls>
        <c:firstSliceAng val="110"/>
      </c:pieChart>
      <c:spPr>
        <a:noFill/>
        <a:ln w="25380">
          <a:noFill/>
        </a:ln>
        <a:effectLst/>
      </c:spPr>
    </c:plotArea>
    <c:plotVisOnly val="1"/>
    <c:dispBlanksAs val="zero"/>
    <c:showDLblsOverMax val="0"/>
  </c:chart>
  <c:spPr>
    <a:noFill/>
    <a:ln w="12700" cap="flat" cmpd="sng" algn="ctr">
      <a:noFill/>
      <a:prstDash val="solid"/>
    </a:ln>
    <a:effectLst/>
  </c:spPr>
  <c:txPr>
    <a:bodyPr/>
    <a:lstStyle/>
    <a:p>
      <a:pPr>
        <a:defRPr sz="1799" b="0" i="0" u="none" strike="noStrike" baseline="0">
          <a:solidFill>
            <a:srgbClr val="000000"/>
          </a:solidFill>
          <a:latin typeface="Calibri"/>
          <a:ea typeface="Calibri"/>
          <a:cs typeface="Calibri"/>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itle>
    <c:autoTitleDeleted val="0"/>
    <c:plotArea>
      <c:layout>
        <c:manualLayout>
          <c:layoutTarget val="inner"/>
          <c:xMode val="edge"/>
          <c:yMode val="edge"/>
          <c:x val="0.20022233629765904"/>
          <c:y val="6.2217579945363963E-2"/>
          <c:w val="0.59653987355988336"/>
          <c:h val="0.67288285392897318"/>
        </c:manualLayout>
      </c:layout>
      <c:doughnutChart>
        <c:varyColors val="1"/>
        <c:ser>
          <c:idx val="0"/>
          <c:order val="0"/>
          <c:tx>
            <c:strRef>
              <c:f>Sheet1!$A$2</c:f>
              <c:strCache>
                <c:ptCount val="1"/>
              </c:strCache>
            </c:strRef>
          </c:tx>
          <c:dPt>
            <c:idx val="0"/>
            <c:bubble3D val="0"/>
          </c:dPt>
          <c:dPt>
            <c:idx val="1"/>
            <c:bubble3D val="0"/>
          </c:dPt>
          <c:dPt>
            <c:idx val="2"/>
            <c:bubble3D val="0"/>
          </c:dPt>
          <c:dPt>
            <c:idx val="3"/>
            <c:bubble3D val="0"/>
          </c:dPt>
          <c:dLbls>
            <c:dLbl>
              <c:idx val="0"/>
              <c:layout>
                <c:manualLayout>
                  <c:x val="-0.16811155184752347"/>
                  <c:y val="-0.10015229201001037"/>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7037314223112243"/>
                  <c:y val="0.12181590673258866"/>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0515481150089351"/>
                  <c:y val="0.16612952450711102"/>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9223518260591246"/>
                  <c:y val="6.2430873466398099E-2"/>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15303430079155664"/>
                  <c:y val="0.13690476190476181"/>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Lst>
            </c:dLbl>
            <c:dLbl>
              <c:idx val="5"/>
              <c:layout>
                <c:manualLayout>
                  <c:x val="-2.9023746701847014E-2"/>
                  <c:y val="0.14880952380952381"/>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Lst>
            </c:dLbl>
            <c:dLbl>
              <c:idx val="6"/>
              <c:layout>
                <c:manualLayout>
                  <c:x val="-0.13456464379947231"/>
                  <c:y val="0.18452380952380953"/>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Lst>
            </c:dLbl>
            <c:dLbl>
              <c:idx val="7"/>
              <c:layout>
                <c:manualLayout>
                  <c:x val="-0.17678100263852242"/>
                  <c:y val="8.6309289463817024E-2"/>
                </c:manualLayout>
              </c:layou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997">
                    <a:latin typeface="Arial" pitchFamily="34" charset="0"/>
                    <a:cs typeface="Arial"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General Government</c:v>
                </c:pt>
                <c:pt idx="1">
                  <c:v>Public Safety</c:v>
                </c:pt>
                <c:pt idx="2">
                  <c:v>Development Services</c:v>
                </c:pt>
                <c:pt idx="3">
                  <c:v>Community Services</c:v>
                </c:pt>
              </c:strCache>
            </c:strRef>
          </c:cat>
          <c:val>
            <c:numRef>
              <c:f>Sheet1!$B$2:$E$2</c:f>
              <c:numCache>
                <c:formatCode>_("$"* #,##0.00_);_("$"* \(#,##0.00\);_("$"* "-"??_);_(@_)</c:formatCode>
                <c:ptCount val="4"/>
                <c:pt idx="0">
                  <c:v>4037550</c:v>
                </c:pt>
                <c:pt idx="1">
                  <c:v>3075580</c:v>
                </c:pt>
                <c:pt idx="2">
                  <c:v>656800</c:v>
                </c:pt>
                <c:pt idx="3">
                  <c:v>1405590</c:v>
                </c:pt>
              </c:numCache>
            </c:numRef>
          </c:val>
        </c:ser>
        <c:dLbls>
          <c:showLegendKey val="0"/>
          <c:showVal val="0"/>
          <c:showCatName val="0"/>
          <c:showSerName val="0"/>
          <c:showPercent val="0"/>
          <c:showBubbleSize val="0"/>
          <c:showLeaderLines val="0"/>
        </c:dLbls>
        <c:firstSliceAng val="260"/>
        <c:holeSize val="50"/>
      </c:doughnutChart>
      <c:spPr>
        <a:noFill/>
        <a:ln w="25390">
          <a:noFill/>
        </a:ln>
      </c:spPr>
    </c:plotArea>
    <c:plotVisOnly val="1"/>
    <c:dispBlanksAs val="zero"/>
    <c:showDLblsOverMax val="0"/>
  </c:chart>
  <c:txPr>
    <a:bodyPr/>
    <a:lstStyle/>
    <a:p>
      <a:pPr>
        <a:defRPr sz="1796"/>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26">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tx1"/>
    </cs:fontRef>
  </cs:dataPoint>
  <cs:dataPoint3D>
    <cs:lnRef idx="0"/>
    <cs:fillRef idx="3">
      <cs:styleClr val="auto"/>
    </cs:fillRef>
    <cs:effectRef idx="3">
      <a:schemeClr val="dk1"/>
    </cs:effectRef>
    <cs:fontRef idx="minor">
      <a:schemeClr val="tx1"/>
    </cs:fontRef>
  </cs:dataPoint3D>
  <cs:dataPointLine>
    <cs:lnRef idx="1">
      <cs:styleClr val="auto"/>
    </cs:lnRef>
    <cs:lineWidthScale>7</cs:lineWidthScale>
    <cs:fillRef idx="0"/>
    <cs:effectRef idx="0"/>
    <cs:fontRef idx="minor">
      <a:schemeClr val="tx1"/>
    </cs:fontRef>
    <cs:spPr>
      <a:ln cap="rnd">
        <a:round/>
      </a:ln>
    </cs:spPr>
  </cs:dataPointLine>
  <cs:dataPointMarker>
    <cs:lnRef idx="1">
      <cs:styleClr val="auto"/>
    </cs:lnRef>
    <cs:fillRef idx="3">
      <cs:styleClr val="auto"/>
    </cs:fillRef>
    <cs:effectRef idx="3">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3">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3">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606EC-602D-46AA-B466-E3AB2F078967}" type="doc">
      <dgm:prSet loTypeId="urn:microsoft.com/office/officeart/2005/8/layout/hierarchy6" loCatId="hierarchy" qsTypeId="urn:microsoft.com/office/officeart/2005/8/quickstyle/simple5" qsCatId="simple" csTypeId="urn:microsoft.com/office/officeart/2005/8/colors/accent1_2" csCatId="accent1" phldr="1"/>
      <dgm:spPr/>
    </dgm:pt>
    <dgm:pt modelId="{3CE5A7B3-6B50-44F8-A785-BD8956F9EEF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effectLst/>
              <a:latin typeface="Arial" pitchFamily="34" charset="0"/>
              <a:ea typeface="Times New Roman" pitchFamily="18" charset="0"/>
              <a:cs typeface="Times New Roman" pitchFamily="18" charset="0"/>
            </a:rPr>
            <a:t>City Manager </a:t>
          </a:r>
          <a:endParaRPr kumimoji="0" lang="en-US" sz="2000" b="0" i="0" u="none" strike="noStrike" cap="none" normalizeH="0" baseline="0" dirty="0" smtClean="0">
            <a:ln/>
            <a:effectLst/>
            <a:latin typeface="Arial" pitchFamily="34" charset="0"/>
          </a:endParaRPr>
        </a:p>
      </dgm:t>
    </dgm:pt>
    <dgm:pt modelId="{10AF4CBE-2F52-4758-A25B-CC13D7A0FC25}" type="parTrans" cxnId="{12613C99-3D2B-4BF4-AD66-3D8F126AA12A}">
      <dgm:prSet/>
      <dgm:spPr/>
      <dgm:t>
        <a:bodyPr/>
        <a:lstStyle/>
        <a:p>
          <a:endParaRPr lang="en-US"/>
        </a:p>
      </dgm:t>
    </dgm:pt>
    <dgm:pt modelId="{4D28A5B1-B2CC-4E76-A2FF-3220370B2162}" type="sibTrans" cxnId="{12613C99-3D2B-4BF4-AD66-3D8F126AA12A}">
      <dgm:prSet/>
      <dgm:spPr/>
      <dgm:t>
        <a:bodyPr/>
        <a:lstStyle/>
        <a:p>
          <a:endParaRPr lang="en-US"/>
        </a:p>
      </dgm:t>
    </dgm:pt>
    <dgm:pt modelId="{B336E5DF-89B4-43AF-91BC-6AEB87E4E003}">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effectLst/>
              <a:latin typeface="Arial" pitchFamily="34" charset="0"/>
              <a:ea typeface="Times New Roman" pitchFamily="18" charset="0"/>
              <a:cs typeface="Times New Roman" pitchFamily="18" charset="0"/>
            </a:rPr>
            <a:t>Executive Assistant</a:t>
          </a:r>
          <a:endParaRPr kumimoji="0" lang="en-US" sz="1400" b="0" i="0" u="none" strike="noStrike" cap="none" normalizeH="0" baseline="0" dirty="0" smtClean="0">
            <a:ln/>
            <a:effectLst/>
            <a:latin typeface="Arial" pitchFamily="34" charset="0"/>
          </a:endParaRPr>
        </a:p>
      </dgm:t>
    </dgm:pt>
    <dgm:pt modelId="{838B0AC0-5FEC-4BDC-A4E8-FA02960B7A7F}" type="parTrans" cxnId="{ED051BAB-4E4A-4E97-9FEE-0C60401BA7C7}">
      <dgm:prSet/>
      <dgm:spPr/>
      <dgm:t>
        <a:bodyPr/>
        <a:lstStyle/>
        <a:p>
          <a:endParaRPr lang="en-US"/>
        </a:p>
      </dgm:t>
    </dgm:pt>
    <dgm:pt modelId="{C30ED6C1-9C72-430E-8B05-44E300987736}" type="sibTrans" cxnId="{ED051BAB-4E4A-4E97-9FEE-0C60401BA7C7}">
      <dgm:prSet/>
      <dgm:spPr/>
      <dgm:t>
        <a:bodyPr/>
        <a:lstStyle/>
        <a:p>
          <a:endParaRPr lang="en-US"/>
        </a:p>
      </dgm:t>
    </dgm:pt>
    <dgm:pt modelId="{26F34BEA-35C5-4F29-8F62-97AA59B108B4}">
      <dgm:prSet custT="1"/>
      <dgm:spPr/>
      <dgm:t>
        <a:bodyPr/>
        <a:lstStyle/>
        <a:p>
          <a:r>
            <a:rPr lang="en-US" sz="1400" dirty="0" smtClean="0">
              <a:latin typeface="Arial" pitchFamily="34" charset="0"/>
              <a:cs typeface="Arial" pitchFamily="34" charset="0"/>
            </a:rPr>
            <a:t>Receptionist</a:t>
          </a:r>
          <a:endParaRPr lang="en-US" sz="1400" dirty="0">
            <a:latin typeface="Arial" pitchFamily="34" charset="0"/>
            <a:cs typeface="Arial" pitchFamily="34" charset="0"/>
          </a:endParaRPr>
        </a:p>
      </dgm:t>
    </dgm:pt>
    <dgm:pt modelId="{974B9BD9-DC48-49E6-8A54-DA42CAEFB6EE}" type="sibTrans" cxnId="{1972C241-08BF-410E-BEAC-C06160D878B0}">
      <dgm:prSet/>
      <dgm:spPr/>
      <dgm:t>
        <a:bodyPr/>
        <a:lstStyle/>
        <a:p>
          <a:endParaRPr lang="en-US"/>
        </a:p>
      </dgm:t>
    </dgm:pt>
    <dgm:pt modelId="{2C63A97C-9CA4-48C7-903B-E7AAFDB958C2}" type="parTrans" cxnId="{1972C241-08BF-410E-BEAC-C06160D878B0}">
      <dgm:prSet/>
      <dgm:spPr/>
      <dgm:t>
        <a:bodyPr/>
        <a:lstStyle/>
        <a:p>
          <a:endParaRPr lang="en-US"/>
        </a:p>
      </dgm:t>
    </dgm:pt>
    <dgm:pt modelId="{935B204D-9A6D-4E65-AE67-4DC7A9F168B9}" type="pres">
      <dgm:prSet presAssocID="{C19606EC-602D-46AA-B466-E3AB2F078967}" presName="mainComposite" presStyleCnt="0">
        <dgm:presLayoutVars>
          <dgm:chPref val="1"/>
          <dgm:dir/>
          <dgm:animOne val="branch"/>
          <dgm:animLvl val="lvl"/>
          <dgm:resizeHandles val="exact"/>
        </dgm:presLayoutVars>
      </dgm:prSet>
      <dgm:spPr/>
    </dgm:pt>
    <dgm:pt modelId="{7C2E1409-C0BA-4E93-BC4B-114878CA8A1B}" type="pres">
      <dgm:prSet presAssocID="{C19606EC-602D-46AA-B466-E3AB2F078967}" presName="hierFlow" presStyleCnt="0"/>
      <dgm:spPr/>
    </dgm:pt>
    <dgm:pt modelId="{F433F5F9-0EA7-4AC1-BB37-7F8E08BE9AC8}" type="pres">
      <dgm:prSet presAssocID="{C19606EC-602D-46AA-B466-E3AB2F078967}" presName="hierChild1" presStyleCnt="0">
        <dgm:presLayoutVars>
          <dgm:chPref val="1"/>
          <dgm:animOne val="branch"/>
          <dgm:animLvl val="lvl"/>
        </dgm:presLayoutVars>
      </dgm:prSet>
      <dgm:spPr/>
    </dgm:pt>
    <dgm:pt modelId="{A2955730-1452-41F6-9D4D-121FD6137626}" type="pres">
      <dgm:prSet presAssocID="{3CE5A7B3-6B50-44F8-A785-BD8956F9EEF7}" presName="Name14" presStyleCnt="0"/>
      <dgm:spPr/>
    </dgm:pt>
    <dgm:pt modelId="{80E2258A-DAA9-406D-BE54-CF74365FDC52}" type="pres">
      <dgm:prSet presAssocID="{3CE5A7B3-6B50-44F8-A785-BD8956F9EEF7}" presName="level1Shape" presStyleLbl="node0" presStyleIdx="0" presStyleCnt="1" custScaleX="143526">
        <dgm:presLayoutVars>
          <dgm:chPref val="3"/>
        </dgm:presLayoutVars>
      </dgm:prSet>
      <dgm:spPr/>
      <dgm:t>
        <a:bodyPr/>
        <a:lstStyle/>
        <a:p>
          <a:endParaRPr lang="en-US"/>
        </a:p>
      </dgm:t>
    </dgm:pt>
    <dgm:pt modelId="{4AD4747E-4E21-4E76-9A69-E6ABEA893EA6}" type="pres">
      <dgm:prSet presAssocID="{3CE5A7B3-6B50-44F8-A785-BD8956F9EEF7}" presName="hierChild2" presStyleCnt="0"/>
      <dgm:spPr/>
    </dgm:pt>
    <dgm:pt modelId="{E5D6FAEB-96CE-414B-A077-E02B4698D4DE}" type="pres">
      <dgm:prSet presAssocID="{838B0AC0-5FEC-4BDC-A4E8-FA02960B7A7F}" presName="Name19" presStyleLbl="parChTrans1D2" presStyleIdx="0" presStyleCnt="1"/>
      <dgm:spPr/>
      <dgm:t>
        <a:bodyPr/>
        <a:lstStyle/>
        <a:p>
          <a:endParaRPr lang="en-US"/>
        </a:p>
      </dgm:t>
    </dgm:pt>
    <dgm:pt modelId="{75BEE53F-A987-4631-A6CC-44A7732684BC}" type="pres">
      <dgm:prSet presAssocID="{B336E5DF-89B4-43AF-91BC-6AEB87E4E003}" presName="Name21" presStyleCnt="0"/>
      <dgm:spPr/>
    </dgm:pt>
    <dgm:pt modelId="{7837565E-1B82-404B-9CE0-9F4F95B91E9C}" type="pres">
      <dgm:prSet presAssocID="{B336E5DF-89B4-43AF-91BC-6AEB87E4E003}" presName="level2Shape" presStyleLbl="node2" presStyleIdx="0" presStyleCnt="1" custScaleX="123536"/>
      <dgm:spPr/>
      <dgm:t>
        <a:bodyPr/>
        <a:lstStyle/>
        <a:p>
          <a:endParaRPr lang="en-US"/>
        </a:p>
      </dgm:t>
    </dgm:pt>
    <dgm:pt modelId="{9711BF65-8AD2-45C8-AB82-D03EC397D383}" type="pres">
      <dgm:prSet presAssocID="{B336E5DF-89B4-43AF-91BC-6AEB87E4E003}" presName="hierChild3" presStyleCnt="0"/>
      <dgm:spPr/>
    </dgm:pt>
    <dgm:pt modelId="{CB0E0388-F528-4265-A20B-EB17A1A1140B}" type="pres">
      <dgm:prSet presAssocID="{2C63A97C-9CA4-48C7-903B-E7AAFDB958C2}" presName="Name19" presStyleLbl="parChTrans1D3" presStyleIdx="0" presStyleCnt="1"/>
      <dgm:spPr/>
      <dgm:t>
        <a:bodyPr/>
        <a:lstStyle/>
        <a:p>
          <a:endParaRPr lang="en-US"/>
        </a:p>
      </dgm:t>
    </dgm:pt>
    <dgm:pt modelId="{6A63232D-F845-41D2-B923-75D7EC55B100}" type="pres">
      <dgm:prSet presAssocID="{26F34BEA-35C5-4F29-8F62-97AA59B108B4}" presName="Name21" presStyleCnt="0"/>
      <dgm:spPr/>
    </dgm:pt>
    <dgm:pt modelId="{5C99C650-ECA1-4898-AA7C-4851C8CA6CF0}" type="pres">
      <dgm:prSet presAssocID="{26F34BEA-35C5-4F29-8F62-97AA59B108B4}" presName="level2Shape" presStyleLbl="node3" presStyleIdx="0" presStyleCnt="1"/>
      <dgm:spPr/>
      <dgm:t>
        <a:bodyPr/>
        <a:lstStyle/>
        <a:p>
          <a:endParaRPr lang="en-US"/>
        </a:p>
      </dgm:t>
    </dgm:pt>
    <dgm:pt modelId="{723C65C4-A0FD-440E-A651-D6BCB21D9D27}" type="pres">
      <dgm:prSet presAssocID="{26F34BEA-35C5-4F29-8F62-97AA59B108B4}" presName="hierChild3" presStyleCnt="0"/>
      <dgm:spPr/>
    </dgm:pt>
    <dgm:pt modelId="{87FF2B39-7BA3-443F-9656-E78E8BE58264}" type="pres">
      <dgm:prSet presAssocID="{C19606EC-602D-46AA-B466-E3AB2F078967}" presName="bgShapesFlow" presStyleCnt="0"/>
      <dgm:spPr/>
    </dgm:pt>
  </dgm:ptLst>
  <dgm:cxnLst>
    <dgm:cxn modelId="{ED051BAB-4E4A-4E97-9FEE-0C60401BA7C7}" srcId="{3CE5A7B3-6B50-44F8-A785-BD8956F9EEF7}" destId="{B336E5DF-89B4-43AF-91BC-6AEB87E4E003}" srcOrd="0" destOrd="0" parTransId="{838B0AC0-5FEC-4BDC-A4E8-FA02960B7A7F}" sibTransId="{C30ED6C1-9C72-430E-8B05-44E300987736}"/>
    <dgm:cxn modelId="{85A4047B-C777-4012-BBE3-08DFF39F46CC}" type="presOf" srcId="{C19606EC-602D-46AA-B466-E3AB2F078967}" destId="{935B204D-9A6D-4E65-AE67-4DC7A9F168B9}" srcOrd="0" destOrd="0" presId="urn:microsoft.com/office/officeart/2005/8/layout/hierarchy6"/>
    <dgm:cxn modelId="{168F4C6D-7C88-4846-92F8-FC9969FFC755}" type="presOf" srcId="{B336E5DF-89B4-43AF-91BC-6AEB87E4E003}" destId="{7837565E-1B82-404B-9CE0-9F4F95B91E9C}" srcOrd="0" destOrd="0" presId="urn:microsoft.com/office/officeart/2005/8/layout/hierarchy6"/>
    <dgm:cxn modelId="{1689FB38-DED6-478A-8D56-1D7129D812B2}" type="presOf" srcId="{3CE5A7B3-6B50-44F8-A785-BD8956F9EEF7}" destId="{80E2258A-DAA9-406D-BE54-CF74365FDC52}" srcOrd="0" destOrd="0" presId="urn:microsoft.com/office/officeart/2005/8/layout/hierarchy6"/>
    <dgm:cxn modelId="{1972C241-08BF-410E-BEAC-C06160D878B0}" srcId="{B336E5DF-89B4-43AF-91BC-6AEB87E4E003}" destId="{26F34BEA-35C5-4F29-8F62-97AA59B108B4}" srcOrd="0" destOrd="0" parTransId="{2C63A97C-9CA4-48C7-903B-E7AAFDB958C2}" sibTransId="{974B9BD9-DC48-49E6-8A54-DA42CAEFB6EE}"/>
    <dgm:cxn modelId="{12613C99-3D2B-4BF4-AD66-3D8F126AA12A}" srcId="{C19606EC-602D-46AA-B466-E3AB2F078967}" destId="{3CE5A7B3-6B50-44F8-A785-BD8956F9EEF7}" srcOrd="0" destOrd="0" parTransId="{10AF4CBE-2F52-4758-A25B-CC13D7A0FC25}" sibTransId="{4D28A5B1-B2CC-4E76-A2FF-3220370B2162}"/>
    <dgm:cxn modelId="{8E2068A7-B652-4837-B83D-9E428E5D07FD}" type="presOf" srcId="{838B0AC0-5FEC-4BDC-A4E8-FA02960B7A7F}" destId="{E5D6FAEB-96CE-414B-A077-E02B4698D4DE}" srcOrd="0" destOrd="0" presId="urn:microsoft.com/office/officeart/2005/8/layout/hierarchy6"/>
    <dgm:cxn modelId="{F40455F3-3CE3-4278-A315-2C12AA61B85A}" type="presOf" srcId="{2C63A97C-9CA4-48C7-903B-E7AAFDB958C2}" destId="{CB0E0388-F528-4265-A20B-EB17A1A1140B}" srcOrd="0" destOrd="0" presId="urn:microsoft.com/office/officeart/2005/8/layout/hierarchy6"/>
    <dgm:cxn modelId="{980C6A25-E119-4CAB-A76E-61859051075A}" type="presOf" srcId="{26F34BEA-35C5-4F29-8F62-97AA59B108B4}" destId="{5C99C650-ECA1-4898-AA7C-4851C8CA6CF0}" srcOrd="0" destOrd="0" presId="urn:microsoft.com/office/officeart/2005/8/layout/hierarchy6"/>
    <dgm:cxn modelId="{F8FDD1F6-31C7-4A67-97EE-459F2813ECC4}" type="presParOf" srcId="{935B204D-9A6D-4E65-AE67-4DC7A9F168B9}" destId="{7C2E1409-C0BA-4E93-BC4B-114878CA8A1B}" srcOrd="0" destOrd="0" presId="urn:microsoft.com/office/officeart/2005/8/layout/hierarchy6"/>
    <dgm:cxn modelId="{BBB6EBC2-16E4-4BE1-9948-A79376B3E69F}" type="presParOf" srcId="{7C2E1409-C0BA-4E93-BC4B-114878CA8A1B}" destId="{F433F5F9-0EA7-4AC1-BB37-7F8E08BE9AC8}" srcOrd="0" destOrd="0" presId="urn:microsoft.com/office/officeart/2005/8/layout/hierarchy6"/>
    <dgm:cxn modelId="{B5AA0107-0B30-46A3-BCA5-64037B719490}" type="presParOf" srcId="{F433F5F9-0EA7-4AC1-BB37-7F8E08BE9AC8}" destId="{A2955730-1452-41F6-9D4D-121FD6137626}" srcOrd="0" destOrd="0" presId="urn:microsoft.com/office/officeart/2005/8/layout/hierarchy6"/>
    <dgm:cxn modelId="{AE46527C-B754-473F-8815-32CA3800C6AA}" type="presParOf" srcId="{A2955730-1452-41F6-9D4D-121FD6137626}" destId="{80E2258A-DAA9-406D-BE54-CF74365FDC52}" srcOrd="0" destOrd="0" presId="urn:microsoft.com/office/officeart/2005/8/layout/hierarchy6"/>
    <dgm:cxn modelId="{1E52FD45-857F-4AE3-B126-2A613A27549E}" type="presParOf" srcId="{A2955730-1452-41F6-9D4D-121FD6137626}" destId="{4AD4747E-4E21-4E76-9A69-E6ABEA893EA6}" srcOrd="1" destOrd="0" presId="urn:microsoft.com/office/officeart/2005/8/layout/hierarchy6"/>
    <dgm:cxn modelId="{BD576786-C640-4F7E-8CC7-90895444115D}" type="presParOf" srcId="{4AD4747E-4E21-4E76-9A69-E6ABEA893EA6}" destId="{E5D6FAEB-96CE-414B-A077-E02B4698D4DE}" srcOrd="0" destOrd="0" presId="urn:microsoft.com/office/officeart/2005/8/layout/hierarchy6"/>
    <dgm:cxn modelId="{088CB1E2-1FF2-4BEA-8D46-538CDB628FF3}" type="presParOf" srcId="{4AD4747E-4E21-4E76-9A69-E6ABEA893EA6}" destId="{75BEE53F-A987-4631-A6CC-44A7732684BC}" srcOrd="1" destOrd="0" presId="urn:microsoft.com/office/officeart/2005/8/layout/hierarchy6"/>
    <dgm:cxn modelId="{3B0C044B-3D6E-4529-B8DF-19041B6B42EE}" type="presParOf" srcId="{75BEE53F-A987-4631-A6CC-44A7732684BC}" destId="{7837565E-1B82-404B-9CE0-9F4F95B91E9C}" srcOrd="0" destOrd="0" presId="urn:microsoft.com/office/officeart/2005/8/layout/hierarchy6"/>
    <dgm:cxn modelId="{D0970626-EB42-4E46-AA1C-5C1BAD683C0A}" type="presParOf" srcId="{75BEE53F-A987-4631-A6CC-44A7732684BC}" destId="{9711BF65-8AD2-45C8-AB82-D03EC397D383}" srcOrd="1" destOrd="0" presId="urn:microsoft.com/office/officeart/2005/8/layout/hierarchy6"/>
    <dgm:cxn modelId="{8082AFC9-AAD0-4B20-9396-67A5F9544F8A}" type="presParOf" srcId="{9711BF65-8AD2-45C8-AB82-D03EC397D383}" destId="{CB0E0388-F528-4265-A20B-EB17A1A1140B}" srcOrd="0" destOrd="0" presId="urn:microsoft.com/office/officeart/2005/8/layout/hierarchy6"/>
    <dgm:cxn modelId="{ECCDD357-D1F4-4969-8C2B-B4BFBC5AFD6D}" type="presParOf" srcId="{9711BF65-8AD2-45C8-AB82-D03EC397D383}" destId="{6A63232D-F845-41D2-B923-75D7EC55B100}" srcOrd="1" destOrd="0" presId="urn:microsoft.com/office/officeart/2005/8/layout/hierarchy6"/>
    <dgm:cxn modelId="{0E8EAAF4-F487-4BB7-BCD3-C982917CC3E7}" type="presParOf" srcId="{6A63232D-F845-41D2-B923-75D7EC55B100}" destId="{5C99C650-ECA1-4898-AA7C-4851C8CA6CF0}" srcOrd="0" destOrd="0" presId="urn:microsoft.com/office/officeart/2005/8/layout/hierarchy6"/>
    <dgm:cxn modelId="{CEFDAD02-C3D8-42DE-8228-1AEB659FF065}" type="presParOf" srcId="{6A63232D-F845-41D2-B923-75D7EC55B100}" destId="{723C65C4-A0FD-440E-A651-D6BCB21D9D27}" srcOrd="1" destOrd="0" presId="urn:microsoft.com/office/officeart/2005/8/layout/hierarchy6"/>
    <dgm:cxn modelId="{5620C9E3-4CBB-48D0-B064-441FEA8946C2}" type="presParOf" srcId="{935B204D-9A6D-4E65-AE67-4DC7A9F168B9}" destId="{87FF2B39-7BA3-443F-9656-E78E8BE58264}" srcOrd="1" destOrd="0" presId="urn:microsoft.com/office/officeart/2005/8/layout/hierarchy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0710C9B-B806-4422-B374-39E61B4AAC1D}" type="doc">
      <dgm:prSet loTypeId="urn:microsoft.com/office/officeart/2005/8/layout/hierarchy2" loCatId="hierarchy" qsTypeId="urn:microsoft.com/office/officeart/2005/8/quickstyle/3d1" qsCatId="3D" csTypeId="urn:microsoft.com/office/officeart/2005/8/colors/accent1_2" csCatId="accent1" phldr="1"/>
      <dgm:spPr/>
    </dgm:pt>
    <dgm:pt modelId="{EECE0D4D-7995-451B-B62A-E37391AB7BA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Planning </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Director</a:t>
          </a:r>
          <a:endParaRPr kumimoji="0" lang="en-US" b="0" i="0" u="none" strike="noStrike" cap="none" normalizeH="0" baseline="0" dirty="0" smtClean="0">
            <a:ln/>
            <a:effectLst/>
            <a:latin typeface="Arial" pitchFamily="34" charset="0"/>
          </a:endParaRPr>
        </a:p>
      </dgm:t>
    </dgm:pt>
    <dgm:pt modelId="{28F8C1D0-10A0-42F5-8DAF-F7FE6E777B62}" type="parTrans" cxnId="{7454F46E-34C4-4691-92C2-ED21B4C5966B}">
      <dgm:prSet/>
      <dgm:spPr/>
      <dgm:t>
        <a:bodyPr/>
        <a:lstStyle/>
        <a:p>
          <a:endParaRPr lang="en-US"/>
        </a:p>
      </dgm:t>
    </dgm:pt>
    <dgm:pt modelId="{F520099C-40D8-4D5C-82A5-DBE87CA2DB37}" type="sibTrans" cxnId="{7454F46E-34C4-4691-92C2-ED21B4C5966B}">
      <dgm:prSet/>
      <dgm:spPr/>
      <dgm:t>
        <a:bodyPr/>
        <a:lstStyle/>
        <a:p>
          <a:endParaRPr lang="en-US"/>
        </a:p>
      </dgm:t>
    </dgm:pt>
    <dgm:pt modelId="{947500B0-47A3-4DB1-9266-6807553C04C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Building </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Official</a:t>
          </a:r>
          <a:endParaRPr kumimoji="0" lang="en-US" b="0" i="0" u="none" strike="noStrike" cap="none" normalizeH="0" baseline="0" dirty="0" smtClean="0">
            <a:ln/>
            <a:effectLst/>
            <a:latin typeface="Arial" pitchFamily="34" charset="0"/>
          </a:endParaRPr>
        </a:p>
      </dgm:t>
    </dgm:pt>
    <dgm:pt modelId="{CBA89DD5-183F-4CC9-A144-FAD3CBD49167}" type="parTrans" cxnId="{A3035A7E-1BFC-4A9C-976B-E1E2F17900BC}">
      <dgm:prSet/>
      <dgm:spPr/>
      <dgm:t>
        <a:bodyPr/>
        <a:lstStyle/>
        <a:p>
          <a:endParaRPr lang="en-US" dirty="0"/>
        </a:p>
      </dgm:t>
    </dgm:pt>
    <dgm:pt modelId="{D4349442-9DD4-4F3B-81F2-3C156016840C}" type="sibTrans" cxnId="{A3035A7E-1BFC-4A9C-976B-E1E2F17900BC}">
      <dgm:prSet/>
      <dgm:spPr/>
      <dgm:t>
        <a:bodyPr/>
        <a:lstStyle/>
        <a:p>
          <a:endParaRPr lang="en-US"/>
        </a:p>
      </dgm:t>
    </dgm:pt>
    <dgm:pt modelId="{AE67960B-BE05-4FEC-A14E-EAF74826C03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Project Coordinator</a:t>
          </a:r>
          <a:endParaRPr kumimoji="0" lang="en-US" b="0" i="0" u="none" strike="noStrike" cap="none" normalizeH="0" baseline="0" dirty="0" smtClean="0">
            <a:ln/>
            <a:effectLst/>
            <a:latin typeface="Arial" pitchFamily="34" charset="0"/>
          </a:endParaRPr>
        </a:p>
      </dgm:t>
    </dgm:pt>
    <dgm:pt modelId="{F1F64F7A-6B45-459D-963E-BA95CDD4B429}" type="parTrans" cxnId="{DF456295-E46B-41DD-A2CC-075860EC01ED}">
      <dgm:prSet/>
      <dgm:spPr/>
      <dgm:t>
        <a:bodyPr/>
        <a:lstStyle/>
        <a:p>
          <a:endParaRPr lang="en-US" dirty="0"/>
        </a:p>
      </dgm:t>
    </dgm:pt>
    <dgm:pt modelId="{6AB34F3A-F1E6-4663-B320-B3A87AF8E8AE}" type="sibTrans" cxnId="{DF456295-E46B-41DD-A2CC-075860EC01ED}">
      <dgm:prSet/>
      <dgm:spPr/>
      <dgm:t>
        <a:bodyPr/>
        <a:lstStyle/>
        <a:p>
          <a:endParaRPr lang="en-US"/>
        </a:p>
      </dgm:t>
    </dgm:pt>
    <dgm:pt modelId="{BE76B4A1-72FE-416E-8003-CBDBA9B8907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Planning Technician</a:t>
          </a:r>
          <a:endParaRPr kumimoji="0" lang="en-US" b="0" i="0" u="none" strike="noStrike" cap="none" normalizeH="0" baseline="0" dirty="0" smtClean="0">
            <a:ln/>
            <a:effectLst/>
            <a:latin typeface="Arial" pitchFamily="34" charset="0"/>
          </a:endParaRPr>
        </a:p>
      </dgm:t>
    </dgm:pt>
    <dgm:pt modelId="{E8651E3C-3468-4D5D-B67D-CEA737BA76FF}" type="parTrans" cxnId="{8EEBE7D5-F669-4F30-9B01-D780475606A8}">
      <dgm:prSet/>
      <dgm:spPr/>
      <dgm:t>
        <a:bodyPr/>
        <a:lstStyle/>
        <a:p>
          <a:endParaRPr lang="en-US" dirty="0"/>
        </a:p>
      </dgm:t>
    </dgm:pt>
    <dgm:pt modelId="{8467969C-257A-4C0E-8D28-37C775ACCA1A}" type="sibTrans" cxnId="{8EEBE7D5-F669-4F30-9B01-D780475606A8}">
      <dgm:prSet/>
      <dgm:spPr/>
      <dgm:t>
        <a:bodyPr/>
        <a:lstStyle/>
        <a:p>
          <a:endParaRPr lang="en-US"/>
        </a:p>
      </dgm:t>
    </dgm:pt>
    <dgm:pt modelId="{8E9621F5-EF02-4874-A8CA-E9BD8D26C70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Administrative Assistant</a:t>
          </a:r>
          <a:endParaRPr kumimoji="0" lang="en-US" b="0" i="0" u="none" strike="noStrike" cap="none" normalizeH="0" baseline="0" dirty="0" smtClean="0">
            <a:ln/>
            <a:effectLst/>
            <a:latin typeface="Arial" pitchFamily="34" charset="0"/>
          </a:endParaRPr>
        </a:p>
      </dgm:t>
    </dgm:pt>
    <dgm:pt modelId="{48B2EEE8-4586-40ED-82C8-BCD9F73D8731}" type="parTrans" cxnId="{B9DBB9C7-47BE-4B95-AAAF-400E91D3A070}">
      <dgm:prSet/>
      <dgm:spPr/>
      <dgm:t>
        <a:bodyPr/>
        <a:lstStyle/>
        <a:p>
          <a:endParaRPr lang="en-US" dirty="0"/>
        </a:p>
      </dgm:t>
    </dgm:pt>
    <dgm:pt modelId="{387B1FC7-BA5F-48A4-BEB7-C4C89D7810B9}" type="sibTrans" cxnId="{B9DBB9C7-47BE-4B95-AAAF-400E91D3A070}">
      <dgm:prSet/>
      <dgm:spPr/>
      <dgm:t>
        <a:bodyPr/>
        <a:lstStyle/>
        <a:p>
          <a:endParaRPr lang="en-US"/>
        </a:p>
      </dgm:t>
    </dgm:pt>
    <dgm:pt modelId="{015C16C1-8311-457A-B679-F7F88106DE99}">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City Engineer</a:t>
          </a:r>
        </a:p>
      </dgm:t>
    </dgm:pt>
    <dgm:pt modelId="{7540AC2A-A91E-40AB-9E41-3C1D041D3A87}" type="parTrans" cxnId="{3B8687AF-920B-4DCE-9265-224F1012DB30}">
      <dgm:prSet/>
      <dgm:spPr/>
      <dgm:t>
        <a:bodyPr/>
        <a:lstStyle/>
        <a:p>
          <a:endParaRPr lang="en-US" dirty="0"/>
        </a:p>
      </dgm:t>
    </dgm:pt>
    <dgm:pt modelId="{D9B6D5D3-B915-4D00-BFED-D845D69360C7}" type="sibTrans" cxnId="{3B8687AF-920B-4DCE-9265-224F1012DB30}">
      <dgm:prSet/>
      <dgm:spPr/>
      <dgm:t>
        <a:bodyPr/>
        <a:lstStyle/>
        <a:p>
          <a:endParaRPr lang="en-US"/>
        </a:p>
      </dgm:t>
    </dgm:pt>
    <dgm:pt modelId="{36EBBBD4-6899-44FA-B427-217C5ABA5EC2}" type="pres">
      <dgm:prSet presAssocID="{D0710C9B-B806-4422-B374-39E61B4AAC1D}" presName="diagram" presStyleCnt="0">
        <dgm:presLayoutVars>
          <dgm:chPref val="1"/>
          <dgm:dir/>
          <dgm:animOne val="branch"/>
          <dgm:animLvl val="lvl"/>
          <dgm:resizeHandles val="exact"/>
        </dgm:presLayoutVars>
      </dgm:prSet>
      <dgm:spPr/>
    </dgm:pt>
    <dgm:pt modelId="{8E6B4CE6-EB29-4FDF-B6D4-F99076F7BFBD}" type="pres">
      <dgm:prSet presAssocID="{EECE0D4D-7995-451B-B62A-E37391AB7BAA}" presName="root1" presStyleCnt="0"/>
      <dgm:spPr/>
    </dgm:pt>
    <dgm:pt modelId="{33CFD6A8-9732-49A5-BA66-FB8D0B486931}" type="pres">
      <dgm:prSet presAssocID="{EECE0D4D-7995-451B-B62A-E37391AB7BAA}" presName="LevelOneTextNode" presStyleLbl="node0" presStyleIdx="0" presStyleCnt="1" custLinFactNeighborX="-57377" custLinFactNeighborY="5022">
        <dgm:presLayoutVars>
          <dgm:chPref val="3"/>
        </dgm:presLayoutVars>
      </dgm:prSet>
      <dgm:spPr/>
      <dgm:t>
        <a:bodyPr/>
        <a:lstStyle/>
        <a:p>
          <a:endParaRPr lang="en-US"/>
        </a:p>
      </dgm:t>
    </dgm:pt>
    <dgm:pt modelId="{1A545A73-720A-4566-92CB-4589866FA149}" type="pres">
      <dgm:prSet presAssocID="{EECE0D4D-7995-451B-B62A-E37391AB7BAA}" presName="level2hierChild" presStyleCnt="0"/>
      <dgm:spPr/>
    </dgm:pt>
    <dgm:pt modelId="{D33E7F11-05E5-4110-98F9-A2306BF70174}" type="pres">
      <dgm:prSet presAssocID="{CBA89DD5-183F-4CC9-A144-FAD3CBD49167}" presName="conn2-1" presStyleLbl="parChTrans1D2" presStyleIdx="0" presStyleCnt="5"/>
      <dgm:spPr/>
      <dgm:t>
        <a:bodyPr/>
        <a:lstStyle/>
        <a:p>
          <a:endParaRPr lang="en-US"/>
        </a:p>
      </dgm:t>
    </dgm:pt>
    <dgm:pt modelId="{94027867-771C-4372-BA2C-1938A28D36D8}" type="pres">
      <dgm:prSet presAssocID="{CBA89DD5-183F-4CC9-A144-FAD3CBD49167}" presName="connTx" presStyleLbl="parChTrans1D2" presStyleIdx="0" presStyleCnt="5"/>
      <dgm:spPr/>
      <dgm:t>
        <a:bodyPr/>
        <a:lstStyle/>
        <a:p>
          <a:endParaRPr lang="en-US"/>
        </a:p>
      </dgm:t>
    </dgm:pt>
    <dgm:pt modelId="{70F92F46-5BB1-4177-BABB-D35CA96E53E6}" type="pres">
      <dgm:prSet presAssocID="{947500B0-47A3-4DB1-9266-6807553C04C0}" presName="root2" presStyleCnt="0"/>
      <dgm:spPr/>
    </dgm:pt>
    <dgm:pt modelId="{670DF6FC-A458-48FD-927B-2680D7F899D3}" type="pres">
      <dgm:prSet presAssocID="{947500B0-47A3-4DB1-9266-6807553C04C0}" presName="LevelTwoTextNode" presStyleLbl="node2" presStyleIdx="0" presStyleCnt="5">
        <dgm:presLayoutVars>
          <dgm:chPref val="3"/>
        </dgm:presLayoutVars>
      </dgm:prSet>
      <dgm:spPr/>
      <dgm:t>
        <a:bodyPr/>
        <a:lstStyle/>
        <a:p>
          <a:endParaRPr lang="en-US"/>
        </a:p>
      </dgm:t>
    </dgm:pt>
    <dgm:pt modelId="{045E9B3A-3ED1-4653-997F-57790B16C60E}" type="pres">
      <dgm:prSet presAssocID="{947500B0-47A3-4DB1-9266-6807553C04C0}" presName="level3hierChild" presStyleCnt="0"/>
      <dgm:spPr/>
    </dgm:pt>
    <dgm:pt modelId="{FAA3E5A0-4552-4B58-A59A-42319D5861C4}" type="pres">
      <dgm:prSet presAssocID="{F1F64F7A-6B45-459D-963E-BA95CDD4B429}" presName="conn2-1" presStyleLbl="parChTrans1D2" presStyleIdx="1" presStyleCnt="5"/>
      <dgm:spPr/>
      <dgm:t>
        <a:bodyPr/>
        <a:lstStyle/>
        <a:p>
          <a:endParaRPr lang="en-US"/>
        </a:p>
      </dgm:t>
    </dgm:pt>
    <dgm:pt modelId="{8BD19D69-862F-487C-8EEB-31F330B7B05C}" type="pres">
      <dgm:prSet presAssocID="{F1F64F7A-6B45-459D-963E-BA95CDD4B429}" presName="connTx" presStyleLbl="parChTrans1D2" presStyleIdx="1" presStyleCnt="5"/>
      <dgm:spPr/>
      <dgm:t>
        <a:bodyPr/>
        <a:lstStyle/>
        <a:p>
          <a:endParaRPr lang="en-US"/>
        </a:p>
      </dgm:t>
    </dgm:pt>
    <dgm:pt modelId="{E4E82F84-8649-4A65-AA56-1368138D81BF}" type="pres">
      <dgm:prSet presAssocID="{AE67960B-BE05-4FEC-A14E-EAF74826C032}" presName="root2" presStyleCnt="0"/>
      <dgm:spPr/>
    </dgm:pt>
    <dgm:pt modelId="{579CE9D9-02F6-412B-B3D4-641521941858}" type="pres">
      <dgm:prSet presAssocID="{AE67960B-BE05-4FEC-A14E-EAF74826C032}" presName="LevelTwoTextNode" presStyleLbl="node2" presStyleIdx="1" presStyleCnt="5">
        <dgm:presLayoutVars>
          <dgm:chPref val="3"/>
        </dgm:presLayoutVars>
      </dgm:prSet>
      <dgm:spPr/>
      <dgm:t>
        <a:bodyPr/>
        <a:lstStyle/>
        <a:p>
          <a:endParaRPr lang="en-US"/>
        </a:p>
      </dgm:t>
    </dgm:pt>
    <dgm:pt modelId="{5838A78D-4ECC-47D1-8743-4F86FA86CAEA}" type="pres">
      <dgm:prSet presAssocID="{AE67960B-BE05-4FEC-A14E-EAF74826C032}" presName="level3hierChild" presStyleCnt="0"/>
      <dgm:spPr/>
    </dgm:pt>
    <dgm:pt modelId="{14464F95-BE4D-41FC-ACBB-67480758D6D9}" type="pres">
      <dgm:prSet presAssocID="{E8651E3C-3468-4D5D-B67D-CEA737BA76FF}" presName="conn2-1" presStyleLbl="parChTrans1D2" presStyleIdx="2" presStyleCnt="5"/>
      <dgm:spPr/>
      <dgm:t>
        <a:bodyPr/>
        <a:lstStyle/>
        <a:p>
          <a:endParaRPr lang="en-US"/>
        </a:p>
      </dgm:t>
    </dgm:pt>
    <dgm:pt modelId="{D19A0073-6480-4345-93BA-102A21BB5DFB}" type="pres">
      <dgm:prSet presAssocID="{E8651E3C-3468-4D5D-B67D-CEA737BA76FF}" presName="connTx" presStyleLbl="parChTrans1D2" presStyleIdx="2" presStyleCnt="5"/>
      <dgm:spPr/>
      <dgm:t>
        <a:bodyPr/>
        <a:lstStyle/>
        <a:p>
          <a:endParaRPr lang="en-US"/>
        </a:p>
      </dgm:t>
    </dgm:pt>
    <dgm:pt modelId="{B7FD6FAD-3593-4246-9800-D094191206AE}" type="pres">
      <dgm:prSet presAssocID="{BE76B4A1-72FE-416E-8003-CBDBA9B89070}" presName="root2" presStyleCnt="0"/>
      <dgm:spPr/>
    </dgm:pt>
    <dgm:pt modelId="{440398B2-115E-4767-A0ED-4D5D3E8825F3}" type="pres">
      <dgm:prSet presAssocID="{BE76B4A1-72FE-416E-8003-CBDBA9B89070}" presName="LevelTwoTextNode" presStyleLbl="node2" presStyleIdx="2" presStyleCnt="5">
        <dgm:presLayoutVars>
          <dgm:chPref val="3"/>
        </dgm:presLayoutVars>
      </dgm:prSet>
      <dgm:spPr/>
      <dgm:t>
        <a:bodyPr/>
        <a:lstStyle/>
        <a:p>
          <a:endParaRPr lang="en-US"/>
        </a:p>
      </dgm:t>
    </dgm:pt>
    <dgm:pt modelId="{1803553F-DF76-4430-A452-1EDE66D02321}" type="pres">
      <dgm:prSet presAssocID="{BE76B4A1-72FE-416E-8003-CBDBA9B89070}" presName="level3hierChild" presStyleCnt="0"/>
      <dgm:spPr/>
    </dgm:pt>
    <dgm:pt modelId="{C60231BD-C2D9-4A1B-A009-DF19B8927781}" type="pres">
      <dgm:prSet presAssocID="{48B2EEE8-4586-40ED-82C8-BCD9F73D8731}" presName="conn2-1" presStyleLbl="parChTrans1D2" presStyleIdx="3" presStyleCnt="5"/>
      <dgm:spPr/>
      <dgm:t>
        <a:bodyPr/>
        <a:lstStyle/>
        <a:p>
          <a:endParaRPr lang="en-US"/>
        </a:p>
      </dgm:t>
    </dgm:pt>
    <dgm:pt modelId="{51FF07EB-E20E-4136-BC32-FDC5401808D7}" type="pres">
      <dgm:prSet presAssocID="{48B2EEE8-4586-40ED-82C8-BCD9F73D8731}" presName="connTx" presStyleLbl="parChTrans1D2" presStyleIdx="3" presStyleCnt="5"/>
      <dgm:spPr/>
      <dgm:t>
        <a:bodyPr/>
        <a:lstStyle/>
        <a:p>
          <a:endParaRPr lang="en-US"/>
        </a:p>
      </dgm:t>
    </dgm:pt>
    <dgm:pt modelId="{6F88C7E9-E091-477D-9929-39C721134F9E}" type="pres">
      <dgm:prSet presAssocID="{8E9621F5-EF02-4874-A8CA-E9BD8D26C702}" presName="root2" presStyleCnt="0"/>
      <dgm:spPr/>
    </dgm:pt>
    <dgm:pt modelId="{F08E40E7-163E-40B7-89DD-0ED6829C22E6}" type="pres">
      <dgm:prSet presAssocID="{8E9621F5-EF02-4874-A8CA-E9BD8D26C702}" presName="LevelTwoTextNode" presStyleLbl="node2" presStyleIdx="3" presStyleCnt="5">
        <dgm:presLayoutVars>
          <dgm:chPref val="3"/>
        </dgm:presLayoutVars>
      </dgm:prSet>
      <dgm:spPr/>
      <dgm:t>
        <a:bodyPr/>
        <a:lstStyle/>
        <a:p>
          <a:endParaRPr lang="en-US"/>
        </a:p>
      </dgm:t>
    </dgm:pt>
    <dgm:pt modelId="{171FA98F-3DEF-484C-8B9F-83948631B60A}" type="pres">
      <dgm:prSet presAssocID="{8E9621F5-EF02-4874-A8CA-E9BD8D26C702}" presName="level3hierChild" presStyleCnt="0"/>
      <dgm:spPr/>
    </dgm:pt>
    <dgm:pt modelId="{2EEC5786-E580-4101-86AB-7CC202DDE0E9}" type="pres">
      <dgm:prSet presAssocID="{7540AC2A-A91E-40AB-9E41-3C1D041D3A87}" presName="conn2-1" presStyleLbl="parChTrans1D2" presStyleIdx="4" presStyleCnt="5"/>
      <dgm:spPr/>
      <dgm:t>
        <a:bodyPr/>
        <a:lstStyle/>
        <a:p>
          <a:endParaRPr lang="en-US"/>
        </a:p>
      </dgm:t>
    </dgm:pt>
    <dgm:pt modelId="{11AE0A4C-3A33-448C-BB47-1600499ABF00}" type="pres">
      <dgm:prSet presAssocID="{7540AC2A-A91E-40AB-9E41-3C1D041D3A87}" presName="connTx" presStyleLbl="parChTrans1D2" presStyleIdx="4" presStyleCnt="5"/>
      <dgm:spPr/>
      <dgm:t>
        <a:bodyPr/>
        <a:lstStyle/>
        <a:p>
          <a:endParaRPr lang="en-US"/>
        </a:p>
      </dgm:t>
    </dgm:pt>
    <dgm:pt modelId="{D1106891-CC9E-49F3-BAF8-F20C222FC54D}" type="pres">
      <dgm:prSet presAssocID="{015C16C1-8311-457A-B679-F7F88106DE99}" presName="root2" presStyleCnt="0"/>
      <dgm:spPr/>
    </dgm:pt>
    <dgm:pt modelId="{DA4C5E11-3B1B-4D72-88BA-F9C10EB3FEBC}" type="pres">
      <dgm:prSet presAssocID="{015C16C1-8311-457A-B679-F7F88106DE99}" presName="LevelTwoTextNode" presStyleLbl="node2" presStyleIdx="4" presStyleCnt="5">
        <dgm:presLayoutVars>
          <dgm:chPref val="3"/>
        </dgm:presLayoutVars>
      </dgm:prSet>
      <dgm:spPr/>
      <dgm:t>
        <a:bodyPr/>
        <a:lstStyle/>
        <a:p>
          <a:endParaRPr lang="en-US"/>
        </a:p>
      </dgm:t>
    </dgm:pt>
    <dgm:pt modelId="{D14DCEA9-8124-4BC0-8790-AADB980B9A57}" type="pres">
      <dgm:prSet presAssocID="{015C16C1-8311-457A-B679-F7F88106DE99}" presName="level3hierChild" presStyleCnt="0"/>
      <dgm:spPr/>
    </dgm:pt>
  </dgm:ptLst>
  <dgm:cxnLst>
    <dgm:cxn modelId="{7B2D0FFF-55E5-4AF1-B0AE-B4D33DA06266}" type="presOf" srcId="{947500B0-47A3-4DB1-9266-6807553C04C0}" destId="{670DF6FC-A458-48FD-927B-2680D7F899D3}" srcOrd="0" destOrd="0" presId="urn:microsoft.com/office/officeart/2005/8/layout/hierarchy2"/>
    <dgm:cxn modelId="{C3FEB183-3C44-4CB1-9696-D709FA4EA3C1}" type="presOf" srcId="{E8651E3C-3468-4D5D-B67D-CEA737BA76FF}" destId="{D19A0073-6480-4345-93BA-102A21BB5DFB}" srcOrd="1" destOrd="0" presId="urn:microsoft.com/office/officeart/2005/8/layout/hierarchy2"/>
    <dgm:cxn modelId="{D0EA1AFA-F5C8-4320-83FE-9CBA3A44DE7F}" type="presOf" srcId="{7540AC2A-A91E-40AB-9E41-3C1D041D3A87}" destId="{2EEC5786-E580-4101-86AB-7CC202DDE0E9}" srcOrd="0" destOrd="0" presId="urn:microsoft.com/office/officeart/2005/8/layout/hierarchy2"/>
    <dgm:cxn modelId="{3B8687AF-920B-4DCE-9265-224F1012DB30}" srcId="{EECE0D4D-7995-451B-B62A-E37391AB7BAA}" destId="{015C16C1-8311-457A-B679-F7F88106DE99}" srcOrd="4" destOrd="0" parTransId="{7540AC2A-A91E-40AB-9E41-3C1D041D3A87}" sibTransId="{D9B6D5D3-B915-4D00-BFED-D845D69360C7}"/>
    <dgm:cxn modelId="{648EAFAB-4C44-40E2-B313-89619F084142}" type="presOf" srcId="{CBA89DD5-183F-4CC9-A144-FAD3CBD49167}" destId="{94027867-771C-4372-BA2C-1938A28D36D8}" srcOrd="1" destOrd="0" presId="urn:microsoft.com/office/officeart/2005/8/layout/hierarchy2"/>
    <dgm:cxn modelId="{B9DBB9C7-47BE-4B95-AAAF-400E91D3A070}" srcId="{EECE0D4D-7995-451B-B62A-E37391AB7BAA}" destId="{8E9621F5-EF02-4874-A8CA-E9BD8D26C702}" srcOrd="3" destOrd="0" parTransId="{48B2EEE8-4586-40ED-82C8-BCD9F73D8731}" sibTransId="{387B1FC7-BA5F-48A4-BEB7-C4C89D7810B9}"/>
    <dgm:cxn modelId="{B9FE7147-1991-46CB-82C7-FB5A5DB326CC}" type="presOf" srcId="{AE67960B-BE05-4FEC-A14E-EAF74826C032}" destId="{579CE9D9-02F6-412B-B3D4-641521941858}" srcOrd="0" destOrd="0" presId="urn:microsoft.com/office/officeart/2005/8/layout/hierarchy2"/>
    <dgm:cxn modelId="{75AC60F0-B6BB-46FA-859C-BEF87F33D3D0}" type="presOf" srcId="{015C16C1-8311-457A-B679-F7F88106DE99}" destId="{DA4C5E11-3B1B-4D72-88BA-F9C10EB3FEBC}" srcOrd="0" destOrd="0" presId="urn:microsoft.com/office/officeart/2005/8/layout/hierarchy2"/>
    <dgm:cxn modelId="{4FDB738D-FF3F-4ED1-BA5B-7B7DEE98D306}" type="presOf" srcId="{EECE0D4D-7995-451B-B62A-E37391AB7BAA}" destId="{33CFD6A8-9732-49A5-BA66-FB8D0B486931}" srcOrd="0" destOrd="0" presId="urn:microsoft.com/office/officeart/2005/8/layout/hierarchy2"/>
    <dgm:cxn modelId="{BFB205CF-1C4C-4BC3-B20F-D390B5B74981}" type="presOf" srcId="{BE76B4A1-72FE-416E-8003-CBDBA9B89070}" destId="{440398B2-115E-4767-A0ED-4D5D3E8825F3}" srcOrd="0" destOrd="0" presId="urn:microsoft.com/office/officeart/2005/8/layout/hierarchy2"/>
    <dgm:cxn modelId="{2BEEBC20-DB26-4BFE-BB0B-50924B2A92C7}" type="presOf" srcId="{F1F64F7A-6B45-459D-963E-BA95CDD4B429}" destId="{8BD19D69-862F-487C-8EEB-31F330B7B05C}" srcOrd="1" destOrd="0" presId="urn:microsoft.com/office/officeart/2005/8/layout/hierarchy2"/>
    <dgm:cxn modelId="{6845F8F4-A26D-44C8-82E1-48ADFAE5063F}" type="presOf" srcId="{CBA89DD5-183F-4CC9-A144-FAD3CBD49167}" destId="{D33E7F11-05E5-4110-98F9-A2306BF70174}" srcOrd="0" destOrd="0" presId="urn:microsoft.com/office/officeart/2005/8/layout/hierarchy2"/>
    <dgm:cxn modelId="{582F4040-6FF5-494B-8424-209C1C581C68}" type="presOf" srcId="{7540AC2A-A91E-40AB-9E41-3C1D041D3A87}" destId="{11AE0A4C-3A33-448C-BB47-1600499ABF00}" srcOrd="1" destOrd="0" presId="urn:microsoft.com/office/officeart/2005/8/layout/hierarchy2"/>
    <dgm:cxn modelId="{DF456295-E46B-41DD-A2CC-075860EC01ED}" srcId="{EECE0D4D-7995-451B-B62A-E37391AB7BAA}" destId="{AE67960B-BE05-4FEC-A14E-EAF74826C032}" srcOrd="1" destOrd="0" parTransId="{F1F64F7A-6B45-459D-963E-BA95CDD4B429}" sibTransId="{6AB34F3A-F1E6-4663-B320-B3A87AF8E8AE}"/>
    <dgm:cxn modelId="{A3035A7E-1BFC-4A9C-976B-E1E2F17900BC}" srcId="{EECE0D4D-7995-451B-B62A-E37391AB7BAA}" destId="{947500B0-47A3-4DB1-9266-6807553C04C0}" srcOrd="0" destOrd="0" parTransId="{CBA89DD5-183F-4CC9-A144-FAD3CBD49167}" sibTransId="{D4349442-9DD4-4F3B-81F2-3C156016840C}"/>
    <dgm:cxn modelId="{7454F46E-34C4-4691-92C2-ED21B4C5966B}" srcId="{D0710C9B-B806-4422-B374-39E61B4AAC1D}" destId="{EECE0D4D-7995-451B-B62A-E37391AB7BAA}" srcOrd="0" destOrd="0" parTransId="{28F8C1D0-10A0-42F5-8DAF-F7FE6E777B62}" sibTransId="{F520099C-40D8-4D5C-82A5-DBE87CA2DB37}"/>
    <dgm:cxn modelId="{A3F1C30F-430A-43BD-BDAB-192EF2F73699}" type="presOf" srcId="{E8651E3C-3468-4D5D-B67D-CEA737BA76FF}" destId="{14464F95-BE4D-41FC-ACBB-67480758D6D9}" srcOrd="0" destOrd="0" presId="urn:microsoft.com/office/officeart/2005/8/layout/hierarchy2"/>
    <dgm:cxn modelId="{7C70E30F-791B-44A8-8459-181C0F06498D}" type="presOf" srcId="{48B2EEE8-4586-40ED-82C8-BCD9F73D8731}" destId="{51FF07EB-E20E-4136-BC32-FDC5401808D7}" srcOrd="1" destOrd="0" presId="urn:microsoft.com/office/officeart/2005/8/layout/hierarchy2"/>
    <dgm:cxn modelId="{2D91C643-CF98-450A-8792-D872DCD4287D}" type="presOf" srcId="{D0710C9B-B806-4422-B374-39E61B4AAC1D}" destId="{36EBBBD4-6899-44FA-B427-217C5ABA5EC2}" srcOrd="0" destOrd="0" presId="urn:microsoft.com/office/officeart/2005/8/layout/hierarchy2"/>
    <dgm:cxn modelId="{8EEBE7D5-F669-4F30-9B01-D780475606A8}" srcId="{EECE0D4D-7995-451B-B62A-E37391AB7BAA}" destId="{BE76B4A1-72FE-416E-8003-CBDBA9B89070}" srcOrd="2" destOrd="0" parTransId="{E8651E3C-3468-4D5D-B67D-CEA737BA76FF}" sibTransId="{8467969C-257A-4C0E-8D28-37C775ACCA1A}"/>
    <dgm:cxn modelId="{4E02E86E-8DAE-4216-AB37-35BEAB77CC36}" type="presOf" srcId="{8E9621F5-EF02-4874-A8CA-E9BD8D26C702}" destId="{F08E40E7-163E-40B7-89DD-0ED6829C22E6}" srcOrd="0" destOrd="0" presId="urn:microsoft.com/office/officeart/2005/8/layout/hierarchy2"/>
    <dgm:cxn modelId="{1CC7AC1E-3F75-4300-A927-A17737F94FEC}" type="presOf" srcId="{F1F64F7A-6B45-459D-963E-BA95CDD4B429}" destId="{FAA3E5A0-4552-4B58-A59A-42319D5861C4}" srcOrd="0" destOrd="0" presId="urn:microsoft.com/office/officeart/2005/8/layout/hierarchy2"/>
    <dgm:cxn modelId="{678D79B4-9EEF-47FE-B12E-E4F96561F431}" type="presOf" srcId="{48B2EEE8-4586-40ED-82C8-BCD9F73D8731}" destId="{C60231BD-C2D9-4A1B-A009-DF19B8927781}" srcOrd="0" destOrd="0" presId="urn:microsoft.com/office/officeart/2005/8/layout/hierarchy2"/>
    <dgm:cxn modelId="{2ECF4045-D686-43F0-8D21-2B137AADD26D}" type="presParOf" srcId="{36EBBBD4-6899-44FA-B427-217C5ABA5EC2}" destId="{8E6B4CE6-EB29-4FDF-B6D4-F99076F7BFBD}" srcOrd="0" destOrd="0" presId="urn:microsoft.com/office/officeart/2005/8/layout/hierarchy2"/>
    <dgm:cxn modelId="{C3E4FBFC-E1A0-4F0C-BF9B-E6866B472426}" type="presParOf" srcId="{8E6B4CE6-EB29-4FDF-B6D4-F99076F7BFBD}" destId="{33CFD6A8-9732-49A5-BA66-FB8D0B486931}" srcOrd="0" destOrd="0" presId="urn:microsoft.com/office/officeart/2005/8/layout/hierarchy2"/>
    <dgm:cxn modelId="{9CF27633-C24D-47F2-A7EE-1999A19495F8}" type="presParOf" srcId="{8E6B4CE6-EB29-4FDF-B6D4-F99076F7BFBD}" destId="{1A545A73-720A-4566-92CB-4589866FA149}" srcOrd="1" destOrd="0" presId="urn:microsoft.com/office/officeart/2005/8/layout/hierarchy2"/>
    <dgm:cxn modelId="{B31BF127-8946-40A5-8101-2EFCE9932A2D}" type="presParOf" srcId="{1A545A73-720A-4566-92CB-4589866FA149}" destId="{D33E7F11-05E5-4110-98F9-A2306BF70174}" srcOrd="0" destOrd="0" presId="urn:microsoft.com/office/officeart/2005/8/layout/hierarchy2"/>
    <dgm:cxn modelId="{8EBEDFFF-CB02-4045-8F61-B22C6DE4E698}" type="presParOf" srcId="{D33E7F11-05E5-4110-98F9-A2306BF70174}" destId="{94027867-771C-4372-BA2C-1938A28D36D8}" srcOrd="0" destOrd="0" presId="urn:microsoft.com/office/officeart/2005/8/layout/hierarchy2"/>
    <dgm:cxn modelId="{EBDA4C83-FDA6-431A-A975-1D23BAA6FCAA}" type="presParOf" srcId="{1A545A73-720A-4566-92CB-4589866FA149}" destId="{70F92F46-5BB1-4177-BABB-D35CA96E53E6}" srcOrd="1" destOrd="0" presId="urn:microsoft.com/office/officeart/2005/8/layout/hierarchy2"/>
    <dgm:cxn modelId="{81C4C833-0083-4972-B615-50244146F98D}" type="presParOf" srcId="{70F92F46-5BB1-4177-BABB-D35CA96E53E6}" destId="{670DF6FC-A458-48FD-927B-2680D7F899D3}" srcOrd="0" destOrd="0" presId="urn:microsoft.com/office/officeart/2005/8/layout/hierarchy2"/>
    <dgm:cxn modelId="{EE94B946-8371-473D-ACE2-394301801C5F}" type="presParOf" srcId="{70F92F46-5BB1-4177-BABB-D35CA96E53E6}" destId="{045E9B3A-3ED1-4653-997F-57790B16C60E}" srcOrd="1" destOrd="0" presId="urn:microsoft.com/office/officeart/2005/8/layout/hierarchy2"/>
    <dgm:cxn modelId="{F418C8F4-9C06-4134-AF0C-01EAF1B16746}" type="presParOf" srcId="{1A545A73-720A-4566-92CB-4589866FA149}" destId="{FAA3E5A0-4552-4B58-A59A-42319D5861C4}" srcOrd="2" destOrd="0" presId="urn:microsoft.com/office/officeart/2005/8/layout/hierarchy2"/>
    <dgm:cxn modelId="{84A7AA08-C684-4D89-A4BA-F0AEE3198857}" type="presParOf" srcId="{FAA3E5A0-4552-4B58-A59A-42319D5861C4}" destId="{8BD19D69-862F-487C-8EEB-31F330B7B05C}" srcOrd="0" destOrd="0" presId="urn:microsoft.com/office/officeart/2005/8/layout/hierarchy2"/>
    <dgm:cxn modelId="{FD2D565A-AF9A-4BE3-AF6C-63FDF0485550}" type="presParOf" srcId="{1A545A73-720A-4566-92CB-4589866FA149}" destId="{E4E82F84-8649-4A65-AA56-1368138D81BF}" srcOrd="3" destOrd="0" presId="urn:microsoft.com/office/officeart/2005/8/layout/hierarchy2"/>
    <dgm:cxn modelId="{470A34BB-9BAF-4D15-BA46-15B0A5376AB0}" type="presParOf" srcId="{E4E82F84-8649-4A65-AA56-1368138D81BF}" destId="{579CE9D9-02F6-412B-B3D4-641521941858}" srcOrd="0" destOrd="0" presId="urn:microsoft.com/office/officeart/2005/8/layout/hierarchy2"/>
    <dgm:cxn modelId="{9FD01806-6E44-4A72-AD8E-C1A193E3A29C}" type="presParOf" srcId="{E4E82F84-8649-4A65-AA56-1368138D81BF}" destId="{5838A78D-4ECC-47D1-8743-4F86FA86CAEA}" srcOrd="1" destOrd="0" presId="urn:microsoft.com/office/officeart/2005/8/layout/hierarchy2"/>
    <dgm:cxn modelId="{D7A246CB-E352-4105-8C04-89A52E79EEF9}" type="presParOf" srcId="{1A545A73-720A-4566-92CB-4589866FA149}" destId="{14464F95-BE4D-41FC-ACBB-67480758D6D9}" srcOrd="4" destOrd="0" presId="urn:microsoft.com/office/officeart/2005/8/layout/hierarchy2"/>
    <dgm:cxn modelId="{EADCE0DF-A0EC-469C-AF60-BB1171DB34C3}" type="presParOf" srcId="{14464F95-BE4D-41FC-ACBB-67480758D6D9}" destId="{D19A0073-6480-4345-93BA-102A21BB5DFB}" srcOrd="0" destOrd="0" presId="urn:microsoft.com/office/officeart/2005/8/layout/hierarchy2"/>
    <dgm:cxn modelId="{97B2DEC5-1736-4781-A2FF-611DC0112AE9}" type="presParOf" srcId="{1A545A73-720A-4566-92CB-4589866FA149}" destId="{B7FD6FAD-3593-4246-9800-D094191206AE}" srcOrd="5" destOrd="0" presId="urn:microsoft.com/office/officeart/2005/8/layout/hierarchy2"/>
    <dgm:cxn modelId="{C11D11AF-EBCD-4169-9C51-009E4973B17B}" type="presParOf" srcId="{B7FD6FAD-3593-4246-9800-D094191206AE}" destId="{440398B2-115E-4767-A0ED-4D5D3E8825F3}" srcOrd="0" destOrd="0" presId="urn:microsoft.com/office/officeart/2005/8/layout/hierarchy2"/>
    <dgm:cxn modelId="{F73BD166-DA75-40D2-9051-32290EF9833D}" type="presParOf" srcId="{B7FD6FAD-3593-4246-9800-D094191206AE}" destId="{1803553F-DF76-4430-A452-1EDE66D02321}" srcOrd="1" destOrd="0" presId="urn:microsoft.com/office/officeart/2005/8/layout/hierarchy2"/>
    <dgm:cxn modelId="{BFF50963-17C4-46D2-8A23-F5B218201B2B}" type="presParOf" srcId="{1A545A73-720A-4566-92CB-4589866FA149}" destId="{C60231BD-C2D9-4A1B-A009-DF19B8927781}" srcOrd="6" destOrd="0" presId="urn:microsoft.com/office/officeart/2005/8/layout/hierarchy2"/>
    <dgm:cxn modelId="{4249EEE6-817C-443B-A2E4-D6D8110AFDB6}" type="presParOf" srcId="{C60231BD-C2D9-4A1B-A009-DF19B8927781}" destId="{51FF07EB-E20E-4136-BC32-FDC5401808D7}" srcOrd="0" destOrd="0" presId="urn:microsoft.com/office/officeart/2005/8/layout/hierarchy2"/>
    <dgm:cxn modelId="{CFC6EB63-6066-4E2B-9BC9-5F5C0D8128BF}" type="presParOf" srcId="{1A545A73-720A-4566-92CB-4589866FA149}" destId="{6F88C7E9-E091-477D-9929-39C721134F9E}" srcOrd="7" destOrd="0" presId="urn:microsoft.com/office/officeart/2005/8/layout/hierarchy2"/>
    <dgm:cxn modelId="{D0394B21-C0D4-4B2F-BDD7-5A61B8A8ACD7}" type="presParOf" srcId="{6F88C7E9-E091-477D-9929-39C721134F9E}" destId="{F08E40E7-163E-40B7-89DD-0ED6829C22E6}" srcOrd="0" destOrd="0" presId="urn:microsoft.com/office/officeart/2005/8/layout/hierarchy2"/>
    <dgm:cxn modelId="{90294E19-0B95-477E-9210-2F9B0D56A796}" type="presParOf" srcId="{6F88C7E9-E091-477D-9929-39C721134F9E}" destId="{171FA98F-3DEF-484C-8B9F-83948631B60A}" srcOrd="1" destOrd="0" presId="urn:microsoft.com/office/officeart/2005/8/layout/hierarchy2"/>
    <dgm:cxn modelId="{7BF8105C-C1E9-48CE-9F1C-51C8BEAED5A8}" type="presParOf" srcId="{1A545A73-720A-4566-92CB-4589866FA149}" destId="{2EEC5786-E580-4101-86AB-7CC202DDE0E9}" srcOrd="8" destOrd="0" presId="urn:microsoft.com/office/officeart/2005/8/layout/hierarchy2"/>
    <dgm:cxn modelId="{4AE603C2-1BFB-4652-B3A1-2B32B3A9581A}" type="presParOf" srcId="{2EEC5786-E580-4101-86AB-7CC202DDE0E9}" destId="{11AE0A4C-3A33-448C-BB47-1600499ABF00}" srcOrd="0" destOrd="0" presId="urn:microsoft.com/office/officeart/2005/8/layout/hierarchy2"/>
    <dgm:cxn modelId="{E61DF623-45BC-48CA-AA3F-74A47BCA8D1B}" type="presParOf" srcId="{1A545A73-720A-4566-92CB-4589866FA149}" destId="{D1106891-CC9E-49F3-BAF8-F20C222FC54D}" srcOrd="9" destOrd="0" presId="urn:microsoft.com/office/officeart/2005/8/layout/hierarchy2"/>
    <dgm:cxn modelId="{CFEB40F2-BD33-48C7-B57B-6369DF18D608}" type="presParOf" srcId="{D1106891-CC9E-49F3-BAF8-F20C222FC54D}" destId="{DA4C5E11-3B1B-4D72-88BA-F9C10EB3FEBC}" srcOrd="0" destOrd="0" presId="urn:microsoft.com/office/officeart/2005/8/layout/hierarchy2"/>
    <dgm:cxn modelId="{4D859FF9-461D-4CCE-85EA-3E53E685B6CA}" type="presParOf" srcId="{D1106891-CC9E-49F3-BAF8-F20C222FC54D}" destId="{D14DCEA9-8124-4BC0-8790-AADB980B9A5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948794-1D99-4C09-8FEC-1C871B1B887D}" type="doc">
      <dgm:prSet loTypeId="urn:microsoft.com/office/officeart/2005/8/layout/hierarchy2" loCatId="hierarchy" qsTypeId="urn:microsoft.com/office/officeart/2005/8/quickstyle/3d1" qsCatId="3D" csTypeId="urn:microsoft.com/office/officeart/2005/8/colors/accent1_2" csCatId="accent1" phldr="1"/>
      <dgm:spPr/>
    </dgm:pt>
    <dgm:pt modelId="{8A2BF727-5710-4393-92D1-73CC85F9887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Public Works Director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Times New Roman" pitchFamily="18" charset="0"/>
            </a:rPr>
            <a:t>(.5)</a:t>
          </a:r>
          <a:endParaRPr kumimoji="0" lang="en-US" b="0" i="0" u="none" strike="noStrike" cap="none" normalizeH="0" baseline="0" dirty="0" smtClean="0">
            <a:ln/>
            <a:effectLst/>
            <a:latin typeface="Arial" pitchFamily="34" charset="0"/>
          </a:endParaRPr>
        </a:p>
      </dgm:t>
    </dgm:pt>
    <dgm:pt modelId="{D332E7B4-8CD3-458C-BA31-BC83C766A874}" type="parTrans" cxnId="{05A11282-24EC-40C5-9374-F20F4EAE5438}">
      <dgm:prSet/>
      <dgm:spPr/>
      <dgm:t>
        <a:bodyPr/>
        <a:lstStyle/>
        <a:p>
          <a:endParaRPr lang="en-US"/>
        </a:p>
      </dgm:t>
    </dgm:pt>
    <dgm:pt modelId="{951E95A3-2B56-4F7D-A671-0360B224BB7C}" type="sibTrans" cxnId="{05A11282-24EC-40C5-9374-F20F4EAE5438}">
      <dgm:prSet/>
      <dgm:spPr/>
      <dgm:t>
        <a:bodyPr/>
        <a:lstStyle/>
        <a:p>
          <a:endParaRPr lang="en-US"/>
        </a:p>
      </dgm:t>
    </dgm:pt>
    <dgm:pt modelId="{FE8656DC-1EEC-4DB4-AF53-D59FA2D84E6B}" type="asst">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Administrative Assistant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Times New Roman" pitchFamily="18" charset="0"/>
            </a:rPr>
            <a:t>(.5)</a:t>
          </a:r>
          <a:endParaRPr kumimoji="0" lang="en-US" b="0" i="0" u="none" strike="noStrike" cap="none" normalizeH="0" baseline="0" dirty="0" smtClean="0">
            <a:ln/>
            <a:effectLst/>
            <a:latin typeface="Arial" pitchFamily="34" charset="0"/>
          </a:endParaRPr>
        </a:p>
      </dgm:t>
    </dgm:pt>
    <dgm:pt modelId="{E6612BAB-EC73-45F4-B111-15C248105575}" type="parTrans" cxnId="{46DCAA05-CEA4-4467-84C5-FC12398FE521}">
      <dgm:prSet/>
      <dgm:spPr/>
      <dgm:t>
        <a:bodyPr/>
        <a:lstStyle/>
        <a:p>
          <a:endParaRPr lang="en-US" dirty="0"/>
        </a:p>
      </dgm:t>
    </dgm:pt>
    <dgm:pt modelId="{B73DFE59-51D0-4436-AD40-FC6DD57F3FF4}" type="sibTrans" cxnId="{46DCAA05-CEA4-4467-84C5-FC12398FE521}">
      <dgm:prSet/>
      <dgm:spPr/>
      <dgm:t>
        <a:bodyPr/>
        <a:lstStyle/>
        <a:p>
          <a:endParaRPr lang="en-US"/>
        </a:p>
      </dgm:t>
    </dgm:pt>
    <dgm:pt modelId="{F0EDA5D4-E4B2-4A02-A10C-8A1846E9CED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 </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Street &amp; Drainage Foreman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Times New Roman" pitchFamily="18" charset="0"/>
            </a:rPr>
            <a:t>(1)</a:t>
          </a:r>
          <a:endParaRPr kumimoji="0" lang="en-US" b="0" i="0" u="none" strike="noStrike" cap="none" normalizeH="0" baseline="0" dirty="0" smtClean="0">
            <a:ln/>
            <a:effectLst/>
            <a:latin typeface="Arial" pitchFamily="34" charset="0"/>
          </a:endParaRPr>
        </a:p>
      </dgm:t>
    </dgm:pt>
    <dgm:pt modelId="{6C8B308B-BD25-4D79-8CA9-0A19655FFD0F}" type="parTrans" cxnId="{0561D26A-E30D-4534-8368-CC08F42024D4}">
      <dgm:prSet/>
      <dgm:spPr/>
      <dgm:t>
        <a:bodyPr/>
        <a:lstStyle/>
        <a:p>
          <a:endParaRPr lang="en-US" dirty="0"/>
        </a:p>
      </dgm:t>
    </dgm:pt>
    <dgm:pt modelId="{DEAFD03C-D0D6-4663-8AD5-90CB51F26714}" type="sibTrans" cxnId="{0561D26A-E30D-4534-8368-CC08F42024D4}">
      <dgm:prSet/>
      <dgm:spPr/>
      <dgm:t>
        <a:bodyPr/>
        <a:lstStyle/>
        <a:p>
          <a:endParaRPr lang="en-US"/>
        </a:p>
      </dgm:t>
    </dgm:pt>
    <dgm:pt modelId="{D1C28F47-BBCE-41B6-BA0C-4D29CE1C1CF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Mechanic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 (1)</a:t>
          </a:r>
          <a:endParaRPr kumimoji="0" lang="en-US" b="0" i="0" u="none" strike="noStrike" cap="none" normalizeH="0" baseline="0" dirty="0" smtClean="0">
            <a:ln/>
            <a:effectLst/>
            <a:latin typeface="Arial" pitchFamily="34" charset="0"/>
          </a:endParaRPr>
        </a:p>
      </dgm:t>
    </dgm:pt>
    <dgm:pt modelId="{F41ECE6F-2D25-46A8-81D3-975F5797F554}" type="parTrans" cxnId="{188F3C98-D81B-486A-957F-90AD7112A746}">
      <dgm:prSet/>
      <dgm:spPr/>
      <dgm:t>
        <a:bodyPr/>
        <a:lstStyle/>
        <a:p>
          <a:endParaRPr lang="en-US" dirty="0"/>
        </a:p>
      </dgm:t>
    </dgm:pt>
    <dgm:pt modelId="{89F80F1D-E2FF-410F-AD84-E7A7B052159E}" type="sibTrans" cxnId="{188F3C98-D81B-486A-957F-90AD7112A746}">
      <dgm:prSet/>
      <dgm:spPr/>
      <dgm:t>
        <a:bodyPr/>
        <a:lstStyle/>
        <a:p>
          <a:endParaRPr lang="en-US"/>
        </a:p>
      </dgm:t>
    </dgm:pt>
    <dgm:pt modelId="{F87651C0-1ACD-4443-A080-C320D908AC5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Crew Leader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D42353AA-D34F-4E8C-BD6D-C77BBC524E71}" type="parTrans" cxnId="{793EA0FC-BD3D-4A77-802B-AA875352D092}">
      <dgm:prSet/>
      <dgm:spPr/>
      <dgm:t>
        <a:bodyPr/>
        <a:lstStyle/>
        <a:p>
          <a:endParaRPr lang="en-US" dirty="0"/>
        </a:p>
      </dgm:t>
    </dgm:pt>
    <dgm:pt modelId="{D7B92F68-F578-4243-BB73-7C9F61A29790}" type="sibTrans" cxnId="{793EA0FC-BD3D-4A77-802B-AA875352D092}">
      <dgm:prSet/>
      <dgm:spPr/>
      <dgm:t>
        <a:bodyPr/>
        <a:lstStyle/>
        <a:p>
          <a:endParaRPr lang="en-US"/>
        </a:p>
      </dgm:t>
    </dgm:pt>
    <dgm:pt modelId="{C41BAC58-27C5-4198-976B-935D6C288E8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Equipment Operator II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cs typeface="Times New Roman" pitchFamily="18" charset="0"/>
            </a:rPr>
            <a:t>(2)</a:t>
          </a:r>
          <a:endParaRPr kumimoji="0" lang="en-US" b="0" i="0" u="none" strike="noStrike" cap="none" normalizeH="0" baseline="0" dirty="0" smtClean="0">
            <a:ln/>
            <a:effectLst/>
            <a:latin typeface="Arial" pitchFamily="34" charset="0"/>
          </a:endParaRPr>
        </a:p>
      </dgm:t>
    </dgm:pt>
    <dgm:pt modelId="{47E846BD-ABDD-4923-88C3-21CEABA75AB6}" type="parTrans" cxnId="{06EB4C0A-E516-47F9-87AA-B8111F94D429}">
      <dgm:prSet/>
      <dgm:spPr/>
      <dgm:t>
        <a:bodyPr/>
        <a:lstStyle/>
        <a:p>
          <a:endParaRPr lang="en-US" dirty="0"/>
        </a:p>
      </dgm:t>
    </dgm:pt>
    <dgm:pt modelId="{7B00CC53-EE3F-4FFE-BFDB-CBA64149AD17}" type="sibTrans" cxnId="{06EB4C0A-E516-47F9-87AA-B8111F94D429}">
      <dgm:prSet/>
      <dgm:spPr/>
      <dgm:t>
        <a:bodyPr/>
        <a:lstStyle/>
        <a:p>
          <a:endParaRPr lang="en-US"/>
        </a:p>
      </dgm:t>
    </dgm:pt>
    <dgm:pt modelId="{CEAD553F-2195-4E98-A86C-2798E6928F50}">
      <dgm:prSet/>
      <dgm:spPr/>
      <dgm:t>
        <a:bodyPr/>
        <a:lstStyle/>
        <a:p>
          <a:r>
            <a:rPr lang="en-US" dirty="0" smtClean="0">
              <a:latin typeface="Arial" panose="020B0604020202020204" pitchFamily="34" charset="0"/>
              <a:cs typeface="Arial" panose="020B0604020202020204" pitchFamily="34" charset="0"/>
            </a:rPr>
            <a:t>Equipment Operator I</a:t>
          </a:r>
        </a:p>
        <a:p>
          <a:r>
            <a:rPr lang="en-US" dirty="0" smtClean="0"/>
            <a:t>(3)</a:t>
          </a:r>
          <a:endParaRPr lang="en-US" dirty="0"/>
        </a:p>
      </dgm:t>
    </dgm:pt>
    <dgm:pt modelId="{5F9D45DD-3BA5-4E4E-8B9D-1EF5EA176221}" type="parTrans" cxnId="{C7615EE4-5ED6-4E3D-A757-3FCAF17F182E}">
      <dgm:prSet/>
      <dgm:spPr/>
      <dgm:t>
        <a:bodyPr/>
        <a:lstStyle/>
        <a:p>
          <a:endParaRPr lang="en-US"/>
        </a:p>
      </dgm:t>
    </dgm:pt>
    <dgm:pt modelId="{E89112FE-3A23-4163-8F3B-4E7666024880}" type="sibTrans" cxnId="{C7615EE4-5ED6-4E3D-A757-3FCAF17F182E}">
      <dgm:prSet/>
      <dgm:spPr/>
      <dgm:t>
        <a:bodyPr/>
        <a:lstStyle/>
        <a:p>
          <a:endParaRPr lang="en-US"/>
        </a:p>
      </dgm:t>
    </dgm:pt>
    <dgm:pt modelId="{613838C3-BD32-43DB-9E99-B45B33270314}">
      <dgm:prSet/>
      <dgm:spPr/>
      <dgm:t>
        <a:bodyPr/>
        <a:lstStyle/>
        <a:p>
          <a:r>
            <a:rPr lang="en-US" dirty="0" smtClean="0">
              <a:latin typeface="Arial" panose="020B0604020202020204" pitchFamily="34" charset="0"/>
              <a:cs typeface="Arial" panose="020B0604020202020204" pitchFamily="34" charset="0"/>
            </a:rPr>
            <a:t>Maintenance Worker II</a:t>
          </a:r>
        </a:p>
        <a:p>
          <a:r>
            <a:rPr lang="en-US" dirty="0" smtClean="0"/>
            <a:t>(1)</a:t>
          </a:r>
          <a:endParaRPr lang="en-US" dirty="0"/>
        </a:p>
      </dgm:t>
    </dgm:pt>
    <dgm:pt modelId="{D40724C4-C4BC-454D-BB17-2E2D10B9D260}" type="parTrans" cxnId="{127229CB-A377-4F3B-809E-7DF9312A4CEC}">
      <dgm:prSet/>
      <dgm:spPr/>
      <dgm:t>
        <a:bodyPr/>
        <a:lstStyle/>
        <a:p>
          <a:endParaRPr lang="en-US"/>
        </a:p>
      </dgm:t>
    </dgm:pt>
    <dgm:pt modelId="{A4CC56AF-ED96-42B9-98A0-77C257F1523C}" type="sibTrans" cxnId="{127229CB-A377-4F3B-809E-7DF9312A4CEC}">
      <dgm:prSet/>
      <dgm:spPr/>
      <dgm:t>
        <a:bodyPr/>
        <a:lstStyle/>
        <a:p>
          <a:endParaRPr lang="en-US"/>
        </a:p>
      </dgm:t>
    </dgm:pt>
    <dgm:pt modelId="{66B739B4-F586-4928-A593-629ECF9D7D6E}">
      <dgm:prSet/>
      <dgm:spPr/>
      <dgm:t>
        <a:bodyPr/>
        <a:lstStyle/>
        <a:p>
          <a:r>
            <a:rPr lang="en-US" dirty="0" smtClean="0">
              <a:latin typeface="Arial" panose="020B0604020202020204" pitchFamily="34" charset="0"/>
              <a:cs typeface="Arial" panose="020B0604020202020204" pitchFamily="34" charset="0"/>
            </a:rPr>
            <a:t>Maintenance Worker 1</a:t>
          </a:r>
        </a:p>
        <a:p>
          <a:r>
            <a:rPr lang="en-US" dirty="0" smtClean="0"/>
            <a:t>(1)</a:t>
          </a:r>
          <a:endParaRPr lang="en-US" dirty="0"/>
        </a:p>
      </dgm:t>
    </dgm:pt>
    <dgm:pt modelId="{923F354D-2AD3-4A53-AD5C-E05FAB76D000}" type="parTrans" cxnId="{5CCFE6A9-C63D-4F0F-8730-5D13DAFAF666}">
      <dgm:prSet/>
      <dgm:spPr/>
      <dgm:t>
        <a:bodyPr/>
        <a:lstStyle/>
        <a:p>
          <a:endParaRPr lang="en-US"/>
        </a:p>
      </dgm:t>
    </dgm:pt>
    <dgm:pt modelId="{C21156A1-4D34-4DDF-852D-E05440F0F7FB}" type="sibTrans" cxnId="{5CCFE6A9-C63D-4F0F-8730-5D13DAFAF666}">
      <dgm:prSet/>
      <dgm:spPr/>
      <dgm:t>
        <a:bodyPr/>
        <a:lstStyle/>
        <a:p>
          <a:endParaRPr lang="en-US"/>
        </a:p>
      </dgm:t>
    </dgm:pt>
    <dgm:pt modelId="{BDFA30D8-8D8E-432D-9A83-389695CA5074}" type="pres">
      <dgm:prSet presAssocID="{E8948794-1D99-4C09-8FEC-1C871B1B887D}" presName="diagram" presStyleCnt="0">
        <dgm:presLayoutVars>
          <dgm:chPref val="1"/>
          <dgm:dir/>
          <dgm:animOne val="branch"/>
          <dgm:animLvl val="lvl"/>
          <dgm:resizeHandles val="exact"/>
        </dgm:presLayoutVars>
      </dgm:prSet>
      <dgm:spPr/>
    </dgm:pt>
    <dgm:pt modelId="{0A40E0E7-5734-4C5B-BC0A-6FEA4927E339}" type="pres">
      <dgm:prSet presAssocID="{8A2BF727-5710-4393-92D1-73CC85F9887D}" presName="root1" presStyleCnt="0"/>
      <dgm:spPr/>
    </dgm:pt>
    <dgm:pt modelId="{E9DECD02-6632-43CF-A419-208411E87F23}" type="pres">
      <dgm:prSet presAssocID="{8A2BF727-5710-4393-92D1-73CC85F9887D}" presName="LevelOneTextNode" presStyleLbl="node0" presStyleIdx="0" presStyleCnt="1">
        <dgm:presLayoutVars>
          <dgm:chPref val="3"/>
        </dgm:presLayoutVars>
      </dgm:prSet>
      <dgm:spPr/>
      <dgm:t>
        <a:bodyPr/>
        <a:lstStyle/>
        <a:p>
          <a:endParaRPr lang="en-US"/>
        </a:p>
      </dgm:t>
    </dgm:pt>
    <dgm:pt modelId="{028FFA27-137A-489C-85C9-0DF42DAE74CC}" type="pres">
      <dgm:prSet presAssocID="{8A2BF727-5710-4393-92D1-73CC85F9887D}" presName="level2hierChild" presStyleCnt="0"/>
      <dgm:spPr/>
    </dgm:pt>
    <dgm:pt modelId="{0630173A-72C4-4635-A3C5-3D218AF6EFF9}" type="pres">
      <dgm:prSet presAssocID="{E6612BAB-EC73-45F4-B111-15C248105575}" presName="conn2-1" presStyleLbl="parChTrans1D2" presStyleIdx="0" presStyleCnt="2"/>
      <dgm:spPr/>
      <dgm:t>
        <a:bodyPr/>
        <a:lstStyle/>
        <a:p>
          <a:endParaRPr lang="en-US"/>
        </a:p>
      </dgm:t>
    </dgm:pt>
    <dgm:pt modelId="{5CC45188-E1C5-4A29-A0A8-04B3A6F1A307}" type="pres">
      <dgm:prSet presAssocID="{E6612BAB-EC73-45F4-B111-15C248105575}" presName="connTx" presStyleLbl="parChTrans1D2" presStyleIdx="0" presStyleCnt="2"/>
      <dgm:spPr/>
      <dgm:t>
        <a:bodyPr/>
        <a:lstStyle/>
        <a:p>
          <a:endParaRPr lang="en-US"/>
        </a:p>
      </dgm:t>
    </dgm:pt>
    <dgm:pt modelId="{047C3C65-E781-4874-8F0C-2DB85607C18A}" type="pres">
      <dgm:prSet presAssocID="{FE8656DC-1EEC-4DB4-AF53-D59FA2D84E6B}" presName="root2" presStyleCnt="0"/>
      <dgm:spPr/>
    </dgm:pt>
    <dgm:pt modelId="{0484C444-76D2-4309-ABAE-EC730BC2AA28}" type="pres">
      <dgm:prSet presAssocID="{FE8656DC-1EEC-4DB4-AF53-D59FA2D84E6B}" presName="LevelTwoTextNode" presStyleLbl="asst1" presStyleIdx="0" presStyleCnt="1">
        <dgm:presLayoutVars>
          <dgm:chPref val="3"/>
        </dgm:presLayoutVars>
      </dgm:prSet>
      <dgm:spPr/>
      <dgm:t>
        <a:bodyPr/>
        <a:lstStyle/>
        <a:p>
          <a:endParaRPr lang="en-US"/>
        </a:p>
      </dgm:t>
    </dgm:pt>
    <dgm:pt modelId="{B224E981-6BEA-44A4-AEFC-70E594AFB44F}" type="pres">
      <dgm:prSet presAssocID="{FE8656DC-1EEC-4DB4-AF53-D59FA2D84E6B}" presName="level3hierChild" presStyleCnt="0"/>
      <dgm:spPr/>
    </dgm:pt>
    <dgm:pt modelId="{1CD2DBF4-5222-4726-93B7-8F4A4B3EE143}" type="pres">
      <dgm:prSet presAssocID="{6C8B308B-BD25-4D79-8CA9-0A19655FFD0F}" presName="conn2-1" presStyleLbl="parChTrans1D2" presStyleIdx="1" presStyleCnt="2"/>
      <dgm:spPr/>
      <dgm:t>
        <a:bodyPr/>
        <a:lstStyle/>
        <a:p>
          <a:endParaRPr lang="en-US"/>
        </a:p>
      </dgm:t>
    </dgm:pt>
    <dgm:pt modelId="{F0B8A79F-345D-4983-9DCC-E6293C72D730}" type="pres">
      <dgm:prSet presAssocID="{6C8B308B-BD25-4D79-8CA9-0A19655FFD0F}" presName="connTx" presStyleLbl="parChTrans1D2" presStyleIdx="1" presStyleCnt="2"/>
      <dgm:spPr/>
      <dgm:t>
        <a:bodyPr/>
        <a:lstStyle/>
        <a:p>
          <a:endParaRPr lang="en-US"/>
        </a:p>
      </dgm:t>
    </dgm:pt>
    <dgm:pt modelId="{3C093BCF-1E0C-431B-85D0-D01D84887B10}" type="pres">
      <dgm:prSet presAssocID="{F0EDA5D4-E4B2-4A02-A10C-8A1846E9CED4}" presName="root2" presStyleCnt="0"/>
      <dgm:spPr/>
    </dgm:pt>
    <dgm:pt modelId="{D5BA3936-6011-4017-B73E-AB9B4F915E81}" type="pres">
      <dgm:prSet presAssocID="{F0EDA5D4-E4B2-4A02-A10C-8A1846E9CED4}" presName="LevelTwoTextNode" presStyleLbl="node2" presStyleIdx="0" presStyleCnt="1">
        <dgm:presLayoutVars>
          <dgm:chPref val="3"/>
        </dgm:presLayoutVars>
      </dgm:prSet>
      <dgm:spPr/>
      <dgm:t>
        <a:bodyPr/>
        <a:lstStyle/>
        <a:p>
          <a:endParaRPr lang="en-US"/>
        </a:p>
      </dgm:t>
    </dgm:pt>
    <dgm:pt modelId="{F81DCC32-434B-4432-BE2E-C8B7586EB79D}" type="pres">
      <dgm:prSet presAssocID="{F0EDA5D4-E4B2-4A02-A10C-8A1846E9CED4}" presName="level3hierChild" presStyleCnt="0"/>
      <dgm:spPr/>
    </dgm:pt>
    <dgm:pt modelId="{40E860C0-F092-48F9-96B1-CDE20970953F}" type="pres">
      <dgm:prSet presAssocID="{F41ECE6F-2D25-46A8-81D3-975F5797F554}" presName="conn2-1" presStyleLbl="parChTrans1D3" presStyleIdx="0" presStyleCnt="6"/>
      <dgm:spPr/>
      <dgm:t>
        <a:bodyPr/>
        <a:lstStyle/>
        <a:p>
          <a:endParaRPr lang="en-US"/>
        </a:p>
      </dgm:t>
    </dgm:pt>
    <dgm:pt modelId="{50F8EAE4-CCBA-4DD3-9987-A949F0004CE9}" type="pres">
      <dgm:prSet presAssocID="{F41ECE6F-2D25-46A8-81D3-975F5797F554}" presName="connTx" presStyleLbl="parChTrans1D3" presStyleIdx="0" presStyleCnt="6"/>
      <dgm:spPr/>
      <dgm:t>
        <a:bodyPr/>
        <a:lstStyle/>
        <a:p>
          <a:endParaRPr lang="en-US"/>
        </a:p>
      </dgm:t>
    </dgm:pt>
    <dgm:pt modelId="{5284A0C2-A378-4251-88C2-5FF7D736FE94}" type="pres">
      <dgm:prSet presAssocID="{D1C28F47-BBCE-41B6-BA0C-4D29CE1C1CF6}" presName="root2" presStyleCnt="0"/>
      <dgm:spPr/>
    </dgm:pt>
    <dgm:pt modelId="{1C84F9C4-757E-429D-B694-C070FF081B86}" type="pres">
      <dgm:prSet presAssocID="{D1C28F47-BBCE-41B6-BA0C-4D29CE1C1CF6}" presName="LevelTwoTextNode" presStyleLbl="node3" presStyleIdx="0" presStyleCnt="6">
        <dgm:presLayoutVars>
          <dgm:chPref val="3"/>
        </dgm:presLayoutVars>
      </dgm:prSet>
      <dgm:spPr/>
      <dgm:t>
        <a:bodyPr/>
        <a:lstStyle/>
        <a:p>
          <a:endParaRPr lang="en-US"/>
        </a:p>
      </dgm:t>
    </dgm:pt>
    <dgm:pt modelId="{61138A88-82C3-4029-BF08-D3CA5DFEA880}" type="pres">
      <dgm:prSet presAssocID="{D1C28F47-BBCE-41B6-BA0C-4D29CE1C1CF6}" presName="level3hierChild" presStyleCnt="0"/>
      <dgm:spPr/>
    </dgm:pt>
    <dgm:pt modelId="{35453D98-E8B2-48FB-ACB8-A562F83863B3}" type="pres">
      <dgm:prSet presAssocID="{D42353AA-D34F-4E8C-BD6D-C77BBC524E71}" presName="conn2-1" presStyleLbl="parChTrans1D3" presStyleIdx="1" presStyleCnt="6"/>
      <dgm:spPr/>
      <dgm:t>
        <a:bodyPr/>
        <a:lstStyle/>
        <a:p>
          <a:endParaRPr lang="en-US"/>
        </a:p>
      </dgm:t>
    </dgm:pt>
    <dgm:pt modelId="{FD69915D-9136-4AF0-9AEA-75647EED693D}" type="pres">
      <dgm:prSet presAssocID="{D42353AA-D34F-4E8C-BD6D-C77BBC524E71}" presName="connTx" presStyleLbl="parChTrans1D3" presStyleIdx="1" presStyleCnt="6"/>
      <dgm:spPr/>
      <dgm:t>
        <a:bodyPr/>
        <a:lstStyle/>
        <a:p>
          <a:endParaRPr lang="en-US"/>
        </a:p>
      </dgm:t>
    </dgm:pt>
    <dgm:pt modelId="{555047A9-0ACA-44B9-B659-CDEEF9BA0402}" type="pres">
      <dgm:prSet presAssocID="{F87651C0-1ACD-4443-A080-C320D908AC54}" presName="root2" presStyleCnt="0"/>
      <dgm:spPr/>
    </dgm:pt>
    <dgm:pt modelId="{E902B410-1B4A-488C-BD2E-1723CA858DA0}" type="pres">
      <dgm:prSet presAssocID="{F87651C0-1ACD-4443-A080-C320D908AC54}" presName="LevelTwoTextNode" presStyleLbl="node3" presStyleIdx="1" presStyleCnt="6">
        <dgm:presLayoutVars>
          <dgm:chPref val="3"/>
        </dgm:presLayoutVars>
      </dgm:prSet>
      <dgm:spPr/>
      <dgm:t>
        <a:bodyPr/>
        <a:lstStyle/>
        <a:p>
          <a:endParaRPr lang="en-US"/>
        </a:p>
      </dgm:t>
    </dgm:pt>
    <dgm:pt modelId="{EF270989-D373-4ADA-B7E6-027EE1EF79D2}" type="pres">
      <dgm:prSet presAssocID="{F87651C0-1ACD-4443-A080-C320D908AC54}" presName="level3hierChild" presStyleCnt="0"/>
      <dgm:spPr/>
    </dgm:pt>
    <dgm:pt modelId="{A992430B-13E1-40F1-BA36-A46C4B3085DA}" type="pres">
      <dgm:prSet presAssocID="{47E846BD-ABDD-4923-88C3-21CEABA75AB6}" presName="conn2-1" presStyleLbl="parChTrans1D3" presStyleIdx="2" presStyleCnt="6"/>
      <dgm:spPr/>
      <dgm:t>
        <a:bodyPr/>
        <a:lstStyle/>
        <a:p>
          <a:endParaRPr lang="en-US"/>
        </a:p>
      </dgm:t>
    </dgm:pt>
    <dgm:pt modelId="{E9CA5BAF-2570-471D-994F-21F9D4EAFE16}" type="pres">
      <dgm:prSet presAssocID="{47E846BD-ABDD-4923-88C3-21CEABA75AB6}" presName="connTx" presStyleLbl="parChTrans1D3" presStyleIdx="2" presStyleCnt="6"/>
      <dgm:spPr/>
      <dgm:t>
        <a:bodyPr/>
        <a:lstStyle/>
        <a:p>
          <a:endParaRPr lang="en-US"/>
        </a:p>
      </dgm:t>
    </dgm:pt>
    <dgm:pt modelId="{BDAFE50C-FFE4-477C-84DF-ACAF3CD5DC7B}" type="pres">
      <dgm:prSet presAssocID="{C41BAC58-27C5-4198-976B-935D6C288E8D}" presName="root2" presStyleCnt="0"/>
      <dgm:spPr/>
    </dgm:pt>
    <dgm:pt modelId="{4079056C-9D2D-44E5-B0AC-720DB82A626B}" type="pres">
      <dgm:prSet presAssocID="{C41BAC58-27C5-4198-976B-935D6C288E8D}" presName="LevelTwoTextNode" presStyleLbl="node3" presStyleIdx="2" presStyleCnt="6">
        <dgm:presLayoutVars>
          <dgm:chPref val="3"/>
        </dgm:presLayoutVars>
      </dgm:prSet>
      <dgm:spPr/>
      <dgm:t>
        <a:bodyPr/>
        <a:lstStyle/>
        <a:p>
          <a:endParaRPr lang="en-US"/>
        </a:p>
      </dgm:t>
    </dgm:pt>
    <dgm:pt modelId="{DFE8843C-24B3-49EA-B63E-241E81BAA3A6}" type="pres">
      <dgm:prSet presAssocID="{C41BAC58-27C5-4198-976B-935D6C288E8D}" presName="level3hierChild" presStyleCnt="0"/>
      <dgm:spPr/>
    </dgm:pt>
    <dgm:pt modelId="{388F4D29-0EA0-409D-9F6C-4AB8A0EDA7DB}" type="pres">
      <dgm:prSet presAssocID="{5F9D45DD-3BA5-4E4E-8B9D-1EF5EA176221}" presName="conn2-1" presStyleLbl="parChTrans1D3" presStyleIdx="3" presStyleCnt="6"/>
      <dgm:spPr/>
      <dgm:t>
        <a:bodyPr/>
        <a:lstStyle/>
        <a:p>
          <a:endParaRPr lang="en-US"/>
        </a:p>
      </dgm:t>
    </dgm:pt>
    <dgm:pt modelId="{6BAC4D17-0216-4DAB-9E8F-9ADECCE234CD}" type="pres">
      <dgm:prSet presAssocID="{5F9D45DD-3BA5-4E4E-8B9D-1EF5EA176221}" presName="connTx" presStyleLbl="parChTrans1D3" presStyleIdx="3" presStyleCnt="6"/>
      <dgm:spPr/>
      <dgm:t>
        <a:bodyPr/>
        <a:lstStyle/>
        <a:p>
          <a:endParaRPr lang="en-US"/>
        </a:p>
      </dgm:t>
    </dgm:pt>
    <dgm:pt modelId="{36ED4248-203E-4A45-AED6-30D928361750}" type="pres">
      <dgm:prSet presAssocID="{CEAD553F-2195-4E98-A86C-2798E6928F50}" presName="root2" presStyleCnt="0"/>
      <dgm:spPr/>
    </dgm:pt>
    <dgm:pt modelId="{79F67B7C-68AB-4AE6-AFAD-A811A23F3A5A}" type="pres">
      <dgm:prSet presAssocID="{CEAD553F-2195-4E98-A86C-2798E6928F50}" presName="LevelTwoTextNode" presStyleLbl="node3" presStyleIdx="3" presStyleCnt="6">
        <dgm:presLayoutVars>
          <dgm:chPref val="3"/>
        </dgm:presLayoutVars>
      </dgm:prSet>
      <dgm:spPr/>
      <dgm:t>
        <a:bodyPr/>
        <a:lstStyle/>
        <a:p>
          <a:endParaRPr lang="en-US"/>
        </a:p>
      </dgm:t>
    </dgm:pt>
    <dgm:pt modelId="{D925722C-EB2A-4CB0-A5BC-004891D597F0}" type="pres">
      <dgm:prSet presAssocID="{CEAD553F-2195-4E98-A86C-2798E6928F50}" presName="level3hierChild" presStyleCnt="0"/>
      <dgm:spPr/>
    </dgm:pt>
    <dgm:pt modelId="{76C039DF-2081-4236-BC45-F0096CC576C4}" type="pres">
      <dgm:prSet presAssocID="{D40724C4-C4BC-454D-BB17-2E2D10B9D260}" presName="conn2-1" presStyleLbl="parChTrans1D3" presStyleIdx="4" presStyleCnt="6"/>
      <dgm:spPr/>
      <dgm:t>
        <a:bodyPr/>
        <a:lstStyle/>
        <a:p>
          <a:endParaRPr lang="en-US"/>
        </a:p>
      </dgm:t>
    </dgm:pt>
    <dgm:pt modelId="{A246C941-DA0A-4532-A84D-C9310BF0D17C}" type="pres">
      <dgm:prSet presAssocID="{D40724C4-C4BC-454D-BB17-2E2D10B9D260}" presName="connTx" presStyleLbl="parChTrans1D3" presStyleIdx="4" presStyleCnt="6"/>
      <dgm:spPr/>
      <dgm:t>
        <a:bodyPr/>
        <a:lstStyle/>
        <a:p>
          <a:endParaRPr lang="en-US"/>
        </a:p>
      </dgm:t>
    </dgm:pt>
    <dgm:pt modelId="{BC792677-4008-4626-B949-60B30168B9FD}" type="pres">
      <dgm:prSet presAssocID="{613838C3-BD32-43DB-9E99-B45B33270314}" presName="root2" presStyleCnt="0"/>
      <dgm:spPr/>
    </dgm:pt>
    <dgm:pt modelId="{F0DE5DED-EE10-4D3F-9164-5E9F3A22832D}" type="pres">
      <dgm:prSet presAssocID="{613838C3-BD32-43DB-9E99-B45B33270314}" presName="LevelTwoTextNode" presStyleLbl="node3" presStyleIdx="4" presStyleCnt="6">
        <dgm:presLayoutVars>
          <dgm:chPref val="3"/>
        </dgm:presLayoutVars>
      </dgm:prSet>
      <dgm:spPr/>
      <dgm:t>
        <a:bodyPr/>
        <a:lstStyle/>
        <a:p>
          <a:endParaRPr lang="en-US"/>
        </a:p>
      </dgm:t>
    </dgm:pt>
    <dgm:pt modelId="{EA392F20-6C58-4C99-9ED4-02574B7D95A9}" type="pres">
      <dgm:prSet presAssocID="{613838C3-BD32-43DB-9E99-B45B33270314}" presName="level3hierChild" presStyleCnt="0"/>
      <dgm:spPr/>
    </dgm:pt>
    <dgm:pt modelId="{2EF35C3C-A762-46FC-ABB5-B268E532D9F8}" type="pres">
      <dgm:prSet presAssocID="{923F354D-2AD3-4A53-AD5C-E05FAB76D000}" presName="conn2-1" presStyleLbl="parChTrans1D3" presStyleIdx="5" presStyleCnt="6"/>
      <dgm:spPr/>
      <dgm:t>
        <a:bodyPr/>
        <a:lstStyle/>
        <a:p>
          <a:endParaRPr lang="en-US"/>
        </a:p>
      </dgm:t>
    </dgm:pt>
    <dgm:pt modelId="{86F9DA0F-5FAA-4692-A52A-2A3876B6542C}" type="pres">
      <dgm:prSet presAssocID="{923F354D-2AD3-4A53-AD5C-E05FAB76D000}" presName="connTx" presStyleLbl="parChTrans1D3" presStyleIdx="5" presStyleCnt="6"/>
      <dgm:spPr/>
      <dgm:t>
        <a:bodyPr/>
        <a:lstStyle/>
        <a:p>
          <a:endParaRPr lang="en-US"/>
        </a:p>
      </dgm:t>
    </dgm:pt>
    <dgm:pt modelId="{84204B89-7804-417A-96FB-E00A14035B0E}" type="pres">
      <dgm:prSet presAssocID="{66B739B4-F586-4928-A593-629ECF9D7D6E}" presName="root2" presStyleCnt="0"/>
      <dgm:spPr/>
    </dgm:pt>
    <dgm:pt modelId="{F9AA4EB7-B986-48C5-A007-5829AE99A2B7}" type="pres">
      <dgm:prSet presAssocID="{66B739B4-F586-4928-A593-629ECF9D7D6E}" presName="LevelTwoTextNode" presStyleLbl="node3" presStyleIdx="5" presStyleCnt="6" custScaleY="87185">
        <dgm:presLayoutVars>
          <dgm:chPref val="3"/>
        </dgm:presLayoutVars>
      </dgm:prSet>
      <dgm:spPr/>
      <dgm:t>
        <a:bodyPr/>
        <a:lstStyle/>
        <a:p>
          <a:endParaRPr lang="en-US"/>
        </a:p>
      </dgm:t>
    </dgm:pt>
    <dgm:pt modelId="{46659471-2EDE-4703-8AFB-69630667B4F8}" type="pres">
      <dgm:prSet presAssocID="{66B739B4-F586-4928-A593-629ECF9D7D6E}" presName="level3hierChild" presStyleCnt="0"/>
      <dgm:spPr/>
    </dgm:pt>
  </dgm:ptLst>
  <dgm:cxnLst>
    <dgm:cxn modelId="{C7615EE4-5ED6-4E3D-A757-3FCAF17F182E}" srcId="{F0EDA5D4-E4B2-4A02-A10C-8A1846E9CED4}" destId="{CEAD553F-2195-4E98-A86C-2798E6928F50}" srcOrd="3" destOrd="0" parTransId="{5F9D45DD-3BA5-4E4E-8B9D-1EF5EA176221}" sibTransId="{E89112FE-3A23-4163-8F3B-4E7666024880}"/>
    <dgm:cxn modelId="{DAF81A45-1B9C-4E9D-8C69-2D8CD5D684D2}" type="presOf" srcId="{D42353AA-D34F-4E8C-BD6D-C77BBC524E71}" destId="{35453D98-E8B2-48FB-ACB8-A562F83863B3}" srcOrd="0" destOrd="0" presId="urn:microsoft.com/office/officeart/2005/8/layout/hierarchy2"/>
    <dgm:cxn modelId="{34CB0F0B-8261-43B8-81B0-8950FC5A54F4}" type="presOf" srcId="{D40724C4-C4BC-454D-BB17-2E2D10B9D260}" destId="{A246C941-DA0A-4532-A84D-C9310BF0D17C}" srcOrd="1" destOrd="0" presId="urn:microsoft.com/office/officeart/2005/8/layout/hierarchy2"/>
    <dgm:cxn modelId="{793EA0FC-BD3D-4A77-802B-AA875352D092}" srcId="{F0EDA5D4-E4B2-4A02-A10C-8A1846E9CED4}" destId="{F87651C0-1ACD-4443-A080-C320D908AC54}" srcOrd="1" destOrd="0" parTransId="{D42353AA-D34F-4E8C-BD6D-C77BBC524E71}" sibTransId="{D7B92F68-F578-4243-BB73-7C9F61A29790}"/>
    <dgm:cxn modelId="{4F9CCD95-E461-436A-A0EF-921D68FD394A}" type="presOf" srcId="{E6612BAB-EC73-45F4-B111-15C248105575}" destId="{5CC45188-E1C5-4A29-A0A8-04B3A6F1A307}" srcOrd="1" destOrd="0" presId="urn:microsoft.com/office/officeart/2005/8/layout/hierarchy2"/>
    <dgm:cxn modelId="{F94D1B51-A224-4646-83F3-0B33EC1739DA}" type="presOf" srcId="{613838C3-BD32-43DB-9E99-B45B33270314}" destId="{F0DE5DED-EE10-4D3F-9164-5E9F3A22832D}" srcOrd="0" destOrd="0" presId="urn:microsoft.com/office/officeart/2005/8/layout/hierarchy2"/>
    <dgm:cxn modelId="{424C707B-6922-4AD6-8EC9-B4DF21EBBB4D}" type="presOf" srcId="{D40724C4-C4BC-454D-BB17-2E2D10B9D260}" destId="{76C039DF-2081-4236-BC45-F0096CC576C4}" srcOrd="0" destOrd="0" presId="urn:microsoft.com/office/officeart/2005/8/layout/hierarchy2"/>
    <dgm:cxn modelId="{B2DD370A-5608-4830-ADC0-848D848962FD}" type="presOf" srcId="{D42353AA-D34F-4E8C-BD6D-C77BBC524E71}" destId="{FD69915D-9136-4AF0-9AEA-75647EED693D}" srcOrd="1" destOrd="0" presId="urn:microsoft.com/office/officeart/2005/8/layout/hierarchy2"/>
    <dgm:cxn modelId="{5CCFE6A9-C63D-4F0F-8730-5D13DAFAF666}" srcId="{F0EDA5D4-E4B2-4A02-A10C-8A1846E9CED4}" destId="{66B739B4-F586-4928-A593-629ECF9D7D6E}" srcOrd="5" destOrd="0" parTransId="{923F354D-2AD3-4A53-AD5C-E05FAB76D000}" sibTransId="{C21156A1-4D34-4DDF-852D-E05440F0F7FB}"/>
    <dgm:cxn modelId="{188F3C98-D81B-486A-957F-90AD7112A746}" srcId="{F0EDA5D4-E4B2-4A02-A10C-8A1846E9CED4}" destId="{D1C28F47-BBCE-41B6-BA0C-4D29CE1C1CF6}" srcOrd="0" destOrd="0" parTransId="{F41ECE6F-2D25-46A8-81D3-975F5797F554}" sibTransId="{89F80F1D-E2FF-410F-AD84-E7A7B052159E}"/>
    <dgm:cxn modelId="{F3B77CC3-A9F8-4FF1-B8B2-A21C44EC95E8}" type="presOf" srcId="{FE8656DC-1EEC-4DB4-AF53-D59FA2D84E6B}" destId="{0484C444-76D2-4309-ABAE-EC730BC2AA28}" srcOrd="0" destOrd="0" presId="urn:microsoft.com/office/officeart/2005/8/layout/hierarchy2"/>
    <dgm:cxn modelId="{6D0ACF35-7DEB-42E7-97BE-1CF43017F3FA}" type="presOf" srcId="{8A2BF727-5710-4393-92D1-73CC85F9887D}" destId="{E9DECD02-6632-43CF-A419-208411E87F23}" srcOrd="0" destOrd="0" presId="urn:microsoft.com/office/officeart/2005/8/layout/hierarchy2"/>
    <dgm:cxn modelId="{79A9B9CF-A272-4790-8CA6-B261C9B253B5}" type="presOf" srcId="{F87651C0-1ACD-4443-A080-C320D908AC54}" destId="{E902B410-1B4A-488C-BD2E-1723CA858DA0}" srcOrd="0" destOrd="0" presId="urn:microsoft.com/office/officeart/2005/8/layout/hierarchy2"/>
    <dgm:cxn modelId="{46DCAA05-CEA4-4467-84C5-FC12398FE521}" srcId="{8A2BF727-5710-4393-92D1-73CC85F9887D}" destId="{FE8656DC-1EEC-4DB4-AF53-D59FA2D84E6B}" srcOrd="0" destOrd="0" parTransId="{E6612BAB-EC73-45F4-B111-15C248105575}" sibTransId="{B73DFE59-51D0-4436-AD40-FC6DD57F3FF4}"/>
    <dgm:cxn modelId="{ACE1920C-66F7-4B48-944D-AF03EE8BE25E}" type="presOf" srcId="{6C8B308B-BD25-4D79-8CA9-0A19655FFD0F}" destId="{F0B8A79F-345D-4983-9DCC-E6293C72D730}" srcOrd="1" destOrd="0" presId="urn:microsoft.com/office/officeart/2005/8/layout/hierarchy2"/>
    <dgm:cxn modelId="{E0EA8608-F8DC-4803-8049-C56370DD540A}" type="presOf" srcId="{5F9D45DD-3BA5-4E4E-8B9D-1EF5EA176221}" destId="{6BAC4D17-0216-4DAB-9E8F-9ADECCE234CD}" srcOrd="1" destOrd="0" presId="urn:microsoft.com/office/officeart/2005/8/layout/hierarchy2"/>
    <dgm:cxn modelId="{772B1A9D-C455-4BB4-BCFD-F08F36710AFD}" type="presOf" srcId="{E8948794-1D99-4C09-8FEC-1C871B1B887D}" destId="{BDFA30D8-8D8E-432D-9A83-389695CA5074}" srcOrd="0" destOrd="0" presId="urn:microsoft.com/office/officeart/2005/8/layout/hierarchy2"/>
    <dgm:cxn modelId="{05A11282-24EC-40C5-9374-F20F4EAE5438}" srcId="{E8948794-1D99-4C09-8FEC-1C871B1B887D}" destId="{8A2BF727-5710-4393-92D1-73CC85F9887D}" srcOrd="0" destOrd="0" parTransId="{D332E7B4-8CD3-458C-BA31-BC83C766A874}" sibTransId="{951E95A3-2B56-4F7D-A671-0360B224BB7C}"/>
    <dgm:cxn modelId="{95BC9532-752D-455F-A8ED-9B612322A8C4}" type="presOf" srcId="{66B739B4-F586-4928-A593-629ECF9D7D6E}" destId="{F9AA4EB7-B986-48C5-A007-5829AE99A2B7}" srcOrd="0" destOrd="0" presId="urn:microsoft.com/office/officeart/2005/8/layout/hierarchy2"/>
    <dgm:cxn modelId="{6D69B4DF-8EEF-46FF-9079-31E7018265E6}" type="presOf" srcId="{923F354D-2AD3-4A53-AD5C-E05FAB76D000}" destId="{86F9DA0F-5FAA-4692-A52A-2A3876B6542C}" srcOrd="1" destOrd="0" presId="urn:microsoft.com/office/officeart/2005/8/layout/hierarchy2"/>
    <dgm:cxn modelId="{06EB4C0A-E516-47F9-87AA-B8111F94D429}" srcId="{F0EDA5D4-E4B2-4A02-A10C-8A1846E9CED4}" destId="{C41BAC58-27C5-4198-976B-935D6C288E8D}" srcOrd="2" destOrd="0" parTransId="{47E846BD-ABDD-4923-88C3-21CEABA75AB6}" sibTransId="{7B00CC53-EE3F-4FFE-BFDB-CBA64149AD17}"/>
    <dgm:cxn modelId="{0561D26A-E30D-4534-8368-CC08F42024D4}" srcId="{8A2BF727-5710-4393-92D1-73CC85F9887D}" destId="{F0EDA5D4-E4B2-4A02-A10C-8A1846E9CED4}" srcOrd="1" destOrd="0" parTransId="{6C8B308B-BD25-4D79-8CA9-0A19655FFD0F}" sibTransId="{DEAFD03C-D0D6-4663-8AD5-90CB51F26714}"/>
    <dgm:cxn modelId="{FA234E83-E54E-4637-9B0F-7127FB714A69}" type="presOf" srcId="{923F354D-2AD3-4A53-AD5C-E05FAB76D000}" destId="{2EF35C3C-A762-46FC-ABB5-B268E532D9F8}" srcOrd="0" destOrd="0" presId="urn:microsoft.com/office/officeart/2005/8/layout/hierarchy2"/>
    <dgm:cxn modelId="{B02C6A20-1BE0-48D1-BBB5-9E62FEDD3A66}" type="presOf" srcId="{F0EDA5D4-E4B2-4A02-A10C-8A1846E9CED4}" destId="{D5BA3936-6011-4017-B73E-AB9B4F915E81}" srcOrd="0" destOrd="0" presId="urn:microsoft.com/office/officeart/2005/8/layout/hierarchy2"/>
    <dgm:cxn modelId="{6B6CBF1B-63F3-472D-89FC-9DD83ED4FE45}" type="presOf" srcId="{E6612BAB-EC73-45F4-B111-15C248105575}" destId="{0630173A-72C4-4635-A3C5-3D218AF6EFF9}" srcOrd="0" destOrd="0" presId="urn:microsoft.com/office/officeart/2005/8/layout/hierarchy2"/>
    <dgm:cxn modelId="{CD53E227-651C-4DB0-A373-3D5D6EC04027}" type="presOf" srcId="{CEAD553F-2195-4E98-A86C-2798E6928F50}" destId="{79F67B7C-68AB-4AE6-AFAD-A811A23F3A5A}" srcOrd="0" destOrd="0" presId="urn:microsoft.com/office/officeart/2005/8/layout/hierarchy2"/>
    <dgm:cxn modelId="{7493BAAE-0594-4B63-BC47-B989B88014FD}" type="presOf" srcId="{47E846BD-ABDD-4923-88C3-21CEABA75AB6}" destId="{E9CA5BAF-2570-471D-994F-21F9D4EAFE16}" srcOrd="1" destOrd="0" presId="urn:microsoft.com/office/officeart/2005/8/layout/hierarchy2"/>
    <dgm:cxn modelId="{EC687084-7984-44E5-8BAA-52D093F90CFE}" type="presOf" srcId="{5F9D45DD-3BA5-4E4E-8B9D-1EF5EA176221}" destId="{388F4D29-0EA0-409D-9F6C-4AB8A0EDA7DB}" srcOrd="0" destOrd="0" presId="urn:microsoft.com/office/officeart/2005/8/layout/hierarchy2"/>
    <dgm:cxn modelId="{127229CB-A377-4F3B-809E-7DF9312A4CEC}" srcId="{F0EDA5D4-E4B2-4A02-A10C-8A1846E9CED4}" destId="{613838C3-BD32-43DB-9E99-B45B33270314}" srcOrd="4" destOrd="0" parTransId="{D40724C4-C4BC-454D-BB17-2E2D10B9D260}" sibTransId="{A4CC56AF-ED96-42B9-98A0-77C257F1523C}"/>
    <dgm:cxn modelId="{BA2E78C8-017A-4C90-9F5E-32FFEBF8054C}" type="presOf" srcId="{C41BAC58-27C5-4198-976B-935D6C288E8D}" destId="{4079056C-9D2D-44E5-B0AC-720DB82A626B}" srcOrd="0" destOrd="0" presId="urn:microsoft.com/office/officeart/2005/8/layout/hierarchy2"/>
    <dgm:cxn modelId="{23403250-CD51-4D9F-B5B9-75BD42B19F34}" type="presOf" srcId="{F41ECE6F-2D25-46A8-81D3-975F5797F554}" destId="{40E860C0-F092-48F9-96B1-CDE20970953F}" srcOrd="0" destOrd="0" presId="urn:microsoft.com/office/officeart/2005/8/layout/hierarchy2"/>
    <dgm:cxn modelId="{DFEC5F17-36FC-4A08-A4D8-CB6290531834}" type="presOf" srcId="{D1C28F47-BBCE-41B6-BA0C-4D29CE1C1CF6}" destId="{1C84F9C4-757E-429D-B694-C070FF081B86}" srcOrd="0" destOrd="0" presId="urn:microsoft.com/office/officeart/2005/8/layout/hierarchy2"/>
    <dgm:cxn modelId="{612841E2-C245-463B-94AB-572512BCD458}" type="presOf" srcId="{47E846BD-ABDD-4923-88C3-21CEABA75AB6}" destId="{A992430B-13E1-40F1-BA36-A46C4B3085DA}" srcOrd="0" destOrd="0" presId="urn:microsoft.com/office/officeart/2005/8/layout/hierarchy2"/>
    <dgm:cxn modelId="{175070B1-1108-4123-A423-5B882E829596}" type="presOf" srcId="{F41ECE6F-2D25-46A8-81D3-975F5797F554}" destId="{50F8EAE4-CCBA-4DD3-9987-A949F0004CE9}" srcOrd="1" destOrd="0" presId="urn:microsoft.com/office/officeart/2005/8/layout/hierarchy2"/>
    <dgm:cxn modelId="{F7CAAB77-59B3-4D1C-9872-4ED5EBCFCA01}" type="presOf" srcId="{6C8B308B-BD25-4D79-8CA9-0A19655FFD0F}" destId="{1CD2DBF4-5222-4726-93B7-8F4A4B3EE143}" srcOrd="0" destOrd="0" presId="urn:microsoft.com/office/officeart/2005/8/layout/hierarchy2"/>
    <dgm:cxn modelId="{EBD41190-7267-47A6-A332-54C46DE746B9}" type="presParOf" srcId="{BDFA30D8-8D8E-432D-9A83-389695CA5074}" destId="{0A40E0E7-5734-4C5B-BC0A-6FEA4927E339}" srcOrd="0" destOrd="0" presId="urn:microsoft.com/office/officeart/2005/8/layout/hierarchy2"/>
    <dgm:cxn modelId="{C40DCC93-4BFB-4A65-A139-9DB439EEFDBF}" type="presParOf" srcId="{0A40E0E7-5734-4C5B-BC0A-6FEA4927E339}" destId="{E9DECD02-6632-43CF-A419-208411E87F23}" srcOrd="0" destOrd="0" presId="urn:microsoft.com/office/officeart/2005/8/layout/hierarchy2"/>
    <dgm:cxn modelId="{AEC802EF-D16A-4265-85ED-B15BB6F76A89}" type="presParOf" srcId="{0A40E0E7-5734-4C5B-BC0A-6FEA4927E339}" destId="{028FFA27-137A-489C-85C9-0DF42DAE74CC}" srcOrd="1" destOrd="0" presId="urn:microsoft.com/office/officeart/2005/8/layout/hierarchy2"/>
    <dgm:cxn modelId="{4FB9B31B-A306-40FA-B5FF-6369C54AE3A8}" type="presParOf" srcId="{028FFA27-137A-489C-85C9-0DF42DAE74CC}" destId="{0630173A-72C4-4635-A3C5-3D218AF6EFF9}" srcOrd="0" destOrd="0" presId="urn:microsoft.com/office/officeart/2005/8/layout/hierarchy2"/>
    <dgm:cxn modelId="{16185ECD-2E36-4462-985B-4594F91FB2BD}" type="presParOf" srcId="{0630173A-72C4-4635-A3C5-3D218AF6EFF9}" destId="{5CC45188-E1C5-4A29-A0A8-04B3A6F1A307}" srcOrd="0" destOrd="0" presId="urn:microsoft.com/office/officeart/2005/8/layout/hierarchy2"/>
    <dgm:cxn modelId="{6F07C3FA-8068-4CE6-BCF9-AD62E8C7F165}" type="presParOf" srcId="{028FFA27-137A-489C-85C9-0DF42DAE74CC}" destId="{047C3C65-E781-4874-8F0C-2DB85607C18A}" srcOrd="1" destOrd="0" presId="urn:microsoft.com/office/officeart/2005/8/layout/hierarchy2"/>
    <dgm:cxn modelId="{B7BE2211-BE68-41DB-8220-B0F67C386695}" type="presParOf" srcId="{047C3C65-E781-4874-8F0C-2DB85607C18A}" destId="{0484C444-76D2-4309-ABAE-EC730BC2AA28}" srcOrd="0" destOrd="0" presId="urn:microsoft.com/office/officeart/2005/8/layout/hierarchy2"/>
    <dgm:cxn modelId="{96FA7C80-EBB3-45D7-B11F-A30BABB0D14E}" type="presParOf" srcId="{047C3C65-E781-4874-8F0C-2DB85607C18A}" destId="{B224E981-6BEA-44A4-AEFC-70E594AFB44F}" srcOrd="1" destOrd="0" presId="urn:microsoft.com/office/officeart/2005/8/layout/hierarchy2"/>
    <dgm:cxn modelId="{CD9A1F48-A2D8-455D-9807-92F061F9ADE9}" type="presParOf" srcId="{028FFA27-137A-489C-85C9-0DF42DAE74CC}" destId="{1CD2DBF4-5222-4726-93B7-8F4A4B3EE143}" srcOrd="2" destOrd="0" presId="urn:microsoft.com/office/officeart/2005/8/layout/hierarchy2"/>
    <dgm:cxn modelId="{8AD9B10D-EA67-4AAE-AB9C-368728B0D78F}" type="presParOf" srcId="{1CD2DBF4-5222-4726-93B7-8F4A4B3EE143}" destId="{F0B8A79F-345D-4983-9DCC-E6293C72D730}" srcOrd="0" destOrd="0" presId="urn:microsoft.com/office/officeart/2005/8/layout/hierarchy2"/>
    <dgm:cxn modelId="{5635D54C-4F40-4C1A-B6CD-00793ED86A93}" type="presParOf" srcId="{028FFA27-137A-489C-85C9-0DF42DAE74CC}" destId="{3C093BCF-1E0C-431B-85D0-D01D84887B10}" srcOrd="3" destOrd="0" presId="urn:microsoft.com/office/officeart/2005/8/layout/hierarchy2"/>
    <dgm:cxn modelId="{F1A90F76-2394-43BC-BD64-D409D45AF4A8}" type="presParOf" srcId="{3C093BCF-1E0C-431B-85D0-D01D84887B10}" destId="{D5BA3936-6011-4017-B73E-AB9B4F915E81}" srcOrd="0" destOrd="0" presId="urn:microsoft.com/office/officeart/2005/8/layout/hierarchy2"/>
    <dgm:cxn modelId="{7657E0D7-FB8B-4631-A300-AEBB4A3C9659}" type="presParOf" srcId="{3C093BCF-1E0C-431B-85D0-D01D84887B10}" destId="{F81DCC32-434B-4432-BE2E-C8B7586EB79D}" srcOrd="1" destOrd="0" presId="urn:microsoft.com/office/officeart/2005/8/layout/hierarchy2"/>
    <dgm:cxn modelId="{7C4A621F-425D-41D1-97CA-5FF9A6A697DA}" type="presParOf" srcId="{F81DCC32-434B-4432-BE2E-C8B7586EB79D}" destId="{40E860C0-F092-48F9-96B1-CDE20970953F}" srcOrd="0" destOrd="0" presId="urn:microsoft.com/office/officeart/2005/8/layout/hierarchy2"/>
    <dgm:cxn modelId="{F68B4BA6-1631-4DC2-ADFB-946FDC06CE17}" type="presParOf" srcId="{40E860C0-F092-48F9-96B1-CDE20970953F}" destId="{50F8EAE4-CCBA-4DD3-9987-A949F0004CE9}" srcOrd="0" destOrd="0" presId="urn:microsoft.com/office/officeart/2005/8/layout/hierarchy2"/>
    <dgm:cxn modelId="{E29B2052-5CCA-457D-9F99-7B7782C7D6BC}" type="presParOf" srcId="{F81DCC32-434B-4432-BE2E-C8B7586EB79D}" destId="{5284A0C2-A378-4251-88C2-5FF7D736FE94}" srcOrd="1" destOrd="0" presId="urn:microsoft.com/office/officeart/2005/8/layout/hierarchy2"/>
    <dgm:cxn modelId="{7336413E-CE29-47A1-A9EC-38E603B42381}" type="presParOf" srcId="{5284A0C2-A378-4251-88C2-5FF7D736FE94}" destId="{1C84F9C4-757E-429D-B694-C070FF081B86}" srcOrd="0" destOrd="0" presId="urn:microsoft.com/office/officeart/2005/8/layout/hierarchy2"/>
    <dgm:cxn modelId="{55ED060D-46A7-4361-A517-684B7DEA292F}" type="presParOf" srcId="{5284A0C2-A378-4251-88C2-5FF7D736FE94}" destId="{61138A88-82C3-4029-BF08-D3CA5DFEA880}" srcOrd="1" destOrd="0" presId="urn:microsoft.com/office/officeart/2005/8/layout/hierarchy2"/>
    <dgm:cxn modelId="{C084EF63-37D1-4311-92E3-1AA2D2DD2C0F}" type="presParOf" srcId="{F81DCC32-434B-4432-BE2E-C8B7586EB79D}" destId="{35453D98-E8B2-48FB-ACB8-A562F83863B3}" srcOrd="2" destOrd="0" presId="urn:microsoft.com/office/officeart/2005/8/layout/hierarchy2"/>
    <dgm:cxn modelId="{3304EB46-9772-4EAE-9ACD-69F0EFE40A3E}" type="presParOf" srcId="{35453D98-E8B2-48FB-ACB8-A562F83863B3}" destId="{FD69915D-9136-4AF0-9AEA-75647EED693D}" srcOrd="0" destOrd="0" presId="urn:microsoft.com/office/officeart/2005/8/layout/hierarchy2"/>
    <dgm:cxn modelId="{C520AD29-8609-4E7B-8190-D622F850E8C1}" type="presParOf" srcId="{F81DCC32-434B-4432-BE2E-C8B7586EB79D}" destId="{555047A9-0ACA-44B9-B659-CDEEF9BA0402}" srcOrd="3" destOrd="0" presId="urn:microsoft.com/office/officeart/2005/8/layout/hierarchy2"/>
    <dgm:cxn modelId="{1EB21D40-2D38-497C-AB28-F3E8DA0A7FA6}" type="presParOf" srcId="{555047A9-0ACA-44B9-B659-CDEEF9BA0402}" destId="{E902B410-1B4A-488C-BD2E-1723CA858DA0}" srcOrd="0" destOrd="0" presId="urn:microsoft.com/office/officeart/2005/8/layout/hierarchy2"/>
    <dgm:cxn modelId="{42612BC8-D7AB-4DD4-B749-2BEF09C89E87}" type="presParOf" srcId="{555047A9-0ACA-44B9-B659-CDEEF9BA0402}" destId="{EF270989-D373-4ADA-B7E6-027EE1EF79D2}" srcOrd="1" destOrd="0" presId="urn:microsoft.com/office/officeart/2005/8/layout/hierarchy2"/>
    <dgm:cxn modelId="{7328474B-03B0-4C27-B95D-29C8E2B87BCA}" type="presParOf" srcId="{F81DCC32-434B-4432-BE2E-C8B7586EB79D}" destId="{A992430B-13E1-40F1-BA36-A46C4B3085DA}" srcOrd="4" destOrd="0" presId="urn:microsoft.com/office/officeart/2005/8/layout/hierarchy2"/>
    <dgm:cxn modelId="{8FDFE9EE-5A7B-4576-90B7-5B32B5F55AB7}" type="presParOf" srcId="{A992430B-13E1-40F1-BA36-A46C4B3085DA}" destId="{E9CA5BAF-2570-471D-994F-21F9D4EAFE16}" srcOrd="0" destOrd="0" presId="urn:microsoft.com/office/officeart/2005/8/layout/hierarchy2"/>
    <dgm:cxn modelId="{B7B6D52C-C6ED-4E31-9B7A-9D81479C508A}" type="presParOf" srcId="{F81DCC32-434B-4432-BE2E-C8B7586EB79D}" destId="{BDAFE50C-FFE4-477C-84DF-ACAF3CD5DC7B}" srcOrd="5" destOrd="0" presId="urn:microsoft.com/office/officeart/2005/8/layout/hierarchy2"/>
    <dgm:cxn modelId="{DD2A9ABC-7442-408F-A7CB-2EACBA147CE8}" type="presParOf" srcId="{BDAFE50C-FFE4-477C-84DF-ACAF3CD5DC7B}" destId="{4079056C-9D2D-44E5-B0AC-720DB82A626B}" srcOrd="0" destOrd="0" presId="urn:microsoft.com/office/officeart/2005/8/layout/hierarchy2"/>
    <dgm:cxn modelId="{9AC407F8-638E-4CA6-9451-DBCF0EB09815}" type="presParOf" srcId="{BDAFE50C-FFE4-477C-84DF-ACAF3CD5DC7B}" destId="{DFE8843C-24B3-49EA-B63E-241E81BAA3A6}" srcOrd="1" destOrd="0" presId="urn:microsoft.com/office/officeart/2005/8/layout/hierarchy2"/>
    <dgm:cxn modelId="{A6E15C49-4B6A-43C5-A431-A9BEEDEED391}" type="presParOf" srcId="{F81DCC32-434B-4432-BE2E-C8B7586EB79D}" destId="{388F4D29-0EA0-409D-9F6C-4AB8A0EDA7DB}" srcOrd="6" destOrd="0" presId="urn:microsoft.com/office/officeart/2005/8/layout/hierarchy2"/>
    <dgm:cxn modelId="{21880F6B-50D6-4DED-9C68-EA6BE29ADC83}" type="presParOf" srcId="{388F4D29-0EA0-409D-9F6C-4AB8A0EDA7DB}" destId="{6BAC4D17-0216-4DAB-9E8F-9ADECCE234CD}" srcOrd="0" destOrd="0" presId="urn:microsoft.com/office/officeart/2005/8/layout/hierarchy2"/>
    <dgm:cxn modelId="{4F515EFD-83C2-4FB0-A31F-6E8D5B6BFD08}" type="presParOf" srcId="{F81DCC32-434B-4432-BE2E-C8B7586EB79D}" destId="{36ED4248-203E-4A45-AED6-30D928361750}" srcOrd="7" destOrd="0" presId="urn:microsoft.com/office/officeart/2005/8/layout/hierarchy2"/>
    <dgm:cxn modelId="{56BE8CB8-A502-4FAD-B326-08DC5ED48048}" type="presParOf" srcId="{36ED4248-203E-4A45-AED6-30D928361750}" destId="{79F67B7C-68AB-4AE6-AFAD-A811A23F3A5A}" srcOrd="0" destOrd="0" presId="urn:microsoft.com/office/officeart/2005/8/layout/hierarchy2"/>
    <dgm:cxn modelId="{F6E11E87-CF44-4270-AED1-D4EC56CAEF0C}" type="presParOf" srcId="{36ED4248-203E-4A45-AED6-30D928361750}" destId="{D925722C-EB2A-4CB0-A5BC-004891D597F0}" srcOrd="1" destOrd="0" presId="urn:microsoft.com/office/officeart/2005/8/layout/hierarchy2"/>
    <dgm:cxn modelId="{8DA60909-25A6-414A-B5E4-819C92CB406E}" type="presParOf" srcId="{F81DCC32-434B-4432-BE2E-C8B7586EB79D}" destId="{76C039DF-2081-4236-BC45-F0096CC576C4}" srcOrd="8" destOrd="0" presId="urn:microsoft.com/office/officeart/2005/8/layout/hierarchy2"/>
    <dgm:cxn modelId="{494E48F9-2483-4B13-9A32-2866734CAA82}" type="presParOf" srcId="{76C039DF-2081-4236-BC45-F0096CC576C4}" destId="{A246C941-DA0A-4532-A84D-C9310BF0D17C}" srcOrd="0" destOrd="0" presId="urn:microsoft.com/office/officeart/2005/8/layout/hierarchy2"/>
    <dgm:cxn modelId="{D07D6068-0D50-4DA4-AA28-C7EFA00177AC}" type="presParOf" srcId="{F81DCC32-434B-4432-BE2E-C8B7586EB79D}" destId="{BC792677-4008-4626-B949-60B30168B9FD}" srcOrd="9" destOrd="0" presId="urn:microsoft.com/office/officeart/2005/8/layout/hierarchy2"/>
    <dgm:cxn modelId="{8D4C905B-3D5B-4A2D-80F4-65902CC6AC2A}" type="presParOf" srcId="{BC792677-4008-4626-B949-60B30168B9FD}" destId="{F0DE5DED-EE10-4D3F-9164-5E9F3A22832D}" srcOrd="0" destOrd="0" presId="urn:microsoft.com/office/officeart/2005/8/layout/hierarchy2"/>
    <dgm:cxn modelId="{1251E836-154A-4223-914B-948E9D3C5370}" type="presParOf" srcId="{BC792677-4008-4626-B949-60B30168B9FD}" destId="{EA392F20-6C58-4C99-9ED4-02574B7D95A9}" srcOrd="1" destOrd="0" presId="urn:microsoft.com/office/officeart/2005/8/layout/hierarchy2"/>
    <dgm:cxn modelId="{E390A92F-4C2C-4AB7-9C62-A1ED8F4E5A7E}" type="presParOf" srcId="{F81DCC32-434B-4432-BE2E-C8B7586EB79D}" destId="{2EF35C3C-A762-46FC-ABB5-B268E532D9F8}" srcOrd="10" destOrd="0" presId="urn:microsoft.com/office/officeart/2005/8/layout/hierarchy2"/>
    <dgm:cxn modelId="{CB17B364-72AC-4CF8-961D-066B69AB6B97}" type="presParOf" srcId="{2EF35C3C-A762-46FC-ABB5-B268E532D9F8}" destId="{86F9DA0F-5FAA-4692-A52A-2A3876B6542C}" srcOrd="0" destOrd="0" presId="urn:microsoft.com/office/officeart/2005/8/layout/hierarchy2"/>
    <dgm:cxn modelId="{203B1F37-17B4-4FC9-84B0-2B0B7E82C748}" type="presParOf" srcId="{F81DCC32-434B-4432-BE2E-C8B7586EB79D}" destId="{84204B89-7804-417A-96FB-E00A14035B0E}" srcOrd="11" destOrd="0" presId="urn:microsoft.com/office/officeart/2005/8/layout/hierarchy2"/>
    <dgm:cxn modelId="{408F5959-D060-4218-AE34-AADF2EDB1F1F}" type="presParOf" srcId="{84204B89-7804-417A-96FB-E00A14035B0E}" destId="{F9AA4EB7-B986-48C5-A007-5829AE99A2B7}" srcOrd="0" destOrd="0" presId="urn:microsoft.com/office/officeart/2005/8/layout/hierarchy2"/>
    <dgm:cxn modelId="{30906D96-5334-4415-97A1-4B088772E502}" type="presParOf" srcId="{84204B89-7804-417A-96FB-E00A14035B0E}" destId="{46659471-2EDE-4703-8AFB-69630667B4F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9606EC-602D-46AA-B466-E3AB2F078967}" type="doc">
      <dgm:prSet loTypeId="urn:microsoft.com/office/officeart/2005/8/layout/hierarchy5" loCatId="hierarchy" qsTypeId="urn:microsoft.com/office/officeart/2005/8/quickstyle/3d2" qsCatId="3D" csTypeId="urn:microsoft.com/office/officeart/2005/8/colors/accent1_2" csCatId="accent1" phldr="1"/>
      <dgm:spPr/>
    </dgm:pt>
    <dgm:pt modelId="{3CE5A7B3-6B50-44F8-A785-BD8956F9EEF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effectLst/>
              <a:latin typeface="Arial" pitchFamily="34" charset="0"/>
              <a:ea typeface="Times New Roman" pitchFamily="18" charset="0"/>
              <a:cs typeface="Times New Roman" pitchFamily="18" charset="0"/>
            </a:rPr>
            <a:t>Recreation Coordinator*</a:t>
          </a:r>
          <a:endParaRPr kumimoji="0" lang="en-US" sz="1400" b="0" i="0" u="none" strike="noStrike" cap="none" normalizeH="0" baseline="0" dirty="0" smtClean="0">
            <a:ln/>
            <a:effectLst/>
            <a:latin typeface="Arial" pitchFamily="34" charset="0"/>
          </a:endParaRPr>
        </a:p>
      </dgm:t>
    </dgm:pt>
    <dgm:pt modelId="{10AF4CBE-2F52-4758-A25B-CC13D7A0FC25}" type="parTrans" cxnId="{12613C99-3D2B-4BF4-AD66-3D8F126AA12A}">
      <dgm:prSet/>
      <dgm:spPr/>
      <dgm:t>
        <a:bodyPr/>
        <a:lstStyle/>
        <a:p>
          <a:endParaRPr lang="en-US"/>
        </a:p>
      </dgm:t>
    </dgm:pt>
    <dgm:pt modelId="{4D28A5B1-B2CC-4E76-A2FF-3220370B2162}" type="sibTrans" cxnId="{12613C99-3D2B-4BF4-AD66-3D8F126AA12A}">
      <dgm:prSet/>
      <dgm:spPr/>
      <dgm:t>
        <a:bodyPr/>
        <a:lstStyle/>
        <a:p>
          <a:endParaRPr lang="en-US"/>
        </a:p>
      </dgm:t>
    </dgm:pt>
    <dgm:pt modelId="{BAF1AA25-C68A-4415-8EAB-876AA3684080}" type="pres">
      <dgm:prSet presAssocID="{C19606EC-602D-46AA-B466-E3AB2F078967}" presName="mainComposite" presStyleCnt="0">
        <dgm:presLayoutVars>
          <dgm:chPref val="1"/>
          <dgm:dir/>
          <dgm:animOne val="branch"/>
          <dgm:animLvl val="lvl"/>
          <dgm:resizeHandles val="exact"/>
        </dgm:presLayoutVars>
      </dgm:prSet>
      <dgm:spPr/>
    </dgm:pt>
    <dgm:pt modelId="{2DC58409-9CED-4E1E-936F-C8E5245D673E}" type="pres">
      <dgm:prSet presAssocID="{C19606EC-602D-46AA-B466-E3AB2F078967}" presName="hierFlow" presStyleCnt="0"/>
      <dgm:spPr/>
    </dgm:pt>
    <dgm:pt modelId="{4522D051-CCDB-4383-93E8-6EF9C0C876FA}" type="pres">
      <dgm:prSet presAssocID="{C19606EC-602D-46AA-B466-E3AB2F078967}" presName="hierChild1" presStyleCnt="0">
        <dgm:presLayoutVars>
          <dgm:chPref val="1"/>
          <dgm:animOne val="branch"/>
          <dgm:animLvl val="lvl"/>
        </dgm:presLayoutVars>
      </dgm:prSet>
      <dgm:spPr/>
    </dgm:pt>
    <dgm:pt modelId="{ED7E09B9-03C2-4986-B06B-7EA01385B710}" type="pres">
      <dgm:prSet presAssocID="{3CE5A7B3-6B50-44F8-A785-BD8956F9EEF7}" presName="Name17" presStyleCnt="0"/>
      <dgm:spPr/>
    </dgm:pt>
    <dgm:pt modelId="{53B04E68-647C-4C35-A3B8-A6A1A02C4539}" type="pres">
      <dgm:prSet presAssocID="{3CE5A7B3-6B50-44F8-A785-BD8956F9EEF7}" presName="level1Shape" presStyleLbl="node0" presStyleIdx="0" presStyleCnt="1" custScaleX="41515" custScaleY="51104" custLinFactNeighborX="4370" custLinFactNeighborY="1337">
        <dgm:presLayoutVars>
          <dgm:chPref val="3"/>
        </dgm:presLayoutVars>
      </dgm:prSet>
      <dgm:spPr/>
      <dgm:t>
        <a:bodyPr/>
        <a:lstStyle/>
        <a:p>
          <a:endParaRPr lang="en-US"/>
        </a:p>
      </dgm:t>
    </dgm:pt>
    <dgm:pt modelId="{4570F1C1-7759-4FD2-82E3-0E2529C231E0}" type="pres">
      <dgm:prSet presAssocID="{3CE5A7B3-6B50-44F8-A785-BD8956F9EEF7}" presName="hierChild2" presStyleCnt="0"/>
      <dgm:spPr/>
    </dgm:pt>
    <dgm:pt modelId="{682F2FF3-D30D-476C-B1B8-6CF108B175BA}" type="pres">
      <dgm:prSet presAssocID="{C19606EC-602D-46AA-B466-E3AB2F078967}" presName="bgShapesFlow" presStyleCnt="0"/>
      <dgm:spPr/>
    </dgm:pt>
  </dgm:ptLst>
  <dgm:cxnLst>
    <dgm:cxn modelId="{2CB22482-10E3-4DAA-A1F1-542674D50DB9}" type="presOf" srcId="{C19606EC-602D-46AA-B466-E3AB2F078967}" destId="{BAF1AA25-C68A-4415-8EAB-876AA3684080}" srcOrd="0" destOrd="0" presId="urn:microsoft.com/office/officeart/2005/8/layout/hierarchy5"/>
    <dgm:cxn modelId="{12613C99-3D2B-4BF4-AD66-3D8F126AA12A}" srcId="{C19606EC-602D-46AA-B466-E3AB2F078967}" destId="{3CE5A7B3-6B50-44F8-A785-BD8956F9EEF7}" srcOrd="0" destOrd="0" parTransId="{10AF4CBE-2F52-4758-A25B-CC13D7A0FC25}" sibTransId="{4D28A5B1-B2CC-4E76-A2FF-3220370B2162}"/>
    <dgm:cxn modelId="{A479D8FC-C893-45D0-BE35-B6EC608217BE}" type="presOf" srcId="{3CE5A7B3-6B50-44F8-A785-BD8956F9EEF7}" destId="{53B04E68-647C-4C35-A3B8-A6A1A02C4539}" srcOrd="0" destOrd="0" presId="urn:microsoft.com/office/officeart/2005/8/layout/hierarchy5"/>
    <dgm:cxn modelId="{05F887BC-F71B-4016-B3D1-04B619AD16FF}" type="presParOf" srcId="{BAF1AA25-C68A-4415-8EAB-876AA3684080}" destId="{2DC58409-9CED-4E1E-936F-C8E5245D673E}" srcOrd="0" destOrd="0" presId="urn:microsoft.com/office/officeart/2005/8/layout/hierarchy5"/>
    <dgm:cxn modelId="{6787CC03-2583-47A0-A954-2F97A9002645}" type="presParOf" srcId="{2DC58409-9CED-4E1E-936F-C8E5245D673E}" destId="{4522D051-CCDB-4383-93E8-6EF9C0C876FA}" srcOrd="0" destOrd="0" presId="urn:microsoft.com/office/officeart/2005/8/layout/hierarchy5"/>
    <dgm:cxn modelId="{61876AFE-5868-4EF9-9FCF-3817572524F9}" type="presParOf" srcId="{4522D051-CCDB-4383-93E8-6EF9C0C876FA}" destId="{ED7E09B9-03C2-4986-B06B-7EA01385B710}" srcOrd="0" destOrd="0" presId="urn:microsoft.com/office/officeart/2005/8/layout/hierarchy5"/>
    <dgm:cxn modelId="{FB310C89-2DF3-4BBC-BB30-84979BAADFDF}" type="presParOf" srcId="{ED7E09B9-03C2-4986-B06B-7EA01385B710}" destId="{53B04E68-647C-4C35-A3B8-A6A1A02C4539}" srcOrd="0" destOrd="0" presId="urn:microsoft.com/office/officeart/2005/8/layout/hierarchy5"/>
    <dgm:cxn modelId="{7B65EB5C-D1B5-4437-AF93-EDD94A5B1191}" type="presParOf" srcId="{ED7E09B9-03C2-4986-B06B-7EA01385B710}" destId="{4570F1C1-7759-4FD2-82E3-0E2529C231E0}" srcOrd="1" destOrd="0" presId="urn:microsoft.com/office/officeart/2005/8/layout/hierarchy5"/>
    <dgm:cxn modelId="{D28D1B5A-B89B-4936-A93C-226764DE10C4}" type="presParOf" srcId="{BAF1AA25-C68A-4415-8EAB-876AA3684080}" destId="{682F2FF3-D30D-476C-B1B8-6CF108B175BA}"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637BA6-6585-4C9D-9E4A-6FECF25C2747}" type="doc">
      <dgm:prSet loTypeId="urn:microsoft.com/office/officeart/2005/8/layout/hierarchy2" loCatId="hierarchy" qsTypeId="urn:microsoft.com/office/officeart/2005/8/quickstyle/3d2" qsCatId="3D" csTypeId="urn:microsoft.com/office/officeart/2005/8/colors/accent1_2" csCatId="accent1" phldr="1"/>
      <dgm:spPr/>
    </dgm:pt>
    <dgm:pt modelId="{B0F0924D-80D8-4FDE-B398-93F4AD739B4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Public Works Director</a:t>
          </a:r>
          <a:endParaRPr kumimoji="0" lang="en-US" b="0" i="0" u="none" strike="noStrike" cap="none" normalizeH="0" baseline="0" dirty="0" smtClean="0">
            <a:ln/>
            <a:effectLst/>
            <a:latin typeface="Arial" pitchFamily="34" charset="0"/>
          </a:endParaRPr>
        </a:p>
      </dgm:t>
    </dgm:pt>
    <dgm:pt modelId="{7C005DAD-9C3E-41F4-94D1-B27DE254082F}" type="parTrans" cxnId="{E6F2B734-1ED4-4910-B772-FFE7C8E68E81}">
      <dgm:prSet/>
      <dgm:spPr/>
      <dgm:t>
        <a:bodyPr/>
        <a:lstStyle/>
        <a:p>
          <a:endParaRPr lang="en-US"/>
        </a:p>
      </dgm:t>
    </dgm:pt>
    <dgm:pt modelId="{47F9B48E-BD54-4FA9-BC8E-57B09E9D1702}" type="sibTrans" cxnId="{E6F2B734-1ED4-4910-B772-FFE7C8E68E81}">
      <dgm:prSet/>
      <dgm:spPr/>
      <dgm:t>
        <a:bodyPr/>
        <a:lstStyle/>
        <a:p>
          <a:endParaRPr lang="en-US"/>
        </a:p>
      </dgm:t>
    </dgm:pt>
    <dgm:pt modelId="{8D6AAABC-3258-48AA-853C-3376CDCED926}" type="asst">
      <dgm:prSet/>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   Administrative   </a:t>
          </a:r>
          <a:endParaRPr kumimoji="0" lang="en-US" b="0" i="0" u="none" strike="noStrike" cap="none" normalizeH="0" baseline="0" dirty="0" smtClean="0">
            <a:ln/>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       Assistant</a:t>
          </a:r>
          <a:endParaRPr kumimoji="0" lang="en-US" b="0" i="0" u="none" strike="noStrike" cap="none" normalizeH="0" baseline="0" dirty="0" smtClean="0">
            <a:ln/>
            <a:effectLst/>
            <a:latin typeface="Arial" pitchFamily="34" charset="0"/>
          </a:endParaRPr>
        </a:p>
      </dgm:t>
    </dgm:pt>
    <dgm:pt modelId="{6E477B11-928D-4B04-8DCC-AB51B4B84EF6}" type="parTrans" cxnId="{7928F30B-BD1A-49AF-A18C-B723917754A4}">
      <dgm:prSet/>
      <dgm:spPr/>
      <dgm:t>
        <a:bodyPr/>
        <a:lstStyle/>
        <a:p>
          <a:endParaRPr lang="en-US" dirty="0"/>
        </a:p>
      </dgm:t>
    </dgm:pt>
    <dgm:pt modelId="{EC15B29E-6D22-4CE6-B37A-60E250DE3F52}" type="sibTrans" cxnId="{7928F30B-BD1A-49AF-A18C-B723917754A4}">
      <dgm:prSet/>
      <dgm:spPr/>
      <dgm:t>
        <a:bodyPr/>
        <a:lstStyle/>
        <a:p>
          <a:endParaRPr lang="en-US"/>
        </a:p>
      </dgm:t>
    </dgm:pt>
    <dgm:pt modelId="{3BA39528-756F-419F-A188-D50BB6D7302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Parks Foreman</a:t>
          </a:r>
          <a:endParaRPr kumimoji="0" lang="en-US" b="0" i="0" u="none" strike="noStrike" cap="none" normalizeH="0" baseline="0" dirty="0" smtClean="0">
            <a:ln/>
            <a:effectLst/>
            <a:latin typeface="Arial" pitchFamily="34" charset="0"/>
          </a:endParaRPr>
        </a:p>
      </dgm:t>
    </dgm:pt>
    <dgm:pt modelId="{107622A8-8DC9-478B-B414-B5CFA018E5F4}" type="parTrans" cxnId="{9950800C-5A69-444D-BD70-A33ECCCF42B3}">
      <dgm:prSet/>
      <dgm:spPr/>
      <dgm:t>
        <a:bodyPr/>
        <a:lstStyle/>
        <a:p>
          <a:endParaRPr lang="en-US" dirty="0"/>
        </a:p>
      </dgm:t>
    </dgm:pt>
    <dgm:pt modelId="{84BC7225-FE0D-4310-B202-EAD87169731E}" type="sibTrans" cxnId="{9950800C-5A69-444D-BD70-A33ECCCF42B3}">
      <dgm:prSet/>
      <dgm:spPr/>
      <dgm:t>
        <a:bodyPr/>
        <a:lstStyle/>
        <a:p>
          <a:endParaRPr lang="en-US"/>
        </a:p>
      </dgm:t>
    </dgm:pt>
    <dgm:pt modelId="{FA7BE96C-515C-46CF-B979-7A65E716BFA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Maintenance Worker II</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(7)</a:t>
          </a:r>
          <a:endParaRPr kumimoji="0" lang="en-US" b="0" i="0" u="none" strike="noStrike" cap="none" normalizeH="0" baseline="0" dirty="0" smtClean="0">
            <a:ln/>
            <a:effectLst/>
            <a:latin typeface="Arial" pitchFamily="34" charset="0"/>
          </a:endParaRPr>
        </a:p>
      </dgm:t>
    </dgm:pt>
    <dgm:pt modelId="{4919BBA5-0151-4091-8469-0F6B1DA088DA}" type="parTrans" cxnId="{038D855A-CFB3-4C22-9FBC-0831429D3924}">
      <dgm:prSet/>
      <dgm:spPr/>
      <dgm:t>
        <a:bodyPr/>
        <a:lstStyle/>
        <a:p>
          <a:endParaRPr lang="en-US" dirty="0"/>
        </a:p>
      </dgm:t>
    </dgm:pt>
    <dgm:pt modelId="{7824FF3C-8E59-457F-AB16-68805FFD1A8A}" type="sibTrans" cxnId="{038D855A-CFB3-4C22-9FBC-0831429D3924}">
      <dgm:prSet/>
      <dgm:spPr/>
      <dgm:t>
        <a:bodyPr/>
        <a:lstStyle/>
        <a:p>
          <a:endParaRPr lang="en-US"/>
        </a:p>
      </dgm:t>
    </dgm:pt>
    <dgm:pt modelId="{63371AF9-D4D1-4247-8D6C-4F045BB58F2D}">
      <dgm:prSet/>
      <dgm:spPr/>
      <dgm:t>
        <a:bodyPr/>
        <a:lstStyle/>
        <a:p>
          <a:r>
            <a:rPr lang="en-US" dirty="0" smtClean="0"/>
            <a:t>Parks Maintenance Specialist</a:t>
          </a:r>
        </a:p>
        <a:p>
          <a:r>
            <a:rPr lang="en-US" dirty="0" smtClean="0"/>
            <a:t>(1)</a:t>
          </a:r>
          <a:endParaRPr lang="en-US" dirty="0"/>
        </a:p>
      </dgm:t>
    </dgm:pt>
    <dgm:pt modelId="{8A0CFDC0-83A8-4CBA-8068-3801B40A7461}" type="parTrans" cxnId="{33575FC7-8829-4F36-A792-07FA955CB96E}">
      <dgm:prSet/>
      <dgm:spPr/>
      <dgm:t>
        <a:bodyPr/>
        <a:lstStyle/>
        <a:p>
          <a:endParaRPr lang="en-US"/>
        </a:p>
      </dgm:t>
    </dgm:pt>
    <dgm:pt modelId="{A8A0D231-6797-48DC-BEEC-30FAB1D22767}" type="sibTrans" cxnId="{33575FC7-8829-4F36-A792-07FA955CB96E}">
      <dgm:prSet/>
      <dgm:spPr/>
      <dgm:t>
        <a:bodyPr/>
        <a:lstStyle/>
        <a:p>
          <a:endParaRPr lang="en-US"/>
        </a:p>
      </dgm:t>
    </dgm:pt>
    <dgm:pt modelId="{7E845AF8-C97C-4919-9B1D-57D3F77D5DA6}">
      <dgm:prSet/>
      <dgm:spPr/>
      <dgm:t>
        <a:bodyPr/>
        <a:lstStyle/>
        <a:p>
          <a:r>
            <a:rPr lang="en-US" dirty="0" smtClean="0"/>
            <a:t>Parks </a:t>
          </a:r>
          <a:r>
            <a:rPr lang="en-US" dirty="0" err="1" smtClean="0"/>
            <a:t>Crewleader</a:t>
          </a:r>
          <a:endParaRPr lang="en-US" dirty="0" smtClean="0"/>
        </a:p>
        <a:p>
          <a:r>
            <a:rPr lang="en-US" dirty="0" smtClean="0"/>
            <a:t>(1)</a:t>
          </a:r>
        </a:p>
      </dgm:t>
    </dgm:pt>
    <dgm:pt modelId="{047CDA3F-64E2-4F7F-80BD-4BF93721AF31}" type="parTrans" cxnId="{D95CD1E3-F6BC-4F9F-AEE7-02CA5678BF02}">
      <dgm:prSet/>
      <dgm:spPr/>
      <dgm:t>
        <a:bodyPr/>
        <a:lstStyle/>
        <a:p>
          <a:endParaRPr lang="en-US"/>
        </a:p>
      </dgm:t>
    </dgm:pt>
    <dgm:pt modelId="{ED0B64E0-08BB-4585-89D9-0DF8820B3133}" type="sibTrans" cxnId="{D95CD1E3-F6BC-4F9F-AEE7-02CA5678BF02}">
      <dgm:prSet/>
      <dgm:spPr/>
      <dgm:t>
        <a:bodyPr/>
        <a:lstStyle/>
        <a:p>
          <a:endParaRPr lang="en-US"/>
        </a:p>
      </dgm:t>
    </dgm:pt>
    <dgm:pt modelId="{6407E364-C8D8-46B2-878C-F0E88DBC5D20}" type="pres">
      <dgm:prSet presAssocID="{C1637BA6-6585-4C9D-9E4A-6FECF25C2747}" presName="diagram" presStyleCnt="0">
        <dgm:presLayoutVars>
          <dgm:chPref val="1"/>
          <dgm:dir/>
          <dgm:animOne val="branch"/>
          <dgm:animLvl val="lvl"/>
          <dgm:resizeHandles val="exact"/>
        </dgm:presLayoutVars>
      </dgm:prSet>
      <dgm:spPr/>
    </dgm:pt>
    <dgm:pt modelId="{F1EC6133-84CB-4B3B-82F2-5C2722958E16}" type="pres">
      <dgm:prSet presAssocID="{B0F0924D-80D8-4FDE-B398-93F4AD739B4F}" presName="root1" presStyleCnt="0"/>
      <dgm:spPr/>
    </dgm:pt>
    <dgm:pt modelId="{787258FD-D6DA-45B3-9886-F319DB34BAAA}" type="pres">
      <dgm:prSet presAssocID="{B0F0924D-80D8-4FDE-B398-93F4AD739B4F}" presName="LevelOneTextNode" presStyleLbl="node0" presStyleIdx="0" presStyleCnt="1">
        <dgm:presLayoutVars>
          <dgm:chPref val="3"/>
        </dgm:presLayoutVars>
      </dgm:prSet>
      <dgm:spPr/>
      <dgm:t>
        <a:bodyPr/>
        <a:lstStyle/>
        <a:p>
          <a:endParaRPr lang="en-US"/>
        </a:p>
      </dgm:t>
    </dgm:pt>
    <dgm:pt modelId="{D76DB356-186E-4D2D-9294-0EE525EE1DC4}" type="pres">
      <dgm:prSet presAssocID="{B0F0924D-80D8-4FDE-B398-93F4AD739B4F}" presName="level2hierChild" presStyleCnt="0"/>
      <dgm:spPr/>
    </dgm:pt>
    <dgm:pt modelId="{8ABF3609-F0F4-4A7E-B889-043D36E84F1E}" type="pres">
      <dgm:prSet presAssocID="{6E477B11-928D-4B04-8DCC-AB51B4B84EF6}" presName="conn2-1" presStyleLbl="parChTrans1D2" presStyleIdx="0" presStyleCnt="2"/>
      <dgm:spPr/>
      <dgm:t>
        <a:bodyPr/>
        <a:lstStyle/>
        <a:p>
          <a:endParaRPr lang="en-US"/>
        </a:p>
      </dgm:t>
    </dgm:pt>
    <dgm:pt modelId="{B745D0B2-666E-44A5-9B26-95D47E6CD43B}" type="pres">
      <dgm:prSet presAssocID="{6E477B11-928D-4B04-8DCC-AB51B4B84EF6}" presName="connTx" presStyleLbl="parChTrans1D2" presStyleIdx="0" presStyleCnt="2"/>
      <dgm:spPr/>
      <dgm:t>
        <a:bodyPr/>
        <a:lstStyle/>
        <a:p>
          <a:endParaRPr lang="en-US"/>
        </a:p>
      </dgm:t>
    </dgm:pt>
    <dgm:pt modelId="{9DA411EC-BB82-44DD-B43D-D4800116CFFA}" type="pres">
      <dgm:prSet presAssocID="{8D6AAABC-3258-48AA-853C-3376CDCED926}" presName="root2" presStyleCnt="0"/>
      <dgm:spPr/>
    </dgm:pt>
    <dgm:pt modelId="{EFA298D7-7BE4-4ECB-A901-8D910CB53559}" type="pres">
      <dgm:prSet presAssocID="{8D6AAABC-3258-48AA-853C-3376CDCED926}" presName="LevelTwoTextNode" presStyleLbl="asst1" presStyleIdx="0" presStyleCnt="1" custLinFactNeighborX="0" custLinFactNeighborY="2408">
        <dgm:presLayoutVars>
          <dgm:chPref val="3"/>
        </dgm:presLayoutVars>
      </dgm:prSet>
      <dgm:spPr/>
      <dgm:t>
        <a:bodyPr/>
        <a:lstStyle/>
        <a:p>
          <a:endParaRPr lang="en-US"/>
        </a:p>
      </dgm:t>
    </dgm:pt>
    <dgm:pt modelId="{AC641430-F2C6-47E8-BC37-B70A141E1F29}" type="pres">
      <dgm:prSet presAssocID="{8D6AAABC-3258-48AA-853C-3376CDCED926}" presName="level3hierChild" presStyleCnt="0"/>
      <dgm:spPr/>
    </dgm:pt>
    <dgm:pt modelId="{4A122A0C-E617-4A97-85BF-C7971E070FD8}" type="pres">
      <dgm:prSet presAssocID="{107622A8-8DC9-478B-B414-B5CFA018E5F4}" presName="conn2-1" presStyleLbl="parChTrans1D2" presStyleIdx="1" presStyleCnt="2"/>
      <dgm:spPr/>
      <dgm:t>
        <a:bodyPr/>
        <a:lstStyle/>
        <a:p>
          <a:endParaRPr lang="en-US"/>
        </a:p>
      </dgm:t>
    </dgm:pt>
    <dgm:pt modelId="{576447A9-7E34-4719-BC49-7DD5456E2319}" type="pres">
      <dgm:prSet presAssocID="{107622A8-8DC9-478B-B414-B5CFA018E5F4}" presName="connTx" presStyleLbl="parChTrans1D2" presStyleIdx="1" presStyleCnt="2"/>
      <dgm:spPr/>
      <dgm:t>
        <a:bodyPr/>
        <a:lstStyle/>
        <a:p>
          <a:endParaRPr lang="en-US"/>
        </a:p>
      </dgm:t>
    </dgm:pt>
    <dgm:pt modelId="{2CC189BF-2C9B-4B33-9EB1-F9DD6954F3E6}" type="pres">
      <dgm:prSet presAssocID="{3BA39528-756F-419F-A188-D50BB6D73020}" presName="root2" presStyleCnt="0"/>
      <dgm:spPr/>
    </dgm:pt>
    <dgm:pt modelId="{E5C4B9B7-19FB-427E-855E-AFC4F6C7FC0B}" type="pres">
      <dgm:prSet presAssocID="{3BA39528-756F-419F-A188-D50BB6D73020}" presName="LevelTwoTextNode" presStyleLbl="node2" presStyleIdx="0" presStyleCnt="1">
        <dgm:presLayoutVars>
          <dgm:chPref val="3"/>
        </dgm:presLayoutVars>
      </dgm:prSet>
      <dgm:spPr/>
      <dgm:t>
        <a:bodyPr/>
        <a:lstStyle/>
        <a:p>
          <a:endParaRPr lang="en-US"/>
        </a:p>
      </dgm:t>
    </dgm:pt>
    <dgm:pt modelId="{856DA019-EDA0-49D0-9563-C08A6BF0DB0C}" type="pres">
      <dgm:prSet presAssocID="{3BA39528-756F-419F-A188-D50BB6D73020}" presName="level3hierChild" presStyleCnt="0"/>
      <dgm:spPr/>
    </dgm:pt>
    <dgm:pt modelId="{39B5808D-01DB-4939-B9E3-52BC9152F9A2}" type="pres">
      <dgm:prSet presAssocID="{4919BBA5-0151-4091-8469-0F6B1DA088DA}" presName="conn2-1" presStyleLbl="parChTrans1D3" presStyleIdx="0" presStyleCnt="3"/>
      <dgm:spPr/>
      <dgm:t>
        <a:bodyPr/>
        <a:lstStyle/>
        <a:p>
          <a:endParaRPr lang="en-US"/>
        </a:p>
      </dgm:t>
    </dgm:pt>
    <dgm:pt modelId="{D6238380-C818-46AE-B5C5-8562E8F7421C}" type="pres">
      <dgm:prSet presAssocID="{4919BBA5-0151-4091-8469-0F6B1DA088DA}" presName="connTx" presStyleLbl="parChTrans1D3" presStyleIdx="0" presStyleCnt="3"/>
      <dgm:spPr/>
      <dgm:t>
        <a:bodyPr/>
        <a:lstStyle/>
        <a:p>
          <a:endParaRPr lang="en-US"/>
        </a:p>
      </dgm:t>
    </dgm:pt>
    <dgm:pt modelId="{3491B3B4-5DD2-4154-BCFE-CDABD6AA27CC}" type="pres">
      <dgm:prSet presAssocID="{FA7BE96C-515C-46CF-B979-7A65E716BFAF}" presName="root2" presStyleCnt="0"/>
      <dgm:spPr/>
    </dgm:pt>
    <dgm:pt modelId="{DE603A41-D62A-4D14-BBF1-FE0E6109B70F}" type="pres">
      <dgm:prSet presAssocID="{FA7BE96C-515C-46CF-B979-7A65E716BFAF}" presName="LevelTwoTextNode" presStyleLbl="node3" presStyleIdx="0" presStyleCnt="3">
        <dgm:presLayoutVars>
          <dgm:chPref val="3"/>
        </dgm:presLayoutVars>
      </dgm:prSet>
      <dgm:spPr/>
      <dgm:t>
        <a:bodyPr/>
        <a:lstStyle/>
        <a:p>
          <a:endParaRPr lang="en-US"/>
        </a:p>
      </dgm:t>
    </dgm:pt>
    <dgm:pt modelId="{DBD2A98B-AF1E-4371-9F4F-A7C2F4E8C77A}" type="pres">
      <dgm:prSet presAssocID="{FA7BE96C-515C-46CF-B979-7A65E716BFAF}" presName="level3hierChild" presStyleCnt="0"/>
      <dgm:spPr/>
    </dgm:pt>
    <dgm:pt modelId="{79051957-7116-4F31-8A23-324D4E3532F5}" type="pres">
      <dgm:prSet presAssocID="{8A0CFDC0-83A8-4CBA-8068-3801B40A7461}" presName="conn2-1" presStyleLbl="parChTrans1D3" presStyleIdx="1" presStyleCnt="3"/>
      <dgm:spPr/>
      <dgm:t>
        <a:bodyPr/>
        <a:lstStyle/>
        <a:p>
          <a:endParaRPr lang="en-US"/>
        </a:p>
      </dgm:t>
    </dgm:pt>
    <dgm:pt modelId="{FEDE5FEE-FD6D-487E-85B0-A0C67BA4B1E8}" type="pres">
      <dgm:prSet presAssocID="{8A0CFDC0-83A8-4CBA-8068-3801B40A7461}" presName="connTx" presStyleLbl="parChTrans1D3" presStyleIdx="1" presStyleCnt="3"/>
      <dgm:spPr/>
      <dgm:t>
        <a:bodyPr/>
        <a:lstStyle/>
        <a:p>
          <a:endParaRPr lang="en-US"/>
        </a:p>
      </dgm:t>
    </dgm:pt>
    <dgm:pt modelId="{4FD3F221-D41E-4C26-BF8C-3CC69205C36C}" type="pres">
      <dgm:prSet presAssocID="{63371AF9-D4D1-4247-8D6C-4F045BB58F2D}" presName="root2" presStyleCnt="0"/>
      <dgm:spPr/>
    </dgm:pt>
    <dgm:pt modelId="{EE140D6E-58FE-45A7-9896-0FFA680776D1}" type="pres">
      <dgm:prSet presAssocID="{63371AF9-D4D1-4247-8D6C-4F045BB58F2D}" presName="LevelTwoTextNode" presStyleLbl="node3" presStyleIdx="1" presStyleCnt="3">
        <dgm:presLayoutVars>
          <dgm:chPref val="3"/>
        </dgm:presLayoutVars>
      </dgm:prSet>
      <dgm:spPr/>
      <dgm:t>
        <a:bodyPr/>
        <a:lstStyle/>
        <a:p>
          <a:endParaRPr lang="en-US"/>
        </a:p>
      </dgm:t>
    </dgm:pt>
    <dgm:pt modelId="{9C49A6C7-C4E9-49B1-A9B5-4FF6E7A5D14C}" type="pres">
      <dgm:prSet presAssocID="{63371AF9-D4D1-4247-8D6C-4F045BB58F2D}" presName="level3hierChild" presStyleCnt="0"/>
      <dgm:spPr/>
    </dgm:pt>
    <dgm:pt modelId="{EDD6B47F-40C3-4859-AEE9-C049E7ABF217}" type="pres">
      <dgm:prSet presAssocID="{047CDA3F-64E2-4F7F-80BD-4BF93721AF31}" presName="conn2-1" presStyleLbl="parChTrans1D3" presStyleIdx="2" presStyleCnt="3"/>
      <dgm:spPr/>
      <dgm:t>
        <a:bodyPr/>
        <a:lstStyle/>
        <a:p>
          <a:endParaRPr lang="en-US"/>
        </a:p>
      </dgm:t>
    </dgm:pt>
    <dgm:pt modelId="{3C6C9214-C185-4494-A8E0-F1ADFDF31843}" type="pres">
      <dgm:prSet presAssocID="{047CDA3F-64E2-4F7F-80BD-4BF93721AF31}" presName="connTx" presStyleLbl="parChTrans1D3" presStyleIdx="2" presStyleCnt="3"/>
      <dgm:spPr/>
      <dgm:t>
        <a:bodyPr/>
        <a:lstStyle/>
        <a:p>
          <a:endParaRPr lang="en-US"/>
        </a:p>
      </dgm:t>
    </dgm:pt>
    <dgm:pt modelId="{52B66E18-02F9-46DA-B965-5EFD978A8CDE}" type="pres">
      <dgm:prSet presAssocID="{7E845AF8-C97C-4919-9B1D-57D3F77D5DA6}" presName="root2" presStyleCnt="0"/>
      <dgm:spPr/>
    </dgm:pt>
    <dgm:pt modelId="{530A9427-F14D-4020-9DE6-8071281AA091}" type="pres">
      <dgm:prSet presAssocID="{7E845AF8-C97C-4919-9B1D-57D3F77D5DA6}" presName="LevelTwoTextNode" presStyleLbl="node3" presStyleIdx="2" presStyleCnt="3">
        <dgm:presLayoutVars>
          <dgm:chPref val="3"/>
        </dgm:presLayoutVars>
      </dgm:prSet>
      <dgm:spPr/>
      <dgm:t>
        <a:bodyPr/>
        <a:lstStyle/>
        <a:p>
          <a:endParaRPr lang="en-US"/>
        </a:p>
      </dgm:t>
    </dgm:pt>
    <dgm:pt modelId="{E85CB013-10C5-4DA3-A48A-7C32F3413245}" type="pres">
      <dgm:prSet presAssocID="{7E845AF8-C97C-4919-9B1D-57D3F77D5DA6}" presName="level3hierChild" presStyleCnt="0"/>
      <dgm:spPr/>
    </dgm:pt>
  </dgm:ptLst>
  <dgm:cxnLst>
    <dgm:cxn modelId="{9950800C-5A69-444D-BD70-A33ECCCF42B3}" srcId="{B0F0924D-80D8-4FDE-B398-93F4AD739B4F}" destId="{3BA39528-756F-419F-A188-D50BB6D73020}" srcOrd="1" destOrd="0" parTransId="{107622A8-8DC9-478B-B414-B5CFA018E5F4}" sibTransId="{84BC7225-FE0D-4310-B202-EAD87169731E}"/>
    <dgm:cxn modelId="{85DDCF7B-46C3-4A79-BDF7-744E9AD50FB9}" type="presOf" srcId="{107622A8-8DC9-478B-B414-B5CFA018E5F4}" destId="{4A122A0C-E617-4A97-85BF-C7971E070FD8}" srcOrd="0" destOrd="0" presId="urn:microsoft.com/office/officeart/2005/8/layout/hierarchy2"/>
    <dgm:cxn modelId="{B21313A9-2931-4C58-AB0D-183AD89B633F}" type="presOf" srcId="{8A0CFDC0-83A8-4CBA-8068-3801B40A7461}" destId="{FEDE5FEE-FD6D-487E-85B0-A0C67BA4B1E8}" srcOrd="1" destOrd="0" presId="urn:microsoft.com/office/officeart/2005/8/layout/hierarchy2"/>
    <dgm:cxn modelId="{68C297FD-AE3A-44C8-83CA-56D7A86242EF}" type="presOf" srcId="{4919BBA5-0151-4091-8469-0F6B1DA088DA}" destId="{39B5808D-01DB-4939-B9E3-52BC9152F9A2}" srcOrd="0" destOrd="0" presId="urn:microsoft.com/office/officeart/2005/8/layout/hierarchy2"/>
    <dgm:cxn modelId="{81AB892B-DC54-482B-AFE5-69F2E3117F8F}" type="presOf" srcId="{6E477B11-928D-4B04-8DCC-AB51B4B84EF6}" destId="{8ABF3609-F0F4-4A7E-B889-043D36E84F1E}" srcOrd="0" destOrd="0" presId="urn:microsoft.com/office/officeart/2005/8/layout/hierarchy2"/>
    <dgm:cxn modelId="{038D855A-CFB3-4C22-9FBC-0831429D3924}" srcId="{3BA39528-756F-419F-A188-D50BB6D73020}" destId="{FA7BE96C-515C-46CF-B979-7A65E716BFAF}" srcOrd="0" destOrd="0" parTransId="{4919BBA5-0151-4091-8469-0F6B1DA088DA}" sibTransId="{7824FF3C-8E59-457F-AB16-68805FFD1A8A}"/>
    <dgm:cxn modelId="{21AB3A49-0CF3-4FF3-9FEC-D33516D2F819}" type="presOf" srcId="{FA7BE96C-515C-46CF-B979-7A65E716BFAF}" destId="{DE603A41-D62A-4D14-BBF1-FE0E6109B70F}" srcOrd="0" destOrd="0" presId="urn:microsoft.com/office/officeart/2005/8/layout/hierarchy2"/>
    <dgm:cxn modelId="{26974D5F-827C-4618-BF58-64463C768312}" type="presOf" srcId="{63371AF9-D4D1-4247-8D6C-4F045BB58F2D}" destId="{EE140D6E-58FE-45A7-9896-0FFA680776D1}" srcOrd="0" destOrd="0" presId="urn:microsoft.com/office/officeart/2005/8/layout/hierarchy2"/>
    <dgm:cxn modelId="{F6B798C4-843A-4BCF-8097-8C419AA748BC}" type="presOf" srcId="{047CDA3F-64E2-4F7F-80BD-4BF93721AF31}" destId="{EDD6B47F-40C3-4859-AEE9-C049E7ABF217}" srcOrd="0" destOrd="0" presId="urn:microsoft.com/office/officeart/2005/8/layout/hierarchy2"/>
    <dgm:cxn modelId="{CF9CB5E8-5260-43F1-859F-71DE747D8939}" type="presOf" srcId="{3BA39528-756F-419F-A188-D50BB6D73020}" destId="{E5C4B9B7-19FB-427E-855E-AFC4F6C7FC0B}" srcOrd="0" destOrd="0" presId="urn:microsoft.com/office/officeart/2005/8/layout/hierarchy2"/>
    <dgm:cxn modelId="{5F77CA2F-2BB8-48D3-AD60-9A13B2635F09}" type="presOf" srcId="{8A0CFDC0-83A8-4CBA-8068-3801B40A7461}" destId="{79051957-7116-4F31-8A23-324D4E3532F5}" srcOrd="0" destOrd="0" presId="urn:microsoft.com/office/officeart/2005/8/layout/hierarchy2"/>
    <dgm:cxn modelId="{7CCEE96E-96B9-4A35-A10E-EDC70D70B4CB}" type="presOf" srcId="{C1637BA6-6585-4C9D-9E4A-6FECF25C2747}" destId="{6407E364-C8D8-46B2-878C-F0E88DBC5D20}" srcOrd="0" destOrd="0" presId="urn:microsoft.com/office/officeart/2005/8/layout/hierarchy2"/>
    <dgm:cxn modelId="{E6F2B734-1ED4-4910-B772-FFE7C8E68E81}" srcId="{C1637BA6-6585-4C9D-9E4A-6FECF25C2747}" destId="{B0F0924D-80D8-4FDE-B398-93F4AD739B4F}" srcOrd="0" destOrd="0" parTransId="{7C005DAD-9C3E-41F4-94D1-B27DE254082F}" sibTransId="{47F9B48E-BD54-4FA9-BC8E-57B09E9D1702}"/>
    <dgm:cxn modelId="{33575FC7-8829-4F36-A792-07FA955CB96E}" srcId="{3BA39528-756F-419F-A188-D50BB6D73020}" destId="{63371AF9-D4D1-4247-8D6C-4F045BB58F2D}" srcOrd="1" destOrd="0" parTransId="{8A0CFDC0-83A8-4CBA-8068-3801B40A7461}" sibTransId="{A8A0D231-6797-48DC-BEEC-30FAB1D22767}"/>
    <dgm:cxn modelId="{D4FD2E43-C03C-4833-BE27-136C17D251CB}" type="presOf" srcId="{107622A8-8DC9-478B-B414-B5CFA018E5F4}" destId="{576447A9-7E34-4719-BC49-7DD5456E2319}" srcOrd="1" destOrd="0" presId="urn:microsoft.com/office/officeart/2005/8/layout/hierarchy2"/>
    <dgm:cxn modelId="{C09B8B99-2911-4F0E-A663-3FC777408638}" type="presOf" srcId="{047CDA3F-64E2-4F7F-80BD-4BF93721AF31}" destId="{3C6C9214-C185-4494-A8E0-F1ADFDF31843}" srcOrd="1" destOrd="0" presId="urn:microsoft.com/office/officeart/2005/8/layout/hierarchy2"/>
    <dgm:cxn modelId="{9395D79D-7ADC-4FD9-BF0D-946EE0027ED6}" type="presOf" srcId="{4919BBA5-0151-4091-8469-0F6B1DA088DA}" destId="{D6238380-C818-46AE-B5C5-8562E8F7421C}" srcOrd="1" destOrd="0" presId="urn:microsoft.com/office/officeart/2005/8/layout/hierarchy2"/>
    <dgm:cxn modelId="{7928F30B-BD1A-49AF-A18C-B723917754A4}" srcId="{B0F0924D-80D8-4FDE-B398-93F4AD739B4F}" destId="{8D6AAABC-3258-48AA-853C-3376CDCED926}" srcOrd="0" destOrd="0" parTransId="{6E477B11-928D-4B04-8DCC-AB51B4B84EF6}" sibTransId="{EC15B29E-6D22-4CE6-B37A-60E250DE3F52}"/>
    <dgm:cxn modelId="{D47CA146-9D2E-433B-85D1-EB2424D975EF}" type="presOf" srcId="{B0F0924D-80D8-4FDE-B398-93F4AD739B4F}" destId="{787258FD-D6DA-45B3-9886-F319DB34BAAA}" srcOrd="0" destOrd="0" presId="urn:microsoft.com/office/officeart/2005/8/layout/hierarchy2"/>
    <dgm:cxn modelId="{36D59D7A-5AAE-4673-AD18-153BD0AA904F}" type="presOf" srcId="{6E477B11-928D-4B04-8DCC-AB51B4B84EF6}" destId="{B745D0B2-666E-44A5-9B26-95D47E6CD43B}" srcOrd="1" destOrd="0" presId="urn:microsoft.com/office/officeart/2005/8/layout/hierarchy2"/>
    <dgm:cxn modelId="{D95CD1E3-F6BC-4F9F-AEE7-02CA5678BF02}" srcId="{3BA39528-756F-419F-A188-D50BB6D73020}" destId="{7E845AF8-C97C-4919-9B1D-57D3F77D5DA6}" srcOrd="2" destOrd="0" parTransId="{047CDA3F-64E2-4F7F-80BD-4BF93721AF31}" sibTransId="{ED0B64E0-08BB-4585-89D9-0DF8820B3133}"/>
    <dgm:cxn modelId="{C893020A-A7C5-49B5-BA5D-B23F1B75E0A1}" type="presOf" srcId="{7E845AF8-C97C-4919-9B1D-57D3F77D5DA6}" destId="{530A9427-F14D-4020-9DE6-8071281AA091}" srcOrd="0" destOrd="0" presId="urn:microsoft.com/office/officeart/2005/8/layout/hierarchy2"/>
    <dgm:cxn modelId="{4829499C-40D9-4520-BEEF-A3A161D31375}" type="presOf" srcId="{8D6AAABC-3258-48AA-853C-3376CDCED926}" destId="{EFA298D7-7BE4-4ECB-A901-8D910CB53559}" srcOrd="0" destOrd="0" presId="urn:microsoft.com/office/officeart/2005/8/layout/hierarchy2"/>
    <dgm:cxn modelId="{AFC8E119-A9F4-4BA4-AC0E-F20F98D4A998}" type="presParOf" srcId="{6407E364-C8D8-46B2-878C-F0E88DBC5D20}" destId="{F1EC6133-84CB-4B3B-82F2-5C2722958E16}" srcOrd="0" destOrd="0" presId="urn:microsoft.com/office/officeart/2005/8/layout/hierarchy2"/>
    <dgm:cxn modelId="{1EF406CF-F0EB-4CB2-B49D-B6DAF59AFDDC}" type="presParOf" srcId="{F1EC6133-84CB-4B3B-82F2-5C2722958E16}" destId="{787258FD-D6DA-45B3-9886-F319DB34BAAA}" srcOrd="0" destOrd="0" presId="urn:microsoft.com/office/officeart/2005/8/layout/hierarchy2"/>
    <dgm:cxn modelId="{EE73B6A9-5100-4E44-BFEB-51A328E037B0}" type="presParOf" srcId="{F1EC6133-84CB-4B3B-82F2-5C2722958E16}" destId="{D76DB356-186E-4D2D-9294-0EE525EE1DC4}" srcOrd="1" destOrd="0" presId="urn:microsoft.com/office/officeart/2005/8/layout/hierarchy2"/>
    <dgm:cxn modelId="{32C80815-BC42-49F0-85E8-53A6B152AE19}" type="presParOf" srcId="{D76DB356-186E-4D2D-9294-0EE525EE1DC4}" destId="{8ABF3609-F0F4-4A7E-B889-043D36E84F1E}" srcOrd="0" destOrd="0" presId="urn:microsoft.com/office/officeart/2005/8/layout/hierarchy2"/>
    <dgm:cxn modelId="{8A689F56-A853-47DA-8C9C-B8ED70B879B6}" type="presParOf" srcId="{8ABF3609-F0F4-4A7E-B889-043D36E84F1E}" destId="{B745D0B2-666E-44A5-9B26-95D47E6CD43B}" srcOrd="0" destOrd="0" presId="urn:microsoft.com/office/officeart/2005/8/layout/hierarchy2"/>
    <dgm:cxn modelId="{9961F569-FB3F-4AD9-B3D1-D9CC29C96FA9}" type="presParOf" srcId="{D76DB356-186E-4D2D-9294-0EE525EE1DC4}" destId="{9DA411EC-BB82-44DD-B43D-D4800116CFFA}" srcOrd="1" destOrd="0" presId="urn:microsoft.com/office/officeart/2005/8/layout/hierarchy2"/>
    <dgm:cxn modelId="{8194A091-C4B6-4799-B175-7686EF7868AE}" type="presParOf" srcId="{9DA411EC-BB82-44DD-B43D-D4800116CFFA}" destId="{EFA298D7-7BE4-4ECB-A901-8D910CB53559}" srcOrd="0" destOrd="0" presId="urn:microsoft.com/office/officeart/2005/8/layout/hierarchy2"/>
    <dgm:cxn modelId="{FCAF6B21-E568-4851-93A9-E9CD759DE983}" type="presParOf" srcId="{9DA411EC-BB82-44DD-B43D-D4800116CFFA}" destId="{AC641430-F2C6-47E8-BC37-B70A141E1F29}" srcOrd="1" destOrd="0" presId="urn:microsoft.com/office/officeart/2005/8/layout/hierarchy2"/>
    <dgm:cxn modelId="{C36484E2-F77A-4CFE-94E6-DEAB30474482}" type="presParOf" srcId="{D76DB356-186E-4D2D-9294-0EE525EE1DC4}" destId="{4A122A0C-E617-4A97-85BF-C7971E070FD8}" srcOrd="2" destOrd="0" presId="urn:microsoft.com/office/officeart/2005/8/layout/hierarchy2"/>
    <dgm:cxn modelId="{5961A375-0BAE-4317-962D-7F897B102030}" type="presParOf" srcId="{4A122A0C-E617-4A97-85BF-C7971E070FD8}" destId="{576447A9-7E34-4719-BC49-7DD5456E2319}" srcOrd="0" destOrd="0" presId="urn:microsoft.com/office/officeart/2005/8/layout/hierarchy2"/>
    <dgm:cxn modelId="{11BAD0D6-0C34-4F87-B07E-0810EA00212D}" type="presParOf" srcId="{D76DB356-186E-4D2D-9294-0EE525EE1DC4}" destId="{2CC189BF-2C9B-4B33-9EB1-F9DD6954F3E6}" srcOrd="3" destOrd="0" presId="urn:microsoft.com/office/officeart/2005/8/layout/hierarchy2"/>
    <dgm:cxn modelId="{AA131C94-27AB-454D-8B9F-3D88C4148CB1}" type="presParOf" srcId="{2CC189BF-2C9B-4B33-9EB1-F9DD6954F3E6}" destId="{E5C4B9B7-19FB-427E-855E-AFC4F6C7FC0B}" srcOrd="0" destOrd="0" presId="urn:microsoft.com/office/officeart/2005/8/layout/hierarchy2"/>
    <dgm:cxn modelId="{8AEC3C20-4A48-4BAE-8E35-596BA28C0579}" type="presParOf" srcId="{2CC189BF-2C9B-4B33-9EB1-F9DD6954F3E6}" destId="{856DA019-EDA0-49D0-9563-C08A6BF0DB0C}" srcOrd="1" destOrd="0" presId="urn:microsoft.com/office/officeart/2005/8/layout/hierarchy2"/>
    <dgm:cxn modelId="{9962276D-9B35-4D1F-9BDB-294610F9D52B}" type="presParOf" srcId="{856DA019-EDA0-49D0-9563-C08A6BF0DB0C}" destId="{39B5808D-01DB-4939-B9E3-52BC9152F9A2}" srcOrd="0" destOrd="0" presId="urn:microsoft.com/office/officeart/2005/8/layout/hierarchy2"/>
    <dgm:cxn modelId="{6EB9EC4C-0BFD-4C6A-98D2-D88D9656B360}" type="presParOf" srcId="{39B5808D-01DB-4939-B9E3-52BC9152F9A2}" destId="{D6238380-C818-46AE-B5C5-8562E8F7421C}" srcOrd="0" destOrd="0" presId="urn:microsoft.com/office/officeart/2005/8/layout/hierarchy2"/>
    <dgm:cxn modelId="{BEF4D26C-6F82-4E53-A53F-FC381D39C4D6}" type="presParOf" srcId="{856DA019-EDA0-49D0-9563-C08A6BF0DB0C}" destId="{3491B3B4-5DD2-4154-BCFE-CDABD6AA27CC}" srcOrd="1" destOrd="0" presId="urn:microsoft.com/office/officeart/2005/8/layout/hierarchy2"/>
    <dgm:cxn modelId="{BD16A1F0-3166-4BF4-BCDF-574AB081057C}" type="presParOf" srcId="{3491B3B4-5DD2-4154-BCFE-CDABD6AA27CC}" destId="{DE603A41-D62A-4D14-BBF1-FE0E6109B70F}" srcOrd="0" destOrd="0" presId="urn:microsoft.com/office/officeart/2005/8/layout/hierarchy2"/>
    <dgm:cxn modelId="{D5B991D6-CC80-40A6-ABE1-4563E858009C}" type="presParOf" srcId="{3491B3B4-5DD2-4154-BCFE-CDABD6AA27CC}" destId="{DBD2A98B-AF1E-4371-9F4F-A7C2F4E8C77A}" srcOrd="1" destOrd="0" presId="urn:microsoft.com/office/officeart/2005/8/layout/hierarchy2"/>
    <dgm:cxn modelId="{1960763D-2BAC-4025-A1E4-C93816166494}" type="presParOf" srcId="{856DA019-EDA0-49D0-9563-C08A6BF0DB0C}" destId="{79051957-7116-4F31-8A23-324D4E3532F5}" srcOrd="2" destOrd="0" presId="urn:microsoft.com/office/officeart/2005/8/layout/hierarchy2"/>
    <dgm:cxn modelId="{941E7F56-D685-4968-B186-71D86415A429}" type="presParOf" srcId="{79051957-7116-4F31-8A23-324D4E3532F5}" destId="{FEDE5FEE-FD6D-487E-85B0-A0C67BA4B1E8}" srcOrd="0" destOrd="0" presId="urn:microsoft.com/office/officeart/2005/8/layout/hierarchy2"/>
    <dgm:cxn modelId="{E1AC2802-8CD6-4B58-9B16-7BC7AB679E56}" type="presParOf" srcId="{856DA019-EDA0-49D0-9563-C08A6BF0DB0C}" destId="{4FD3F221-D41E-4C26-BF8C-3CC69205C36C}" srcOrd="3" destOrd="0" presId="urn:microsoft.com/office/officeart/2005/8/layout/hierarchy2"/>
    <dgm:cxn modelId="{F9D6346D-A836-4EB8-A08D-306B95016319}" type="presParOf" srcId="{4FD3F221-D41E-4C26-BF8C-3CC69205C36C}" destId="{EE140D6E-58FE-45A7-9896-0FFA680776D1}" srcOrd="0" destOrd="0" presId="urn:microsoft.com/office/officeart/2005/8/layout/hierarchy2"/>
    <dgm:cxn modelId="{F739BCE1-A9B0-4FE7-B043-6C940A6F027A}" type="presParOf" srcId="{4FD3F221-D41E-4C26-BF8C-3CC69205C36C}" destId="{9C49A6C7-C4E9-49B1-A9B5-4FF6E7A5D14C}" srcOrd="1" destOrd="0" presId="urn:microsoft.com/office/officeart/2005/8/layout/hierarchy2"/>
    <dgm:cxn modelId="{5B200EEB-4F47-4163-B879-B1A684E6C7E3}" type="presParOf" srcId="{856DA019-EDA0-49D0-9563-C08A6BF0DB0C}" destId="{EDD6B47F-40C3-4859-AEE9-C049E7ABF217}" srcOrd="4" destOrd="0" presId="urn:microsoft.com/office/officeart/2005/8/layout/hierarchy2"/>
    <dgm:cxn modelId="{64926988-3CE5-4DB1-8CD9-A8F210859816}" type="presParOf" srcId="{EDD6B47F-40C3-4859-AEE9-C049E7ABF217}" destId="{3C6C9214-C185-4494-A8E0-F1ADFDF31843}" srcOrd="0" destOrd="0" presId="urn:microsoft.com/office/officeart/2005/8/layout/hierarchy2"/>
    <dgm:cxn modelId="{7FBC6ACC-7AB8-47C6-8AC1-2149247F967C}" type="presParOf" srcId="{856DA019-EDA0-49D0-9563-C08A6BF0DB0C}" destId="{52B66E18-02F9-46DA-B965-5EFD978A8CDE}" srcOrd="5" destOrd="0" presId="urn:microsoft.com/office/officeart/2005/8/layout/hierarchy2"/>
    <dgm:cxn modelId="{1728755D-C026-4085-BA4A-3B67740A75EC}" type="presParOf" srcId="{52B66E18-02F9-46DA-B965-5EFD978A8CDE}" destId="{530A9427-F14D-4020-9DE6-8071281AA091}" srcOrd="0" destOrd="0" presId="urn:microsoft.com/office/officeart/2005/8/layout/hierarchy2"/>
    <dgm:cxn modelId="{0C360E84-20D1-4A2A-8871-9A5F0AD782A5}" type="presParOf" srcId="{52B66E18-02F9-46DA-B965-5EFD978A8CDE}" destId="{E85CB013-10C5-4DA3-A48A-7C32F341324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1637BA6-6585-4C9D-9E4A-6FECF25C2747}" type="doc">
      <dgm:prSet loTypeId="urn:microsoft.com/office/officeart/2005/8/layout/hierarchy2" loCatId="hierarchy" qsTypeId="urn:microsoft.com/office/officeart/2005/8/quickstyle/3d2" qsCatId="3D" csTypeId="urn:microsoft.com/office/officeart/2005/8/colors/accent1_2" csCatId="accent1" phldr="1"/>
      <dgm:spPr/>
    </dgm:pt>
    <dgm:pt modelId="{B0F0924D-80D8-4FDE-B398-93F4AD739B4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ea typeface="Times New Roman" pitchFamily="18" charset="0"/>
              <a:cs typeface="Times New Roman" pitchFamily="18" charset="0"/>
            </a:rPr>
            <a:t>Public Works Director</a:t>
          </a:r>
          <a:br>
            <a:rPr kumimoji="0" lang="en-US" sz="1200" b="0" i="0" u="none" strike="noStrike" cap="none" normalizeH="0" baseline="0" dirty="0" smtClean="0">
              <a:ln/>
              <a:effectLst/>
              <a:latin typeface="Arial" pitchFamily="34" charset="0"/>
              <a:ea typeface="Times New Roman" pitchFamily="18" charset="0"/>
              <a:cs typeface="Times New Roman" pitchFamily="18" charset="0"/>
            </a:rPr>
          </a:br>
          <a:r>
            <a:rPr kumimoji="0" lang="en-US" sz="1200"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sz="1200" b="0" i="0" u="none" strike="noStrike" cap="none" normalizeH="0" baseline="0" dirty="0" smtClean="0">
            <a:ln/>
            <a:effectLst/>
            <a:latin typeface="Arial" pitchFamily="34" charset="0"/>
          </a:endParaRPr>
        </a:p>
      </dgm:t>
    </dgm:pt>
    <dgm:pt modelId="{7C005DAD-9C3E-41F4-94D1-B27DE254082F}" type="parTrans" cxnId="{E6F2B734-1ED4-4910-B772-FFE7C8E68E81}">
      <dgm:prSet/>
      <dgm:spPr/>
      <dgm:t>
        <a:bodyPr/>
        <a:lstStyle/>
        <a:p>
          <a:endParaRPr lang="en-US"/>
        </a:p>
      </dgm:t>
    </dgm:pt>
    <dgm:pt modelId="{47F9B48E-BD54-4FA9-BC8E-57B09E9D1702}" type="sibTrans" cxnId="{E6F2B734-1ED4-4910-B772-FFE7C8E68E81}">
      <dgm:prSet/>
      <dgm:spPr/>
      <dgm:t>
        <a:bodyPr/>
        <a:lstStyle/>
        <a:p>
          <a:endParaRPr lang="en-US"/>
        </a:p>
      </dgm:t>
    </dgm:pt>
    <dgm:pt modelId="{9329FE0C-09D1-4C59-B772-613F78DF4F6B}">
      <dgm:prSet custT="1"/>
      <dgm:spPr/>
      <dgm:t>
        <a:bodyPr/>
        <a:lstStyle/>
        <a:p>
          <a:r>
            <a:rPr lang="en-US" sz="1200" dirty="0" smtClean="0"/>
            <a:t>Custodian (4)</a:t>
          </a:r>
          <a:endParaRPr lang="en-US" sz="1200" dirty="0"/>
        </a:p>
      </dgm:t>
    </dgm:pt>
    <dgm:pt modelId="{E484823F-72AA-41B8-9D5C-22CA4CA9EC8C}" type="parTrans" cxnId="{91EFC8CB-A3B8-4DED-B0DD-A791D09649FB}">
      <dgm:prSet/>
      <dgm:spPr/>
      <dgm:t>
        <a:bodyPr/>
        <a:lstStyle/>
        <a:p>
          <a:endParaRPr lang="en-US"/>
        </a:p>
      </dgm:t>
    </dgm:pt>
    <dgm:pt modelId="{4174258B-1883-42A7-A67D-D76ABB6DFF93}" type="sibTrans" cxnId="{91EFC8CB-A3B8-4DED-B0DD-A791D09649FB}">
      <dgm:prSet/>
      <dgm:spPr/>
      <dgm:t>
        <a:bodyPr/>
        <a:lstStyle/>
        <a:p>
          <a:endParaRPr lang="en-US"/>
        </a:p>
      </dgm:t>
    </dgm:pt>
    <dgm:pt modelId="{3BA39528-756F-419F-A188-D50BB6D73020}">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effectLst/>
              <a:latin typeface="Arial" pitchFamily="34" charset="0"/>
              <a:cs typeface="Times New Roman" pitchFamily="18" charset="0"/>
            </a:rPr>
            <a:t>Parks Foreman (1)</a:t>
          </a:r>
          <a:endParaRPr kumimoji="0" lang="en-US" sz="1200" b="0" i="0" u="none" strike="noStrike" cap="none" normalizeH="0" baseline="0" dirty="0" smtClean="0">
            <a:ln/>
            <a:effectLst/>
            <a:latin typeface="Arial" pitchFamily="34" charset="0"/>
          </a:endParaRPr>
        </a:p>
      </dgm:t>
    </dgm:pt>
    <dgm:pt modelId="{84BC7225-FE0D-4310-B202-EAD87169731E}" type="sibTrans" cxnId="{9950800C-5A69-444D-BD70-A33ECCCF42B3}">
      <dgm:prSet/>
      <dgm:spPr/>
      <dgm:t>
        <a:bodyPr/>
        <a:lstStyle/>
        <a:p>
          <a:endParaRPr lang="en-US"/>
        </a:p>
      </dgm:t>
    </dgm:pt>
    <dgm:pt modelId="{107622A8-8DC9-478B-B414-B5CFA018E5F4}" type="parTrans" cxnId="{9950800C-5A69-444D-BD70-A33ECCCF42B3}">
      <dgm:prSet/>
      <dgm:spPr/>
      <dgm:t>
        <a:bodyPr/>
        <a:lstStyle/>
        <a:p>
          <a:endParaRPr lang="en-US" dirty="0"/>
        </a:p>
      </dgm:t>
    </dgm:pt>
    <dgm:pt modelId="{6407E364-C8D8-46B2-878C-F0E88DBC5D20}" type="pres">
      <dgm:prSet presAssocID="{C1637BA6-6585-4C9D-9E4A-6FECF25C2747}" presName="diagram" presStyleCnt="0">
        <dgm:presLayoutVars>
          <dgm:chPref val="1"/>
          <dgm:dir/>
          <dgm:animOne val="branch"/>
          <dgm:animLvl val="lvl"/>
          <dgm:resizeHandles val="exact"/>
        </dgm:presLayoutVars>
      </dgm:prSet>
      <dgm:spPr/>
    </dgm:pt>
    <dgm:pt modelId="{F1EC6133-84CB-4B3B-82F2-5C2722958E16}" type="pres">
      <dgm:prSet presAssocID="{B0F0924D-80D8-4FDE-B398-93F4AD739B4F}" presName="root1" presStyleCnt="0"/>
      <dgm:spPr/>
    </dgm:pt>
    <dgm:pt modelId="{787258FD-D6DA-45B3-9886-F319DB34BAAA}" type="pres">
      <dgm:prSet presAssocID="{B0F0924D-80D8-4FDE-B398-93F4AD739B4F}" presName="LevelOneTextNode" presStyleLbl="node0" presStyleIdx="0" presStyleCnt="1">
        <dgm:presLayoutVars>
          <dgm:chPref val="3"/>
        </dgm:presLayoutVars>
      </dgm:prSet>
      <dgm:spPr/>
      <dgm:t>
        <a:bodyPr/>
        <a:lstStyle/>
        <a:p>
          <a:endParaRPr lang="en-US"/>
        </a:p>
      </dgm:t>
    </dgm:pt>
    <dgm:pt modelId="{D76DB356-186E-4D2D-9294-0EE525EE1DC4}" type="pres">
      <dgm:prSet presAssocID="{B0F0924D-80D8-4FDE-B398-93F4AD739B4F}" presName="level2hierChild" presStyleCnt="0"/>
      <dgm:spPr/>
    </dgm:pt>
    <dgm:pt modelId="{4A122A0C-E617-4A97-85BF-C7971E070FD8}" type="pres">
      <dgm:prSet presAssocID="{107622A8-8DC9-478B-B414-B5CFA018E5F4}" presName="conn2-1" presStyleLbl="parChTrans1D2" presStyleIdx="0" presStyleCnt="1"/>
      <dgm:spPr/>
      <dgm:t>
        <a:bodyPr/>
        <a:lstStyle/>
        <a:p>
          <a:endParaRPr lang="en-US"/>
        </a:p>
      </dgm:t>
    </dgm:pt>
    <dgm:pt modelId="{576447A9-7E34-4719-BC49-7DD5456E2319}" type="pres">
      <dgm:prSet presAssocID="{107622A8-8DC9-478B-B414-B5CFA018E5F4}" presName="connTx" presStyleLbl="parChTrans1D2" presStyleIdx="0" presStyleCnt="1"/>
      <dgm:spPr/>
      <dgm:t>
        <a:bodyPr/>
        <a:lstStyle/>
        <a:p>
          <a:endParaRPr lang="en-US"/>
        </a:p>
      </dgm:t>
    </dgm:pt>
    <dgm:pt modelId="{2CC189BF-2C9B-4B33-9EB1-F9DD6954F3E6}" type="pres">
      <dgm:prSet presAssocID="{3BA39528-756F-419F-A188-D50BB6D73020}" presName="root2" presStyleCnt="0"/>
      <dgm:spPr/>
    </dgm:pt>
    <dgm:pt modelId="{E5C4B9B7-19FB-427E-855E-AFC4F6C7FC0B}" type="pres">
      <dgm:prSet presAssocID="{3BA39528-756F-419F-A188-D50BB6D73020}" presName="LevelTwoTextNode" presStyleLbl="node2" presStyleIdx="0" presStyleCnt="1">
        <dgm:presLayoutVars>
          <dgm:chPref val="3"/>
        </dgm:presLayoutVars>
      </dgm:prSet>
      <dgm:spPr/>
      <dgm:t>
        <a:bodyPr/>
        <a:lstStyle/>
        <a:p>
          <a:endParaRPr lang="en-US"/>
        </a:p>
      </dgm:t>
    </dgm:pt>
    <dgm:pt modelId="{856DA019-EDA0-49D0-9563-C08A6BF0DB0C}" type="pres">
      <dgm:prSet presAssocID="{3BA39528-756F-419F-A188-D50BB6D73020}" presName="level3hierChild" presStyleCnt="0"/>
      <dgm:spPr/>
    </dgm:pt>
    <dgm:pt modelId="{265BF279-AF97-4DA5-AAAE-0B3DD608CD48}" type="pres">
      <dgm:prSet presAssocID="{E484823F-72AA-41B8-9D5C-22CA4CA9EC8C}" presName="conn2-1" presStyleLbl="parChTrans1D3" presStyleIdx="0" presStyleCnt="1"/>
      <dgm:spPr/>
      <dgm:t>
        <a:bodyPr/>
        <a:lstStyle/>
        <a:p>
          <a:endParaRPr lang="en-US"/>
        </a:p>
      </dgm:t>
    </dgm:pt>
    <dgm:pt modelId="{AFDFB950-79E5-4B93-887A-F9054F16F330}" type="pres">
      <dgm:prSet presAssocID="{E484823F-72AA-41B8-9D5C-22CA4CA9EC8C}" presName="connTx" presStyleLbl="parChTrans1D3" presStyleIdx="0" presStyleCnt="1"/>
      <dgm:spPr/>
      <dgm:t>
        <a:bodyPr/>
        <a:lstStyle/>
        <a:p>
          <a:endParaRPr lang="en-US"/>
        </a:p>
      </dgm:t>
    </dgm:pt>
    <dgm:pt modelId="{99D7406D-268E-47D5-BFE0-BDAA8795104B}" type="pres">
      <dgm:prSet presAssocID="{9329FE0C-09D1-4C59-B772-613F78DF4F6B}" presName="root2" presStyleCnt="0"/>
      <dgm:spPr/>
    </dgm:pt>
    <dgm:pt modelId="{F9FF57BC-28B3-4022-8E33-3DF433768A65}" type="pres">
      <dgm:prSet presAssocID="{9329FE0C-09D1-4C59-B772-613F78DF4F6B}" presName="LevelTwoTextNode" presStyleLbl="node3" presStyleIdx="0" presStyleCnt="1">
        <dgm:presLayoutVars>
          <dgm:chPref val="3"/>
        </dgm:presLayoutVars>
      </dgm:prSet>
      <dgm:spPr/>
      <dgm:t>
        <a:bodyPr/>
        <a:lstStyle/>
        <a:p>
          <a:endParaRPr lang="en-US"/>
        </a:p>
      </dgm:t>
    </dgm:pt>
    <dgm:pt modelId="{24F68ED0-4841-4358-B709-186CA68C20ED}" type="pres">
      <dgm:prSet presAssocID="{9329FE0C-09D1-4C59-B772-613F78DF4F6B}" presName="level3hierChild" presStyleCnt="0"/>
      <dgm:spPr/>
    </dgm:pt>
  </dgm:ptLst>
  <dgm:cxnLst>
    <dgm:cxn modelId="{9A50CD25-5EA2-404D-B097-ADFC5E26B273}" type="presOf" srcId="{C1637BA6-6585-4C9D-9E4A-6FECF25C2747}" destId="{6407E364-C8D8-46B2-878C-F0E88DBC5D20}" srcOrd="0" destOrd="0" presId="urn:microsoft.com/office/officeart/2005/8/layout/hierarchy2"/>
    <dgm:cxn modelId="{86E2369D-4299-4452-A674-FE0494B679CD}" type="presOf" srcId="{E484823F-72AA-41B8-9D5C-22CA4CA9EC8C}" destId="{265BF279-AF97-4DA5-AAAE-0B3DD608CD48}" srcOrd="0" destOrd="0" presId="urn:microsoft.com/office/officeart/2005/8/layout/hierarchy2"/>
    <dgm:cxn modelId="{045A17A0-1D8C-4171-B15E-060C9873E9B2}" type="presOf" srcId="{E484823F-72AA-41B8-9D5C-22CA4CA9EC8C}" destId="{AFDFB950-79E5-4B93-887A-F9054F16F330}" srcOrd="1" destOrd="0" presId="urn:microsoft.com/office/officeart/2005/8/layout/hierarchy2"/>
    <dgm:cxn modelId="{9950800C-5A69-444D-BD70-A33ECCCF42B3}" srcId="{B0F0924D-80D8-4FDE-B398-93F4AD739B4F}" destId="{3BA39528-756F-419F-A188-D50BB6D73020}" srcOrd="0" destOrd="0" parTransId="{107622A8-8DC9-478B-B414-B5CFA018E5F4}" sibTransId="{84BC7225-FE0D-4310-B202-EAD87169731E}"/>
    <dgm:cxn modelId="{69666F6D-E1D5-481E-A8C3-3BCA6047C8CA}" type="presOf" srcId="{9329FE0C-09D1-4C59-B772-613F78DF4F6B}" destId="{F9FF57BC-28B3-4022-8E33-3DF433768A65}" srcOrd="0" destOrd="0" presId="urn:microsoft.com/office/officeart/2005/8/layout/hierarchy2"/>
    <dgm:cxn modelId="{E6F2B734-1ED4-4910-B772-FFE7C8E68E81}" srcId="{C1637BA6-6585-4C9D-9E4A-6FECF25C2747}" destId="{B0F0924D-80D8-4FDE-B398-93F4AD739B4F}" srcOrd="0" destOrd="0" parTransId="{7C005DAD-9C3E-41F4-94D1-B27DE254082F}" sibTransId="{47F9B48E-BD54-4FA9-BC8E-57B09E9D1702}"/>
    <dgm:cxn modelId="{63293FD7-5283-45FB-BEF0-5DDCF951BE94}" type="presOf" srcId="{B0F0924D-80D8-4FDE-B398-93F4AD739B4F}" destId="{787258FD-D6DA-45B3-9886-F319DB34BAAA}" srcOrd="0" destOrd="0" presId="urn:microsoft.com/office/officeart/2005/8/layout/hierarchy2"/>
    <dgm:cxn modelId="{4B7C4A13-E8E4-410C-9380-5CEE44E96363}" type="presOf" srcId="{3BA39528-756F-419F-A188-D50BB6D73020}" destId="{E5C4B9B7-19FB-427E-855E-AFC4F6C7FC0B}" srcOrd="0" destOrd="0" presId="urn:microsoft.com/office/officeart/2005/8/layout/hierarchy2"/>
    <dgm:cxn modelId="{74F4EA3B-4329-4F31-9009-61CFD23723DA}" type="presOf" srcId="{107622A8-8DC9-478B-B414-B5CFA018E5F4}" destId="{576447A9-7E34-4719-BC49-7DD5456E2319}" srcOrd="1" destOrd="0" presId="urn:microsoft.com/office/officeart/2005/8/layout/hierarchy2"/>
    <dgm:cxn modelId="{95F820A3-BDB7-4211-98BC-015B71F8B4C3}" type="presOf" srcId="{107622A8-8DC9-478B-B414-B5CFA018E5F4}" destId="{4A122A0C-E617-4A97-85BF-C7971E070FD8}" srcOrd="0" destOrd="0" presId="urn:microsoft.com/office/officeart/2005/8/layout/hierarchy2"/>
    <dgm:cxn modelId="{91EFC8CB-A3B8-4DED-B0DD-A791D09649FB}" srcId="{3BA39528-756F-419F-A188-D50BB6D73020}" destId="{9329FE0C-09D1-4C59-B772-613F78DF4F6B}" srcOrd="0" destOrd="0" parTransId="{E484823F-72AA-41B8-9D5C-22CA4CA9EC8C}" sibTransId="{4174258B-1883-42A7-A67D-D76ABB6DFF93}"/>
    <dgm:cxn modelId="{4363DA00-2683-4A9A-B06C-AA726037422E}" type="presParOf" srcId="{6407E364-C8D8-46B2-878C-F0E88DBC5D20}" destId="{F1EC6133-84CB-4B3B-82F2-5C2722958E16}" srcOrd="0" destOrd="0" presId="urn:microsoft.com/office/officeart/2005/8/layout/hierarchy2"/>
    <dgm:cxn modelId="{C08EECA9-F96F-40D7-A825-AC2110FA0533}" type="presParOf" srcId="{F1EC6133-84CB-4B3B-82F2-5C2722958E16}" destId="{787258FD-D6DA-45B3-9886-F319DB34BAAA}" srcOrd="0" destOrd="0" presId="urn:microsoft.com/office/officeart/2005/8/layout/hierarchy2"/>
    <dgm:cxn modelId="{5B96C4FD-B1A2-4790-9804-14F05E40C6F7}" type="presParOf" srcId="{F1EC6133-84CB-4B3B-82F2-5C2722958E16}" destId="{D76DB356-186E-4D2D-9294-0EE525EE1DC4}" srcOrd="1" destOrd="0" presId="urn:microsoft.com/office/officeart/2005/8/layout/hierarchy2"/>
    <dgm:cxn modelId="{3123E94E-BC4D-4019-9F16-99DCB7CCCB1E}" type="presParOf" srcId="{D76DB356-186E-4D2D-9294-0EE525EE1DC4}" destId="{4A122A0C-E617-4A97-85BF-C7971E070FD8}" srcOrd="0" destOrd="0" presId="urn:microsoft.com/office/officeart/2005/8/layout/hierarchy2"/>
    <dgm:cxn modelId="{92D9D488-2D7C-4F29-BAA9-896C6E1CDCC3}" type="presParOf" srcId="{4A122A0C-E617-4A97-85BF-C7971E070FD8}" destId="{576447A9-7E34-4719-BC49-7DD5456E2319}" srcOrd="0" destOrd="0" presId="urn:microsoft.com/office/officeart/2005/8/layout/hierarchy2"/>
    <dgm:cxn modelId="{492D6C1F-8A24-4A8D-8F20-DA96DD63655C}" type="presParOf" srcId="{D76DB356-186E-4D2D-9294-0EE525EE1DC4}" destId="{2CC189BF-2C9B-4B33-9EB1-F9DD6954F3E6}" srcOrd="1" destOrd="0" presId="urn:microsoft.com/office/officeart/2005/8/layout/hierarchy2"/>
    <dgm:cxn modelId="{337B0E4E-D734-47B1-95B0-627D78D100E5}" type="presParOf" srcId="{2CC189BF-2C9B-4B33-9EB1-F9DD6954F3E6}" destId="{E5C4B9B7-19FB-427E-855E-AFC4F6C7FC0B}" srcOrd="0" destOrd="0" presId="urn:microsoft.com/office/officeart/2005/8/layout/hierarchy2"/>
    <dgm:cxn modelId="{2AA8B829-63FD-4925-ADF9-6E0B5C7AAE57}" type="presParOf" srcId="{2CC189BF-2C9B-4B33-9EB1-F9DD6954F3E6}" destId="{856DA019-EDA0-49D0-9563-C08A6BF0DB0C}" srcOrd="1" destOrd="0" presId="urn:microsoft.com/office/officeart/2005/8/layout/hierarchy2"/>
    <dgm:cxn modelId="{038A4E68-FBDC-4CB8-A7AF-01D1F86CAF51}" type="presParOf" srcId="{856DA019-EDA0-49D0-9563-C08A6BF0DB0C}" destId="{265BF279-AF97-4DA5-AAAE-0B3DD608CD48}" srcOrd="0" destOrd="0" presId="urn:microsoft.com/office/officeart/2005/8/layout/hierarchy2"/>
    <dgm:cxn modelId="{80F5CD48-F541-4006-B191-3534F181B1A0}" type="presParOf" srcId="{265BF279-AF97-4DA5-AAAE-0B3DD608CD48}" destId="{AFDFB950-79E5-4B93-887A-F9054F16F330}" srcOrd="0" destOrd="0" presId="urn:microsoft.com/office/officeart/2005/8/layout/hierarchy2"/>
    <dgm:cxn modelId="{F6BF038B-F70B-4E4C-8D16-7218351463B9}" type="presParOf" srcId="{856DA019-EDA0-49D0-9563-C08A6BF0DB0C}" destId="{99D7406D-268E-47D5-BFE0-BDAA8795104B}" srcOrd="1" destOrd="0" presId="urn:microsoft.com/office/officeart/2005/8/layout/hierarchy2"/>
    <dgm:cxn modelId="{9120B7CE-0AE5-4035-AAEC-D5151C627030}" type="presParOf" srcId="{99D7406D-268E-47D5-BFE0-BDAA8795104B}" destId="{F9FF57BC-28B3-4022-8E33-3DF433768A65}" srcOrd="0" destOrd="0" presId="urn:microsoft.com/office/officeart/2005/8/layout/hierarchy2"/>
    <dgm:cxn modelId="{88561381-4F44-4B2C-83C5-EE1ECBEC05B5}" type="presParOf" srcId="{99D7406D-268E-47D5-BFE0-BDAA8795104B}" destId="{24F68ED0-4841-4358-B709-186CA68C20E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4CF887B-0245-40FE-8788-D5B76909B818}" type="doc">
      <dgm:prSet loTypeId="urn:microsoft.com/office/officeart/2005/8/layout/hierarchy2" loCatId="hierarchy" qsTypeId="urn:microsoft.com/office/officeart/2005/8/quickstyle/3d1" qsCatId="3D" csTypeId="urn:microsoft.com/office/officeart/2005/8/colors/accent1_2" csCatId="accent1" phldr="1"/>
      <dgm:spPr/>
    </dgm:pt>
    <dgm:pt modelId="{BE2AA044-7FFB-4960-B7FB-FD1B7D9F2FB5}">
      <dgm:prSet custT="1"/>
      <dgm:spPr/>
      <dgm:t>
        <a:bodyPr/>
        <a:lstStyle/>
        <a:p>
          <a:pPr marR="0" algn="ctr" rtl="0"/>
          <a:r>
            <a:rPr lang="en-US" sz="1100" baseline="0" dirty="0" smtClean="0">
              <a:latin typeface="+mn-lt"/>
            </a:rPr>
            <a:t>Library Director</a:t>
          </a:r>
          <a:endParaRPr lang="en-US" sz="1100" dirty="0" smtClean="0">
            <a:latin typeface="+mn-lt"/>
          </a:endParaRPr>
        </a:p>
      </dgm:t>
    </dgm:pt>
    <dgm:pt modelId="{78F0BD7D-6C74-43F7-A9E0-06C89FBFAFBC}" type="parTrans" cxnId="{2F051CF8-B9BC-4C1F-982F-4664E2A3DF73}">
      <dgm:prSet/>
      <dgm:spPr/>
      <dgm:t>
        <a:bodyPr/>
        <a:lstStyle/>
        <a:p>
          <a:endParaRPr lang="en-US" sz="1100">
            <a:latin typeface="+mn-lt"/>
          </a:endParaRPr>
        </a:p>
      </dgm:t>
    </dgm:pt>
    <dgm:pt modelId="{C374B9CE-EEEB-4601-A058-D5EB79DD9E2F}" type="sibTrans" cxnId="{2F051CF8-B9BC-4C1F-982F-4664E2A3DF73}">
      <dgm:prSet/>
      <dgm:spPr/>
      <dgm:t>
        <a:bodyPr/>
        <a:lstStyle/>
        <a:p>
          <a:endParaRPr lang="en-US" sz="1100">
            <a:latin typeface="+mn-lt"/>
          </a:endParaRPr>
        </a:p>
      </dgm:t>
    </dgm:pt>
    <dgm:pt modelId="{A9B561D5-2768-4D1F-B1F2-19C4B37B7F8A}">
      <dgm:prSet custT="1"/>
      <dgm:spPr/>
      <dgm:t>
        <a:bodyPr/>
        <a:lstStyle/>
        <a:p>
          <a:pPr marR="0" algn="ctr" rtl="0"/>
          <a:r>
            <a:rPr lang="en-US" sz="1100" baseline="0" dirty="0" smtClean="0">
              <a:latin typeface="+mn-lt"/>
            </a:rPr>
            <a:t>Library Supervisor –Tech. </a:t>
          </a:r>
          <a:r>
            <a:rPr lang="en-US" sz="1100" baseline="0" dirty="0" err="1" smtClean="0">
              <a:latin typeface="+mn-lt"/>
            </a:rPr>
            <a:t>Svcs</a:t>
          </a:r>
          <a:r>
            <a:rPr lang="en-US" sz="1100" baseline="0" dirty="0" smtClean="0">
              <a:latin typeface="+mn-lt"/>
            </a:rPr>
            <a:t> ./Circ.</a:t>
          </a:r>
        </a:p>
      </dgm:t>
    </dgm:pt>
    <dgm:pt modelId="{0D6AA161-07C4-421C-82B4-0CBE882852B5}" type="parTrans" cxnId="{BF28F59C-455F-4977-8E03-683D4800A297}">
      <dgm:prSet custT="1"/>
      <dgm:spPr/>
      <dgm:t>
        <a:bodyPr/>
        <a:lstStyle/>
        <a:p>
          <a:endParaRPr lang="en-US" sz="1100" dirty="0">
            <a:latin typeface="+mn-lt"/>
          </a:endParaRPr>
        </a:p>
      </dgm:t>
    </dgm:pt>
    <dgm:pt modelId="{036EE919-BE80-4064-B6F6-DEF3FB69A8D6}" type="sibTrans" cxnId="{BF28F59C-455F-4977-8E03-683D4800A297}">
      <dgm:prSet/>
      <dgm:spPr/>
      <dgm:t>
        <a:bodyPr/>
        <a:lstStyle/>
        <a:p>
          <a:endParaRPr lang="en-US" sz="1100">
            <a:latin typeface="+mn-lt"/>
          </a:endParaRPr>
        </a:p>
      </dgm:t>
    </dgm:pt>
    <dgm:pt modelId="{7432B243-3E92-42F3-B237-D22B0E273DED}">
      <dgm:prSet custT="1"/>
      <dgm:spPr/>
      <dgm:t>
        <a:bodyPr/>
        <a:lstStyle/>
        <a:p>
          <a:pPr marR="0" algn="ctr" rtl="0"/>
          <a:r>
            <a:rPr lang="en-US" sz="1100" baseline="0" dirty="0" smtClean="0">
              <a:latin typeface="+mn-lt"/>
            </a:rPr>
            <a:t>Library Associate</a:t>
          </a:r>
        </a:p>
        <a:p>
          <a:pPr marR="0" algn="ctr" rtl="0"/>
          <a:r>
            <a:rPr lang="en-US" sz="1100" dirty="0" smtClean="0">
              <a:latin typeface="+mn-lt"/>
            </a:rPr>
            <a:t>Web Graphic Development</a:t>
          </a:r>
        </a:p>
      </dgm:t>
    </dgm:pt>
    <dgm:pt modelId="{777F793A-ADF1-42E4-BB46-9CDA46705DDA}" type="parTrans" cxnId="{6579F754-8EBC-4DB2-B726-B6DAB15D5268}">
      <dgm:prSet custT="1"/>
      <dgm:spPr/>
      <dgm:t>
        <a:bodyPr/>
        <a:lstStyle/>
        <a:p>
          <a:endParaRPr lang="en-US" sz="1100" dirty="0">
            <a:latin typeface="+mn-lt"/>
          </a:endParaRPr>
        </a:p>
      </dgm:t>
    </dgm:pt>
    <dgm:pt modelId="{25AEB518-7381-47CC-950A-0D5837F2B97C}" type="sibTrans" cxnId="{6579F754-8EBC-4DB2-B726-B6DAB15D5268}">
      <dgm:prSet/>
      <dgm:spPr/>
      <dgm:t>
        <a:bodyPr/>
        <a:lstStyle/>
        <a:p>
          <a:endParaRPr lang="en-US" sz="1100">
            <a:latin typeface="+mn-lt"/>
          </a:endParaRPr>
        </a:p>
      </dgm:t>
    </dgm:pt>
    <dgm:pt modelId="{DD404B10-FFA8-4160-BB6A-A983C4BDCA25}">
      <dgm:prSet custT="1"/>
      <dgm:spPr/>
      <dgm:t>
        <a:bodyPr/>
        <a:lstStyle/>
        <a:p>
          <a:pPr marR="0" algn="ctr" rtl="0"/>
          <a:r>
            <a:rPr lang="en-US" sz="1100" baseline="0" dirty="0" smtClean="0">
              <a:latin typeface="+mn-lt"/>
            </a:rPr>
            <a:t>Library</a:t>
          </a:r>
        </a:p>
        <a:p>
          <a:pPr marR="0" algn="ctr" rtl="0"/>
          <a:r>
            <a:rPr lang="en-US" sz="1100" baseline="0" dirty="0" smtClean="0">
              <a:latin typeface="+mn-lt"/>
            </a:rPr>
            <a:t>Associate 40 hrs. (1)</a:t>
          </a:r>
          <a:endParaRPr lang="en-US" sz="1100" dirty="0" smtClean="0">
            <a:latin typeface="+mn-lt"/>
          </a:endParaRPr>
        </a:p>
      </dgm:t>
    </dgm:pt>
    <dgm:pt modelId="{98D94FF3-E3A5-4A84-9AE2-663A5D330E35}" type="parTrans" cxnId="{087E1F3F-D31F-4E2A-B1FE-7EF732FADE39}">
      <dgm:prSet custT="1"/>
      <dgm:spPr/>
      <dgm:t>
        <a:bodyPr/>
        <a:lstStyle/>
        <a:p>
          <a:endParaRPr lang="en-US" sz="1100" dirty="0">
            <a:latin typeface="+mn-lt"/>
          </a:endParaRPr>
        </a:p>
      </dgm:t>
    </dgm:pt>
    <dgm:pt modelId="{E0EDCBC4-8184-4CB7-99C9-8ABCDC195E2F}" type="sibTrans" cxnId="{087E1F3F-D31F-4E2A-B1FE-7EF732FADE39}">
      <dgm:prSet/>
      <dgm:spPr/>
      <dgm:t>
        <a:bodyPr/>
        <a:lstStyle/>
        <a:p>
          <a:endParaRPr lang="en-US" sz="1100">
            <a:latin typeface="+mn-lt"/>
          </a:endParaRPr>
        </a:p>
      </dgm:t>
    </dgm:pt>
    <dgm:pt modelId="{39843F78-64EE-4E0B-A8F2-8D4B90D4CBC4}">
      <dgm:prSet custT="1"/>
      <dgm:spPr/>
      <dgm:t>
        <a:bodyPr/>
        <a:lstStyle/>
        <a:p>
          <a:pPr marR="0" algn="ctr" rtl="0"/>
          <a:r>
            <a:rPr lang="en-US" sz="1100" baseline="0" dirty="0" smtClean="0">
              <a:latin typeface="+mn-lt"/>
            </a:rPr>
            <a:t>Library</a:t>
          </a:r>
        </a:p>
        <a:p>
          <a:pPr marR="0" algn="ctr" rtl="0"/>
          <a:r>
            <a:rPr lang="en-US" sz="1100" baseline="0" dirty="0" smtClean="0">
              <a:latin typeface="+mn-lt"/>
            </a:rPr>
            <a:t>Associate 32 hrs. (.8)</a:t>
          </a:r>
          <a:endParaRPr lang="en-US" sz="1100" dirty="0" smtClean="0">
            <a:latin typeface="+mn-lt"/>
          </a:endParaRPr>
        </a:p>
      </dgm:t>
    </dgm:pt>
    <dgm:pt modelId="{7540D207-7284-494E-A344-72D01D05A5C6}" type="parTrans" cxnId="{A8E90EAD-5796-4979-8440-62E2E66A3A50}">
      <dgm:prSet custT="1"/>
      <dgm:spPr/>
      <dgm:t>
        <a:bodyPr/>
        <a:lstStyle/>
        <a:p>
          <a:endParaRPr lang="en-US" sz="1100" dirty="0">
            <a:latin typeface="+mn-lt"/>
          </a:endParaRPr>
        </a:p>
      </dgm:t>
    </dgm:pt>
    <dgm:pt modelId="{F077CFB0-3E95-4C87-AB33-6C128D738113}" type="sibTrans" cxnId="{A8E90EAD-5796-4979-8440-62E2E66A3A50}">
      <dgm:prSet/>
      <dgm:spPr/>
      <dgm:t>
        <a:bodyPr/>
        <a:lstStyle/>
        <a:p>
          <a:endParaRPr lang="en-US" sz="1100">
            <a:latin typeface="+mn-lt"/>
          </a:endParaRPr>
        </a:p>
      </dgm:t>
    </dgm:pt>
    <dgm:pt modelId="{1F3CED33-5B58-4303-9AC9-7AB51F5430B9}">
      <dgm:prSet custT="1"/>
      <dgm:spPr/>
      <dgm:t>
        <a:bodyPr/>
        <a:lstStyle/>
        <a:p>
          <a:pPr marR="0" algn="ctr" rtl="0"/>
          <a:r>
            <a:rPr lang="en-US" sz="1100" baseline="0" dirty="0" smtClean="0">
              <a:latin typeface="+mn-lt"/>
            </a:rPr>
            <a:t>VOE Office</a:t>
          </a:r>
        </a:p>
        <a:p>
          <a:pPr marR="0" algn="ctr" rtl="0"/>
          <a:r>
            <a:rPr lang="en-US" sz="1100" baseline="0" dirty="0" smtClean="0">
              <a:latin typeface="+mn-lt"/>
            </a:rPr>
            <a:t>Assistant (1)</a:t>
          </a:r>
          <a:endParaRPr lang="en-US" sz="1100" dirty="0" smtClean="0">
            <a:latin typeface="+mn-lt"/>
          </a:endParaRPr>
        </a:p>
      </dgm:t>
    </dgm:pt>
    <dgm:pt modelId="{84BA616D-B025-44C8-9588-DB177669E990}" type="parTrans" cxnId="{E2D4BA61-BB94-41F0-9BF5-F196E546B168}">
      <dgm:prSet custT="1"/>
      <dgm:spPr/>
      <dgm:t>
        <a:bodyPr/>
        <a:lstStyle/>
        <a:p>
          <a:endParaRPr lang="en-US" sz="1100" dirty="0">
            <a:latin typeface="+mn-lt"/>
          </a:endParaRPr>
        </a:p>
      </dgm:t>
    </dgm:pt>
    <dgm:pt modelId="{6D4B7380-4D2B-4C6A-9DC4-0CF17D94B040}" type="sibTrans" cxnId="{E2D4BA61-BB94-41F0-9BF5-F196E546B168}">
      <dgm:prSet/>
      <dgm:spPr/>
      <dgm:t>
        <a:bodyPr/>
        <a:lstStyle/>
        <a:p>
          <a:endParaRPr lang="en-US" sz="1100">
            <a:latin typeface="+mn-lt"/>
          </a:endParaRPr>
        </a:p>
      </dgm:t>
    </dgm:pt>
    <dgm:pt modelId="{7D72B127-39DC-4A1F-B366-033FACAC18AA}">
      <dgm:prSet custT="1"/>
      <dgm:spPr/>
      <dgm:t>
        <a:bodyPr/>
        <a:lstStyle/>
        <a:p>
          <a:pPr marR="0" algn="ctr" rtl="0"/>
          <a:r>
            <a:rPr lang="en-US" sz="1100" baseline="0" dirty="0" smtClean="0">
              <a:latin typeface="+mn-lt"/>
            </a:rPr>
            <a:t>Young Adult Librarian</a:t>
          </a:r>
          <a:endParaRPr lang="en-US" sz="1100" dirty="0" smtClean="0">
            <a:latin typeface="+mn-lt"/>
          </a:endParaRPr>
        </a:p>
      </dgm:t>
    </dgm:pt>
    <dgm:pt modelId="{8F7908A3-DEB7-459D-805B-856165B9FAB5}" type="parTrans" cxnId="{73D2AA60-31F4-44A8-AC85-0A592D333A77}">
      <dgm:prSet custT="1"/>
      <dgm:spPr/>
      <dgm:t>
        <a:bodyPr/>
        <a:lstStyle/>
        <a:p>
          <a:endParaRPr lang="en-US" sz="1100" dirty="0">
            <a:latin typeface="+mn-lt"/>
          </a:endParaRPr>
        </a:p>
      </dgm:t>
    </dgm:pt>
    <dgm:pt modelId="{597F5CC8-07EA-417C-BFC8-3F73DC9556A7}" type="sibTrans" cxnId="{73D2AA60-31F4-44A8-AC85-0A592D333A77}">
      <dgm:prSet/>
      <dgm:spPr/>
      <dgm:t>
        <a:bodyPr/>
        <a:lstStyle/>
        <a:p>
          <a:endParaRPr lang="en-US" sz="1100">
            <a:latin typeface="+mn-lt"/>
          </a:endParaRPr>
        </a:p>
      </dgm:t>
    </dgm:pt>
    <dgm:pt modelId="{D9C09F30-EE9E-4E96-86D9-C4D74F694EE7}">
      <dgm:prSet custT="1"/>
      <dgm:spPr/>
      <dgm:t>
        <a:bodyPr/>
        <a:lstStyle/>
        <a:p>
          <a:r>
            <a:rPr lang="en-US" sz="1100" dirty="0" smtClean="0">
              <a:latin typeface="+mn-lt"/>
            </a:rPr>
            <a:t>Library Supervisor- Pub. </a:t>
          </a:r>
          <a:r>
            <a:rPr lang="en-US" sz="1100" dirty="0" err="1" smtClean="0">
              <a:latin typeface="+mn-lt"/>
            </a:rPr>
            <a:t>Svcs</a:t>
          </a:r>
          <a:r>
            <a:rPr lang="en-US" sz="1100" dirty="0" smtClean="0">
              <a:latin typeface="+mn-lt"/>
            </a:rPr>
            <a:t>/ </a:t>
          </a:r>
          <a:r>
            <a:rPr lang="en-US" sz="1100" dirty="0" err="1" smtClean="0">
              <a:latin typeface="+mn-lt"/>
            </a:rPr>
            <a:t>Pgms</a:t>
          </a:r>
          <a:r>
            <a:rPr lang="en-US" sz="1100" dirty="0" smtClean="0">
              <a:latin typeface="+mn-lt"/>
            </a:rPr>
            <a:t> </a:t>
          </a:r>
          <a:endParaRPr lang="en-US" sz="1100" dirty="0">
            <a:latin typeface="+mn-lt"/>
          </a:endParaRPr>
        </a:p>
      </dgm:t>
    </dgm:pt>
    <dgm:pt modelId="{7BB2CA34-9C59-44E8-ABE8-2E66BFE54ECE}" type="parTrans" cxnId="{B772381B-3C17-4DC0-BEAD-E151F467D17D}">
      <dgm:prSet custT="1"/>
      <dgm:spPr/>
      <dgm:t>
        <a:bodyPr/>
        <a:lstStyle/>
        <a:p>
          <a:endParaRPr lang="en-US" sz="1100">
            <a:latin typeface="+mn-lt"/>
          </a:endParaRPr>
        </a:p>
      </dgm:t>
    </dgm:pt>
    <dgm:pt modelId="{00D954CA-81F9-476B-BB60-6EE07BD157BD}" type="sibTrans" cxnId="{B772381B-3C17-4DC0-BEAD-E151F467D17D}">
      <dgm:prSet/>
      <dgm:spPr/>
      <dgm:t>
        <a:bodyPr/>
        <a:lstStyle/>
        <a:p>
          <a:endParaRPr lang="en-US" sz="1100">
            <a:latin typeface="+mn-lt"/>
          </a:endParaRPr>
        </a:p>
      </dgm:t>
    </dgm:pt>
    <dgm:pt modelId="{96B7229A-9941-4A31-8712-71980C30CA84}" type="pres">
      <dgm:prSet presAssocID="{34CF887B-0245-40FE-8788-D5B76909B818}" presName="diagram" presStyleCnt="0">
        <dgm:presLayoutVars>
          <dgm:chPref val="1"/>
          <dgm:dir/>
          <dgm:animOne val="branch"/>
          <dgm:animLvl val="lvl"/>
          <dgm:resizeHandles val="exact"/>
        </dgm:presLayoutVars>
      </dgm:prSet>
      <dgm:spPr/>
    </dgm:pt>
    <dgm:pt modelId="{D2C1BE91-02E1-4AC1-9E79-02D7A174EC50}" type="pres">
      <dgm:prSet presAssocID="{BE2AA044-7FFB-4960-B7FB-FD1B7D9F2FB5}" presName="root1" presStyleCnt="0"/>
      <dgm:spPr/>
    </dgm:pt>
    <dgm:pt modelId="{0C80193A-F7DF-47B3-896F-DCAC9049E6B1}" type="pres">
      <dgm:prSet presAssocID="{BE2AA044-7FFB-4960-B7FB-FD1B7D9F2FB5}" presName="LevelOneTextNode" presStyleLbl="node0" presStyleIdx="0" presStyleCnt="1">
        <dgm:presLayoutVars>
          <dgm:chPref val="3"/>
        </dgm:presLayoutVars>
      </dgm:prSet>
      <dgm:spPr/>
      <dgm:t>
        <a:bodyPr/>
        <a:lstStyle/>
        <a:p>
          <a:endParaRPr lang="en-US"/>
        </a:p>
      </dgm:t>
    </dgm:pt>
    <dgm:pt modelId="{92B5740E-A534-4425-8018-71064A583BE7}" type="pres">
      <dgm:prSet presAssocID="{BE2AA044-7FFB-4960-B7FB-FD1B7D9F2FB5}" presName="level2hierChild" presStyleCnt="0"/>
      <dgm:spPr/>
    </dgm:pt>
    <dgm:pt modelId="{E9A1A19F-5214-46A5-AFCF-9685990D321B}" type="pres">
      <dgm:prSet presAssocID="{0D6AA161-07C4-421C-82B4-0CBE882852B5}" presName="conn2-1" presStyleLbl="parChTrans1D2" presStyleIdx="0" presStyleCnt="2"/>
      <dgm:spPr/>
      <dgm:t>
        <a:bodyPr/>
        <a:lstStyle/>
        <a:p>
          <a:endParaRPr lang="en-US"/>
        </a:p>
      </dgm:t>
    </dgm:pt>
    <dgm:pt modelId="{F1CED1FB-ECBC-4C3C-8E1C-A1312FC3374A}" type="pres">
      <dgm:prSet presAssocID="{0D6AA161-07C4-421C-82B4-0CBE882852B5}" presName="connTx" presStyleLbl="parChTrans1D2" presStyleIdx="0" presStyleCnt="2"/>
      <dgm:spPr/>
      <dgm:t>
        <a:bodyPr/>
        <a:lstStyle/>
        <a:p>
          <a:endParaRPr lang="en-US"/>
        </a:p>
      </dgm:t>
    </dgm:pt>
    <dgm:pt modelId="{D95B21A2-93AE-45EF-B438-338D73927B85}" type="pres">
      <dgm:prSet presAssocID="{A9B561D5-2768-4D1F-B1F2-19C4B37B7F8A}" presName="root2" presStyleCnt="0"/>
      <dgm:spPr/>
    </dgm:pt>
    <dgm:pt modelId="{5BE7101C-5F01-43A0-9FA4-D9F6F3D475E7}" type="pres">
      <dgm:prSet presAssocID="{A9B561D5-2768-4D1F-B1F2-19C4B37B7F8A}" presName="LevelTwoTextNode" presStyleLbl="node2" presStyleIdx="0" presStyleCnt="2">
        <dgm:presLayoutVars>
          <dgm:chPref val="3"/>
        </dgm:presLayoutVars>
      </dgm:prSet>
      <dgm:spPr/>
      <dgm:t>
        <a:bodyPr/>
        <a:lstStyle/>
        <a:p>
          <a:endParaRPr lang="en-US"/>
        </a:p>
      </dgm:t>
    </dgm:pt>
    <dgm:pt modelId="{40275475-7AC6-4999-80BB-EEB11C6C7436}" type="pres">
      <dgm:prSet presAssocID="{A9B561D5-2768-4D1F-B1F2-19C4B37B7F8A}" presName="level3hierChild" presStyleCnt="0"/>
      <dgm:spPr/>
    </dgm:pt>
    <dgm:pt modelId="{A5EEFCBF-A84A-46A7-A954-E940A16A49EC}" type="pres">
      <dgm:prSet presAssocID="{777F793A-ADF1-42E4-BB46-9CDA46705DDA}" presName="conn2-1" presStyleLbl="parChTrans1D3" presStyleIdx="0" presStyleCnt="2"/>
      <dgm:spPr/>
      <dgm:t>
        <a:bodyPr/>
        <a:lstStyle/>
        <a:p>
          <a:endParaRPr lang="en-US"/>
        </a:p>
      </dgm:t>
    </dgm:pt>
    <dgm:pt modelId="{9CA2F99E-74B3-4461-B7D8-92936A1A3683}" type="pres">
      <dgm:prSet presAssocID="{777F793A-ADF1-42E4-BB46-9CDA46705DDA}" presName="connTx" presStyleLbl="parChTrans1D3" presStyleIdx="0" presStyleCnt="2"/>
      <dgm:spPr/>
      <dgm:t>
        <a:bodyPr/>
        <a:lstStyle/>
        <a:p>
          <a:endParaRPr lang="en-US"/>
        </a:p>
      </dgm:t>
    </dgm:pt>
    <dgm:pt modelId="{FDCF8989-427B-4F5D-A42F-5EAF65479544}" type="pres">
      <dgm:prSet presAssocID="{7432B243-3E92-42F3-B237-D22B0E273DED}" presName="root2" presStyleCnt="0"/>
      <dgm:spPr/>
    </dgm:pt>
    <dgm:pt modelId="{1764886A-5BF9-4C53-B55E-048E55981F53}" type="pres">
      <dgm:prSet presAssocID="{7432B243-3E92-42F3-B237-D22B0E273DED}" presName="LevelTwoTextNode" presStyleLbl="node3" presStyleIdx="0" presStyleCnt="2">
        <dgm:presLayoutVars>
          <dgm:chPref val="3"/>
        </dgm:presLayoutVars>
      </dgm:prSet>
      <dgm:spPr/>
      <dgm:t>
        <a:bodyPr/>
        <a:lstStyle/>
        <a:p>
          <a:endParaRPr lang="en-US"/>
        </a:p>
      </dgm:t>
    </dgm:pt>
    <dgm:pt modelId="{6C42F09E-3DBD-4B66-BC51-909318B4322A}" type="pres">
      <dgm:prSet presAssocID="{7432B243-3E92-42F3-B237-D22B0E273DED}" presName="level3hierChild" presStyleCnt="0"/>
      <dgm:spPr/>
    </dgm:pt>
    <dgm:pt modelId="{88B49F3C-F1B1-4E86-A0E4-7F770F371E98}" type="pres">
      <dgm:prSet presAssocID="{98D94FF3-E3A5-4A84-9AE2-663A5D330E35}" presName="conn2-1" presStyleLbl="parChTrans1D4" presStyleIdx="0" presStyleCnt="3"/>
      <dgm:spPr/>
      <dgm:t>
        <a:bodyPr/>
        <a:lstStyle/>
        <a:p>
          <a:endParaRPr lang="en-US"/>
        </a:p>
      </dgm:t>
    </dgm:pt>
    <dgm:pt modelId="{67F3ECE4-3308-488D-A683-487983D01410}" type="pres">
      <dgm:prSet presAssocID="{98D94FF3-E3A5-4A84-9AE2-663A5D330E35}" presName="connTx" presStyleLbl="parChTrans1D4" presStyleIdx="0" presStyleCnt="3"/>
      <dgm:spPr/>
      <dgm:t>
        <a:bodyPr/>
        <a:lstStyle/>
        <a:p>
          <a:endParaRPr lang="en-US"/>
        </a:p>
      </dgm:t>
    </dgm:pt>
    <dgm:pt modelId="{DBDE8753-4825-4089-B914-2A90A2D58872}" type="pres">
      <dgm:prSet presAssocID="{DD404B10-FFA8-4160-BB6A-A983C4BDCA25}" presName="root2" presStyleCnt="0"/>
      <dgm:spPr/>
    </dgm:pt>
    <dgm:pt modelId="{1363DE15-8F1C-45E9-8474-5828F4686779}" type="pres">
      <dgm:prSet presAssocID="{DD404B10-FFA8-4160-BB6A-A983C4BDCA25}" presName="LevelTwoTextNode" presStyleLbl="node4" presStyleIdx="0" presStyleCnt="3">
        <dgm:presLayoutVars>
          <dgm:chPref val="3"/>
        </dgm:presLayoutVars>
      </dgm:prSet>
      <dgm:spPr/>
      <dgm:t>
        <a:bodyPr/>
        <a:lstStyle/>
        <a:p>
          <a:endParaRPr lang="en-US"/>
        </a:p>
      </dgm:t>
    </dgm:pt>
    <dgm:pt modelId="{4F204F33-466D-471E-B06D-F7A2E397C651}" type="pres">
      <dgm:prSet presAssocID="{DD404B10-FFA8-4160-BB6A-A983C4BDCA25}" presName="level3hierChild" presStyleCnt="0"/>
      <dgm:spPr/>
    </dgm:pt>
    <dgm:pt modelId="{BC636A96-122E-4491-8A5C-1FB17DA8819C}" type="pres">
      <dgm:prSet presAssocID="{7540D207-7284-494E-A344-72D01D05A5C6}" presName="conn2-1" presStyleLbl="parChTrans1D4" presStyleIdx="1" presStyleCnt="3"/>
      <dgm:spPr/>
      <dgm:t>
        <a:bodyPr/>
        <a:lstStyle/>
        <a:p>
          <a:endParaRPr lang="en-US"/>
        </a:p>
      </dgm:t>
    </dgm:pt>
    <dgm:pt modelId="{7D856A65-1673-407F-AFAF-57574104F3FE}" type="pres">
      <dgm:prSet presAssocID="{7540D207-7284-494E-A344-72D01D05A5C6}" presName="connTx" presStyleLbl="parChTrans1D4" presStyleIdx="1" presStyleCnt="3"/>
      <dgm:spPr/>
      <dgm:t>
        <a:bodyPr/>
        <a:lstStyle/>
        <a:p>
          <a:endParaRPr lang="en-US"/>
        </a:p>
      </dgm:t>
    </dgm:pt>
    <dgm:pt modelId="{EA6D490C-A360-4324-BD91-8B12F85CEE77}" type="pres">
      <dgm:prSet presAssocID="{39843F78-64EE-4E0B-A8F2-8D4B90D4CBC4}" presName="root2" presStyleCnt="0"/>
      <dgm:spPr/>
    </dgm:pt>
    <dgm:pt modelId="{95082EB8-113D-4D6D-B7AC-4FEB89D1C95E}" type="pres">
      <dgm:prSet presAssocID="{39843F78-64EE-4E0B-A8F2-8D4B90D4CBC4}" presName="LevelTwoTextNode" presStyleLbl="node4" presStyleIdx="1" presStyleCnt="3">
        <dgm:presLayoutVars>
          <dgm:chPref val="3"/>
        </dgm:presLayoutVars>
      </dgm:prSet>
      <dgm:spPr/>
      <dgm:t>
        <a:bodyPr/>
        <a:lstStyle/>
        <a:p>
          <a:endParaRPr lang="en-US"/>
        </a:p>
      </dgm:t>
    </dgm:pt>
    <dgm:pt modelId="{154969ED-A089-4CC1-A3FE-67EC4536F9BC}" type="pres">
      <dgm:prSet presAssocID="{39843F78-64EE-4E0B-A8F2-8D4B90D4CBC4}" presName="level3hierChild" presStyleCnt="0"/>
      <dgm:spPr/>
    </dgm:pt>
    <dgm:pt modelId="{A1329539-7BE2-4F9D-A13E-1BB83334B44F}" type="pres">
      <dgm:prSet presAssocID="{84BA616D-B025-44C8-9588-DB177669E990}" presName="conn2-1" presStyleLbl="parChTrans1D4" presStyleIdx="2" presStyleCnt="3"/>
      <dgm:spPr/>
      <dgm:t>
        <a:bodyPr/>
        <a:lstStyle/>
        <a:p>
          <a:endParaRPr lang="en-US"/>
        </a:p>
      </dgm:t>
    </dgm:pt>
    <dgm:pt modelId="{30D464AF-4802-4597-940B-0AF2AE465A70}" type="pres">
      <dgm:prSet presAssocID="{84BA616D-B025-44C8-9588-DB177669E990}" presName="connTx" presStyleLbl="parChTrans1D4" presStyleIdx="2" presStyleCnt="3"/>
      <dgm:spPr/>
      <dgm:t>
        <a:bodyPr/>
        <a:lstStyle/>
        <a:p>
          <a:endParaRPr lang="en-US"/>
        </a:p>
      </dgm:t>
    </dgm:pt>
    <dgm:pt modelId="{50D0856D-7229-410B-ABED-4C78EE987910}" type="pres">
      <dgm:prSet presAssocID="{1F3CED33-5B58-4303-9AC9-7AB51F5430B9}" presName="root2" presStyleCnt="0"/>
      <dgm:spPr/>
    </dgm:pt>
    <dgm:pt modelId="{7D25D039-2828-460A-9C3A-5DE982E1DAE0}" type="pres">
      <dgm:prSet presAssocID="{1F3CED33-5B58-4303-9AC9-7AB51F5430B9}" presName="LevelTwoTextNode" presStyleLbl="node4" presStyleIdx="2" presStyleCnt="3">
        <dgm:presLayoutVars>
          <dgm:chPref val="3"/>
        </dgm:presLayoutVars>
      </dgm:prSet>
      <dgm:spPr/>
      <dgm:t>
        <a:bodyPr/>
        <a:lstStyle/>
        <a:p>
          <a:endParaRPr lang="en-US"/>
        </a:p>
      </dgm:t>
    </dgm:pt>
    <dgm:pt modelId="{1D7E7D84-F187-41D9-B345-C1AA163C3E69}" type="pres">
      <dgm:prSet presAssocID="{1F3CED33-5B58-4303-9AC9-7AB51F5430B9}" presName="level3hierChild" presStyleCnt="0"/>
      <dgm:spPr/>
    </dgm:pt>
    <dgm:pt modelId="{E71FEBCA-42DA-48CD-98F7-DEF602E0C88A}" type="pres">
      <dgm:prSet presAssocID="{8F7908A3-DEB7-459D-805B-856165B9FAB5}" presName="conn2-1" presStyleLbl="parChTrans1D3" presStyleIdx="1" presStyleCnt="2"/>
      <dgm:spPr/>
      <dgm:t>
        <a:bodyPr/>
        <a:lstStyle/>
        <a:p>
          <a:endParaRPr lang="en-US"/>
        </a:p>
      </dgm:t>
    </dgm:pt>
    <dgm:pt modelId="{CA9DC1C8-773D-404F-B840-E65D76635E33}" type="pres">
      <dgm:prSet presAssocID="{8F7908A3-DEB7-459D-805B-856165B9FAB5}" presName="connTx" presStyleLbl="parChTrans1D3" presStyleIdx="1" presStyleCnt="2"/>
      <dgm:spPr/>
      <dgm:t>
        <a:bodyPr/>
        <a:lstStyle/>
        <a:p>
          <a:endParaRPr lang="en-US"/>
        </a:p>
      </dgm:t>
    </dgm:pt>
    <dgm:pt modelId="{D46431EE-2365-4E42-A72A-6BD83A8645E6}" type="pres">
      <dgm:prSet presAssocID="{7D72B127-39DC-4A1F-B366-033FACAC18AA}" presName="root2" presStyleCnt="0"/>
      <dgm:spPr/>
    </dgm:pt>
    <dgm:pt modelId="{C500E534-8D80-4ABD-852A-C76CFFA1A823}" type="pres">
      <dgm:prSet presAssocID="{7D72B127-39DC-4A1F-B366-033FACAC18AA}" presName="LevelTwoTextNode" presStyleLbl="node3" presStyleIdx="1" presStyleCnt="2">
        <dgm:presLayoutVars>
          <dgm:chPref val="3"/>
        </dgm:presLayoutVars>
      </dgm:prSet>
      <dgm:spPr/>
      <dgm:t>
        <a:bodyPr/>
        <a:lstStyle/>
        <a:p>
          <a:endParaRPr lang="en-US"/>
        </a:p>
      </dgm:t>
    </dgm:pt>
    <dgm:pt modelId="{735A6B48-0555-48C8-AADA-5178B86FFE58}" type="pres">
      <dgm:prSet presAssocID="{7D72B127-39DC-4A1F-B366-033FACAC18AA}" presName="level3hierChild" presStyleCnt="0"/>
      <dgm:spPr/>
    </dgm:pt>
    <dgm:pt modelId="{4E823BE7-AB76-40DE-A8F1-488C05A81FFF}" type="pres">
      <dgm:prSet presAssocID="{7BB2CA34-9C59-44E8-ABE8-2E66BFE54ECE}" presName="conn2-1" presStyleLbl="parChTrans1D2" presStyleIdx="1" presStyleCnt="2"/>
      <dgm:spPr/>
      <dgm:t>
        <a:bodyPr/>
        <a:lstStyle/>
        <a:p>
          <a:endParaRPr lang="en-US"/>
        </a:p>
      </dgm:t>
    </dgm:pt>
    <dgm:pt modelId="{6E7A06CB-CD78-4AF5-BF6E-93A851CD6C90}" type="pres">
      <dgm:prSet presAssocID="{7BB2CA34-9C59-44E8-ABE8-2E66BFE54ECE}" presName="connTx" presStyleLbl="parChTrans1D2" presStyleIdx="1" presStyleCnt="2"/>
      <dgm:spPr/>
      <dgm:t>
        <a:bodyPr/>
        <a:lstStyle/>
        <a:p>
          <a:endParaRPr lang="en-US"/>
        </a:p>
      </dgm:t>
    </dgm:pt>
    <dgm:pt modelId="{A5399C31-C739-4CD7-880D-120E826F8593}" type="pres">
      <dgm:prSet presAssocID="{D9C09F30-EE9E-4E96-86D9-C4D74F694EE7}" presName="root2" presStyleCnt="0"/>
      <dgm:spPr/>
    </dgm:pt>
    <dgm:pt modelId="{7137340F-B627-4074-B808-DD09243A934D}" type="pres">
      <dgm:prSet presAssocID="{D9C09F30-EE9E-4E96-86D9-C4D74F694EE7}" presName="LevelTwoTextNode" presStyleLbl="node2" presStyleIdx="1" presStyleCnt="2">
        <dgm:presLayoutVars>
          <dgm:chPref val="3"/>
        </dgm:presLayoutVars>
      </dgm:prSet>
      <dgm:spPr/>
      <dgm:t>
        <a:bodyPr/>
        <a:lstStyle/>
        <a:p>
          <a:endParaRPr lang="en-US"/>
        </a:p>
      </dgm:t>
    </dgm:pt>
    <dgm:pt modelId="{5D290199-AB79-46B9-A7B9-E929B2D4C030}" type="pres">
      <dgm:prSet presAssocID="{D9C09F30-EE9E-4E96-86D9-C4D74F694EE7}" presName="level3hierChild" presStyleCnt="0"/>
      <dgm:spPr/>
    </dgm:pt>
  </dgm:ptLst>
  <dgm:cxnLst>
    <dgm:cxn modelId="{A8E90EAD-5796-4979-8440-62E2E66A3A50}" srcId="{7432B243-3E92-42F3-B237-D22B0E273DED}" destId="{39843F78-64EE-4E0B-A8F2-8D4B90D4CBC4}" srcOrd="1" destOrd="0" parTransId="{7540D207-7284-494E-A344-72D01D05A5C6}" sibTransId="{F077CFB0-3E95-4C87-AB33-6C128D738113}"/>
    <dgm:cxn modelId="{2F051CF8-B9BC-4C1F-982F-4664E2A3DF73}" srcId="{34CF887B-0245-40FE-8788-D5B76909B818}" destId="{BE2AA044-7FFB-4960-B7FB-FD1B7D9F2FB5}" srcOrd="0" destOrd="0" parTransId="{78F0BD7D-6C74-43F7-A9E0-06C89FBFAFBC}" sibTransId="{C374B9CE-EEEB-4601-A058-D5EB79DD9E2F}"/>
    <dgm:cxn modelId="{82EA3921-3BC0-43D1-AD6D-18E2291BCBE9}" type="presOf" srcId="{8F7908A3-DEB7-459D-805B-856165B9FAB5}" destId="{CA9DC1C8-773D-404F-B840-E65D76635E33}" srcOrd="1" destOrd="0" presId="urn:microsoft.com/office/officeart/2005/8/layout/hierarchy2"/>
    <dgm:cxn modelId="{09045813-CC2F-4CEE-B696-AD6A0A69776D}" type="presOf" srcId="{8F7908A3-DEB7-459D-805B-856165B9FAB5}" destId="{E71FEBCA-42DA-48CD-98F7-DEF602E0C88A}" srcOrd="0" destOrd="0" presId="urn:microsoft.com/office/officeart/2005/8/layout/hierarchy2"/>
    <dgm:cxn modelId="{73D2AA60-31F4-44A8-AC85-0A592D333A77}" srcId="{A9B561D5-2768-4D1F-B1F2-19C4B37B7F8A}" destId="{7D72B127-39DC-4A1F-B366-033FACAC18AA}" srcOrd="1" destOrd="0" parTransId="{8F7908A3-DEB7-459D-805B-856165B9FAB5}" sibTransId="{597F5CC8-07EA-417C-BFC8-3F73DC9556A7}"/>
    <dgm:cxn modelId="{4BF0E097-8248-4416-83C5-96DE402EE320}" type="presOf" srcId="{84BA616D-B025-44C8-9588-DB177669E990}" destId="{A1329539-7BE2-4F9D-A13E-1BB83334B44F}" srcOrd="0" destOrd="0" presId="urn:microsoft.com/office/officeart/2005/8/layout/hierarchy2"/>
    <dgm:cxn modelId="{D58B437D-C824-4A78-82DF-893F9FCE4BC9}" type="presOf" srcId="{777F793A-ADF1-42E4-BB46-9CDA46705DDA}" destId="{9CA2F99E-74B3-4461-B7D8-92936A1A3683}" srcOrd="1" destOrd="0" presId="urn:microsoft.com/office/officeart/2005/8/layout/hierarchy2"/>
    <dgm:cxn modelId="{4D27D6D9-2079-43CB-87CF-31F99675441C}" type="presOf" srcId="{7BB2CA34-9C59-44E8-ABE8-2E66BFE54ECE}" destId="{6E7A06CB-CD78-4AF5-BF6E-93A851CD6C90}" srcOrd="1" destOrd="0" presId="urn:microsoft.com/office/officeart/2005/8/layout/hierarchy2"/>
    <dgm:cxn modelId="{2E163CF3-E153-4E32-95E4-5C6F6EDBAD70}" type="presOf" srcId="{34CF887B-0245-40FE-8788-D5B76909B818}" destId="{96B7229A-9941-4A31-8712-71980C30CA84}" srcOrd="0" destOrd="0" presId="urn:microsoft.com/office/officeart/2005/8/layout/hierarchy2"/>
    <dgm:cxn modelId="{BF28F59C-455F-4977-8E03-683D4800A297}" srcId="{BE2AA044-7FFB-4960-B7FB-FD1B7D9F2FB5}" destId="{A9B561D5-2768-4D1F-B1F2-19C4B37B7F8A}" srcOrd="0" destOrd="0" parTransId="{0D6AA161-07C4-421C-82B4-0CBE882852B5}" sibTransId="{036EE919-BE80-4064-B6F6-DEF3FB69A8D6}"/>
    <dgm:cxn modelId="{783582EE-0853-4229-AC9F-60868A6FB487}" type="presOf" srcId="{BE2AA044-7FFB-4960-B7FB-FD1B7D9F2FB5}" destId="{0C80193A-F7DF-47B3-896F-DCAC9049E6B1}" srcOrd="0" destOrd="0" presId="urn:microsoft.com/office/officeart/2005/8/layout/hierarchy2"/>
    <dgm:cxn modelId="{6579F754-8EBC-4DB2-B726-B6DAB15D5268}" srcId="{A9B561D5-2768-4D1F-B1F2-19C4B37B7F8A}" destId="{7432B243-3E92-42F3-B237-D22B0E273DED}" srcOrd="0" destOrd="0" parTransId="{777F793A-ADF1-42E4-BB46-9CDA46705DDA}" sibTransId="{25AEB518-7381-47CC-950A-0D5837F2B97C}"/>
    <dgm:cxn modelId="{B9C8EBFC-DB95-4483-AF1F-E2AFB4AF6B54}" type="presOf" srcId="{7D72B127-39DC-4A1F-B366-033FACAC18AA}" destId="{C500E534-8D80-4ABD-852A-C76CFFA1A823}" srcOrd="0" destOrd="0" presId="urn:microsoft.com/office/officeart/2005/8/layout/hierarchy2"/>
    <dgm:cxn modelId="{1E747555-411C-48DC-AF94-15F2D750E259}" type="presOf" srcId="{A9B561D5-2768-4D1F-B1F2-19C4B37B7F8A}" destId="{5BE7101C-5F01-43A0-9FA4-D9F6F3D475E7}" srcOrd="0" destOrd="0" presId="urn:microsoft.com/office/officeart/2005/8/layout/hierarchy2"/>
    <dgm:cxn modelId="{C2700F56-E6C9-4055-AA71-B8D44A9745B1}" type="presOf" srcId="{1F3CED33-5B58-4303-9AC9-7AB51F5430B9}" destId="{7D25D039-2828-460A-9C3A-5DE982E1DAE0}" srcOrd="0" destOrd="0" presId="urn:microsoft.com/office/officeart/2005/8/layout/hierarchy2"/>
    <dgm:cxn modelId="{087E1F3F-D31F-4E2A-B1FE-7EF732FADE39}" srcId="{7432B243-3E92-42F3-B237-D22B0E273DED}" destId="{DD404B10-FFA8-4160-BB6A-A983C4BDCA25}" srcOrd="0" destOrd="0" parTransId="{98D94FF3-E3A5-4A84-9AE2-663A5D330E35}" sibTransId="{E0EDCBC4-8184-4CB7-99C9-8ABCDC195E2F}"/>
    <dgm:cxn modelId="{295A59A8-E0D4-469C-992D-D0087EF8E738}" type="presOf" srcId="{7BB2CA34-9C59-44E8-ABE8-2E66BFE54ECE}" destId="{4E823BE7-AB76-40DE-A8F1-488C05A81FFF}" srcOrd="0" destOrd="0" presId="urn:microsoft.com/office/officeart/2005/8/layout/hierarchy2"/>
    <dgm:cxn modelId="{E2D4BA61-BB94-41F0-9BF5-F196E546B168}" srcId="{7432B243-3E92-42F3-B237-D22B0E273DED}" destId="{1F3CED33-5B58-4303-9AC9-7AB51F5430B9}" srcOrd="2" destOrd="0" parTransId="{84BA616D-B025-44C8-9588-DB177669E990}" sibTransId="{6D4B7380-4D2B-4C6A-9DC4-0CF17D94B040}"/>
    <dgm:cxn modelId="{D9A1382C-78D7-43C1-A5A2-CFCC1A61ABBA}" type="presOf" srcId="{0D6AA161-07C4-421C-82B4-0CBE882852B5}" destId="{F1CED1FB-ECBC-4C3C-8E1C-A1312FC3374A}" srcOrd="1" destOrd="0" presId="urn:microsoft.com/office/officeart/2005/8/layout/hierarchy2"/>
    <dgm:cxn modelId="{D5670A0E-BBE9-490B-A8A3-183BF2DAC713}" type="presOf" srcId="{DD404B10-FFA8-4160-BB6A-A983C4BDCA25}" destId="{1363DE15-8F1C-45E9-8474-5828F4686779}" srcOrd="0" destOrd="0" presId="urn:microsoft.com/office/officeart/2005/8/layout/hierarchy2"/>
    <dgm:cxn modelId="{B772381B-3C17-4DC0-BEAD-E151F467D17D}" srcId="{BE2AA044-7FFB-4960-B7FB-FD1B7D9F2FB5}" destId="{D9C09F30-EE9E-4E96-86D9-C4D74F694EE7}" srcOrd="1" destOrd="0" parTransId="{7BB2CA34-9C59-44E8-ABE8-2E66BFE54ECE}" sibTransId="{00D954CA-81F9-476B-BB60-6EE07BD157BD}"/>
    <dgm:cxn modelId="{5C1B28DF-A74C-4CAE-A93B-20A39D1DB9E0}" type="presOf" srcId="{7540D207-7284-494E-A344-72D01D05A5C6}" destId="{7D856A65-1673-407F-AFAF-57574104F3FE}" srcOrd="1" destOrd="0" presId="urn:microsoft.com/office/officeart/2005/8/layout/hierarchy2"/>
    <dgm:cxn modelId="{1DDD44F6-5FAE-4B24-86DB-947D819FD360}" type="presOf" srcId="{D9C09F30-EE9E-4E96-86D9-C4D74F694EE7}" destId="{7137340F-B627-4074-B808-DD09243A934D}" srcOrd="0" destOrd="0" presId="urn:microsoft.com/office/officeart/2005/8/layout/hierarchy2"/>
    <dgm:cxn modelId="{0FA55853-1299-4F6A-809F-8AF583C7657B}" type="presOf" srcId="{98D94FF3-E3A5-4A84-9AE2-663A5D330E35}" destId="{88B49F3C-F1B1-4E86-A0E4-7F770F371E98}" srcOrd="0" destOrd="0" presId="urn:microsoft.com/office/officeart/2005/8/layout/hierarchy2"/>
    <dgm:cxn modelId="{608A9CD2-FE90-4C2D-BCC8-119AD7494591}" type="presOf" srcId="{0D6AA161-07C4-421C-82B4-0CBE882852B5}" destId="{E9A1A19F-5214-46A5-AFCF-9685990D321B}" srcOrd="0" destOrd="0" presId="urn:microsoft.com/office/officeart/2005/8/layout/hierarchy2"/>
    <dgm:cxn modelId="{FEA7E63F-A5F3-4412-8FE3-8A56094AFE33}" type="presOf" srcId="{7432B243-3E92-42F3-B237-D22B0E273DED}" destId="{1764886A-5BF9-4C53-B55E-048E55981F53}" srcOrd="0" destOrd="0" presId="urn:microsoft.com/office/officeart/2005/8/layout/hierarchy2"/>
    <dgm:cxn modelId="{AC5B2093-F045-43BC-B259-241C9C00CAAC}" type="presOf" srcId="{98D94FF3-E3A5-4A84-9AE2-663A5D330E35}" destId="{67F3ECE4-3308-488D-A683-487983D01410}" srcOrd="1" destOrd="0" presId="urn:microsoft.com/office/officeart/2005/8/layout/hierarchy2"/>
    <dgm:cxn modelId="{4A1EC4F2-5988-475F-961F-7F8A09248829}" type="presOf" srcId="{7540D207-7284-494E-A344-72D01D05A5C6}" destId="{BC636A96-122E-4491-8A5C-1FB17DA8819C}" srcOrd="0" destOrd="0" presId="urn:microsoft.com/office/officeart/2005/8/layout/hierarchy2"/>
    <dgm:cxn modelId="{11E911C9-A361-4762-AA10-D081EF84D4F9}" type="presOf" srcId="{84BA616D-B025-44C8-9588-DB177669E990}" destId="{30D464AF-4802-4597-940B-0AF2AE465A70}" srcOrd="1" destOrd="0" presId="urn:microsoft.com/office/officeart/2005/8/layout/hierarchy2"/>
    <dgm:cxn modelId="{257C43CB-BAD5-4259-8296-B8BFCA0FAB4B}" type="presOf" srcId="{39843F78-64EE-4E0B-A8F2-8D4B90D4CBC4}" destId="{95082EB8-113D-4D6D-B7AC-4FEB89D1C95E}" srcOrd="0" destOrd="0" presId="urn:microsoft.com/office/officeart/2005/8/layout/hierarchy2"/>
    <dgm:cxn modelId="{77646C94-B36F-4DC5-945E-95BEFC159A43}" type="presOf" srcId="{777F793A-ADF1-42E4-BB46-9CDA46705DDA}" destId="{A5EEFCBF-A84A-46A7-A954-E940A16A49EC}" srcOrd="0" destOrd="0" presId="urn:microsoft.com/office/officeart/2005/8/layout/hierarchy2"/>
    <dgm:cxn modelId="{745FAC2D-DB29-4B00-A058-8393E7DDA15F}" type="presParOf" srcId="{96B7229A-9941-4A31-8712-71980C30CA84}" destId="{D2C1BE91-02E1-4AC1-9E79-02D7A174EC50}" srcOrd="0" destOrd="0" presId="urn:microsoft.com/office/officeart/2005/8/layout/hierarchy2"/>
    <dgm:cxn modelId="{04BA025A-418A-4484-A1AF-A64BF3153481}" type="presParOf" srcId="{D2C1BE91-02E1-4AC1-9E79-02D7A174EC50}" destId="{0C80193A-F7DF-47B3-896F-DCAC9049E6B1}" srcOrd="0" destOrd="0" presId="urn:microsoft.com/office/officeart/2005/8/layout/hierarchy2"/>
    <dgm:cxn modelId="{62454A24-D546-4C4B-A524-873043201FA7}" type="presParOf" srcId="{D2C1BE91-02E1-4AC1-9E79-02D7A174EC50}" destId="{92B5740E-A534-4425-8018-71064A583BE7}" srcOrd="1" destOrd="0" presId="urn:microsoft.com/office/officeart/2005/8/layout/hierarchy2"/>
    <dgm:cxn modelId="{6FC7F242-B640-405F-BAE0-53478165FF02}" type="presParOf" srcId="{92B5740E-A534-4425-8018-71064A583BE7}" destId="{E9A1A19F-5214-46A5-AFCF-9685990D321B}" srcOrd="0" destOrd="0" presId="urn:microsoft.com/office/officeart/2005/8/layout/hierarchy2"/>
    <dgm:cxn modelId="{6D0932A0-4D96-4D4E-BC65-F7A71DCC652F}" type="presParOf" srcId="{E9A1A19F-5214-46A5-AFCF-9685990D321B}" destId="{F1CED1FB-ECBC-4C3C-8E1C-A1312FC3374A}" srcOrd="0" destOrd="0" presId="urn:microsoft.com/office/officeart/2005/8/layout/hierarchy2"/>
    <dgm:cxn modelId="{1448F04C-85D7-466E-A7D5-78EC3CB2E40B}" type="presParOf" srcId="{92B5740E-A534-4425-8018-71064A583BE7}" destId="{D95B21A2-93AE-45EF-B438-338D73927B85}" srcOrd="1" destOrd="0" presId="urn:microsoft.com/office/officeart/2005/8/layout/hierarchy2"/>
    <dgm:cxn modelId="{20F55773-3C67-4219-9170-BE1359F0EAB7}" type="presParOf" srcId="{D95B21A2-93AE-45EF-B438-338D73927B85}" destId="{5BE7101C-5F01-43A0-9FA4-D9F6F3D475E7}" srcOrd="0" destOrd="0" presId="urn:microsoft.com/office/officeart/2005/8/layout/hierarchy2"/>
    <dgm:cxn modelId="{5E1CE6B5-184C-44A9-AE9E-114380D6149E}" type="presParOf" srcId="{D95B21A2-93AE-45EF-B438-338D73927B85}" destId="{40275475-7AC6-4999-80BB-EEB11C6C7436}" srcOrd="1" destOrd="0" presId="urn:microsoft.com/office/officeart/2005/8/layout/hierarchy2"/>
    <dgm:cxn modelId="{43DC5322-A45E-44A6-8C3F-2A368B09CA90}" type="presParOf" srcId="{40275475-7AC6-4999-80BB-EEB11C6C7436}" destId="{A5EEFCBF-A84A-46A7-A954-E940A16A49EC}" srcOrd="0" destOrd="0" presId="urn:microsoft.com/office/officeart/2005/8/layout/hierarchy2"/>
    <dgm:cxn modelId="{323018B0-09D6-4443-9018-70645E1F0BF4}" type="presParOf" srcId="{A5EEFCBF-A84A-46A7-A954-E940A16A49EC}" destId="{9CA2F99E-74B3-4461-B7D8-92936A1A3683}" srcOrd="0" destOrd="0" presId="urn:microsoft.com/office/officeart/2005/8/layout/hierarchy2"/>
    <dgm:cxn modelId="{9EEE1163-F81C-4C75-AA52-7474462E1882}" type="presParOf" srcId="{40275475-7AC6-4999-80BB-EEB11C6C7436}" destId="{FDCF8989-427B-4F5D-A42F-5EAF65479544}" srcOrd="1" destOrd="0" presId="urn:microsoft.com/office/officeart/2005/8/layout/hierarchy2"/>
    <dgm:cxn modelId="{7BDE11E3-D160-4D46-A4A1-C26D4B5AEB18}" type="presParOf" srcId="{FDCF8989-427B-4F5D-A42F-5EAF65479544}" destId="{1764886A-5BF9-4C53-B55E-048E55981F53}" srcOrd="0" destOrd="0" presId="urn:microsoft.com/office/officeart/2005/8/layout/hierarchy2"/>
    <dgm:cxn modelId="{3F59D784-B1E2-4C2B-A66D-66B5EFDEB853}" type="presParOf" srcId="{FDCF8989-427B-4F5D-A42F-5EAF65479544}" destId="{6C42F09E-3DBD-4B66-BC51-909318B4322A}" srcOrd="1" destOrd="0" presId="urn:microsoft.com/office/officeart/2005/8/layout/hierarchy2"/>
    <dgm:cxn modelId="{7F05E01C-454B-44B5-B5C8-8D3233D02F30}" type="presParOf" srcId="{6C42F09E-3DBD-4B66-BC51-909318B4322A}" destId="{88B49F3C-F1B1-4E86-A0E4-7F770F371E98}" srcOrd="0" destOrd="0" presId="urn:microsoft.com/office/officeart/2005/8/layout/hierarchy2"/>
    <dgm:cxn modelId="{3649B5FA-3EE3-48D6-8062-BFC7F5A70046}" type="presParOf" srcId="{88B49F3C-F1B1-4E86-A0E4-7F770F371E98}" destId="{67F3ECE4-3308-488D-A683-487983D01410}" srcOrd="0" destOrd="0" presId="urn:microsoft.com/office/officeart/2005/8/layout/hierarchy2"/>
    <dgm:cxn modelId="{7EA647DB-E4DA-48CF-A514-4085E8E413B2}" type="presParOf" srcId="{6C42F09E-3DBD-4B66-BC51-909318B4322A}" destId="{DBDE8753-4825-4089-B914-2A90A2D58872}" srcOrd="1" destOrd="0" presId="urn:microsoft.com/office/officeart/2005/8/layout/hierarchy2"/>
    <dgm:cxn modelId="{AB0F6C46-1350-4D22-82D8-F8F25EED40CD}" type="presParOf" srcId="{DBDE8753-4825-4089-B914-2A90A2D58872}" destId="{1363DE15-8F1C-45E9-8474-5828F4686779}" srcOrd="0" destOrd="0" presId="urn:microsoft.com/office/officeart/2005/8/layout/hierarchy2"/>
    <dgm:cxn modelId="{9397FC82-95FF-43AA-B4B1-A061033B76C1}" type="presParOf" srcId="{DBDE8753-4825-4089-B914-2A90A2D58872}" destId="{4F204F33-466D-471E-B06D-F7A2E397C651}" srcOrd="1" destOrd="0" presId="urn:microsoft.com/office/officeart/2005/8/layout/hierarchy2"/>
    <dgm:cxn modelId="{BAC74CF4-51D6-4831-A2FC-4FCE93FE71A5}" type="presParOf" srcId="{6C42F09E-3DBD-4B66-BC51-909318B4322A}" destId="{BC636A96-122E-4491-8A5C-1FB17DA8819C}" srcOrd="2" destOrd="0" presId="urn:microsoft.com/office/officeart/2005/8/layout/hierarchy2"/>
    <dgm:cxn modelId="{2AD63794-24A1-4DC0-9BD6-CF9673085ADA}" type="presParOf" srcId="{BC636A96-122E-4491-8A5C-1FB17DA8819C}" destId="{7D856A65-1673-407F-AFAF-57574104F3FE}" srcOrd="0" destOrd="0" presId="urn:microsoft.com/office/officeart/2005/8/layout/hierarchy2"/>
    <dgm:cxn modelId="{5D00AB01-7A31-467F-9D8E-0B5A741606F5}" type="presParOf" srcId="{6C42F09E-3DBD-4B66-BC51-909318B4322A}" destId="{EA6D490C-A360-4324-BD91-8B12F85CEE77}" srcOrd="3" destOrd="0" presId="urn:microsoft.com/office/officeart/2005/8/layout/hierarchy2"/>
    <dgm:cxn modelId="{A45FDCE4-5ED5-43C6-B715-34E27196B994}" type="presParOf" srcId="{EA6D490C-A360-4324-BD91-8B12F85CEE77}" destId="{95082EB8-113D-4D6D-B7AC-4FEB89D1C95E}" srcOrd="0" destOrd="0" presId="urn:microsoft.com/office/officeart/2005/8/layout/hierarchy2"/>
    <dgm:cxn modelId="{E886584E-498C-41BE-95B5-CFBAB7BECFA7}" type="presParOf" srcId="{EA6D490C-A360-4324-BD91-8B12F85CEE77}" destId="{154969ED-A089-4CC1-A3FE-67EC4536F9BC}" srcOrd="1" destOrd="0" presId="urn:microsoft.com/office/officeart/2005/8/layout/hierarchy2"/>
    <dgm:cxn modelId="{E59D6BFA-8859-4D10-B45B-AE7DEAD4756C}" type="presParOf" srcId="{6C42F09E-3DBD-4B66-BC51-909318B4322A}" destId="{A1329539-7BE2-4F9D-A13E-1BB83334B44F}" srcOrd="4" destOrd="0" presId="urn:microsoft.com/office/officeart/2005/8/layout/hierarchy2"/>
    <dgm:cxn modelId="{119031A9-731E-459A-8A7E-45FF9B5485AA}" type="presParOf" srcId="{A1329539-7BE2-4F9D-A13E-1BB83334B44F}" destId="{30D464AF-4802-4597-940B-0AF2AE465A70}" srcOrd="0" destOrd="0" presId="urn:microsoft.com/office/officeart/2005/8/layout/hierarchy2"/>
    <dgm:cxn modelId="{0CB3987D-961C-4A19-9725-A5D1EC43A1DF}" type="presParOf" srcId="{6C42F09E-3DBD-4B66-BC51-909318B4322A}" destId="{50D0856D-7229-410B-ABED-4C78EE987910}" srcOrd="5" destOrd="0" presId="urn:microsoft.com/office/officeart/2005/8/layout/hierarchy2"/>
    <dgm:cxn modelId="{B9A7A821-9D9E-4161-ACC8-0713C98EA7A9}" type="presParOf" srcId="{50D0856D-7229-410B-ABED-4C78EE987910}" destId="{7D25D039-2828-460A-9C3A-5DE982E1DAE0}" srcOrd="0" destOrd="0" presId="urn:microsoft.com/office/officeart/2005/8/layout/hierarchy2"/>
    <dgm:cxn modelId="{3F71A059-0942-48C9-AE33-8864A23DC689}" type="presParOf" srcId="{50D0856D-7229-410B-ABED-4C78EE987910}" destId="{1D7E7D84-F187-41D9-B345-C1AA163C3E69}" srcOrd="1" destOrd="0" presId="urn:microsoft.com/office/officeart/2005/8/layout/hierarchy2"/>
    <dgm:cxn modelId="{8C094D7E-7D10-4F44-B466-A4DA03AFF370}" type="presParOf" srcId="{40275475-7AC6-4999-80BB-EEB11C6C7436}" destId="{E71FEBCA-42DA-48CD-98F7-DEF602E0C88A}" srcOrd="2" destOrd="0" presId="urn:microsoft.com/office/officeart/2005/8/layout/hierarchy2"/>
    <dgm:cxn modelId="{F14A60A2-60F5-4757-B951-29618D932C13}" type="presParOf" srcId="{E71FEBCA-42DA-48CD-98F7-DEF602E0C88A}" destId="{CA9DC1C8-773D-404F-B840-E65D76635E33}" srcOrd="0" destOrd="0" presId="urn:microsoft.com/office/officeart/2005/8/layout/hierarchy2"/>
    <dgm:cxn modelId="{46FC11FE-E649-4DF3-B3E0-5B5298C54FE4}" type="presParOf" srcId="{40275475-7AC6-4999-80BB-EEB11C6C7436}" destId="{D46431EE-2365-4E42-A72A-6BD83A8645E6}" srcOrd="3" destOrd="0" presId="urn:microsoft.com/office/officeart/2005/8/layout/hierarchy2"/>
    <dgm:cxn modelId="{A7D6DAE9-633E-46B9-91FE-5706877B85A7}" type="presParOf" srcId="{D46431EE-2365-4E42-A72A-6BD83A8645E6}" destId="{C500E534-8D80-4ABD-852A-C76CFFA1A823}" srcOrd="0" destOrd="0" presId="urn:microsoft.com/office/officeart/2005/8/layout/hierarchy2"/>
    <dgm:cxn modelId="{0FEC02FC-ADD4-42B3-881E-84B6A9932F0F}" type="presParOf" srcId="{D46431EE-2365-4E42-A72A-6BD83A8645E6}" destId="{735A6B48-0555-48C8-AADA-5178B86FFE58}" srcOrd="1" destOrd="0" presId="urn:microsoft.com/office/officeart/2005/8/layout/hierarchy2"/>
    <dgm:cxn modelId="{D2D4B8E3-6281-47A6-8F55-D4A3B927E747}" type="presParOf" srcId="{92B5740E-A534-4425-8018-71064A583BE7}" destId="{4E823BE7-AB76-40DE-A8F1-488C05A81FFF}" srcOrd="2" destOrd="0" presId="urn:microsoft.com/office/officeart/2005/8/layout/hierarchy2"/>
    <dgm:cxn modelId="{50CA3BB8-F105-4E56-A018-3500677CA373}" type="presParOf" srcId="{4E823BE7-AB76-40DE-A8F1-488C05A81FFF}" destId="{6E7A06CB-CD78-4AF5-BF6E-93A851CD6C90}" srcOrd="0" destOrd="0" presId="urn:microsoft.com/office/officeart/2005/8/layout/hierarchy2"/>
    <dgm:cxn modelId="{E4898C65-B6A7-4E58-9F4C-267AEC3E16F2}" type="presParOf" srcId="{92B5740E-A534-4425-8018-71064A583BE7}" destId="{A5399C31-C739-4CD7-880D-120E826F8593}" srcOrd="3" destOrd="0" presId="urn:microsoft.com/office/officeart/2005/8/layout/hierarchy2"/>
    <dgm:cxn modelId="{4B363BF7-F6EE-4937-9EEB-413D49BDD658}" type="presParOf" srcId="{A5399C31-C739-4CD7-880D-120E826F8593}" destId="{7137340F-B627-4074-B808-DD09243A934D}" srcOrd="0" destOrd="0" presId="urn:microsoft.com/office/officeart/2005/8/layout/hierarchy2"/>
    <dgm:cxn modelId="{AE9A7D9B-886B-47D4-8AD0-0FBBEB4FC913}" type="presParOf" srcId="{A5399C31-C739-4CD7-880D-120E826F8593}" destId="{5D290199-AB79-46B9-A7B9-E929B2D4C03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80760C-334E-404A-870E-28C0E75020D3}" type="doc">
      <dgm:prSet loTypeId="urn:microsoft.com/office/officeart/2005/8/layout/hierarchy2" loCatId="hierarchy" qsTypeId="urn:microsoft.com/office/officeart/2005/8/quickstyle/3d1" qsCatId="3D" csTypeId="urn:microsoft.com/office/officeart/2005/8/colors/accent1_2" csCatId="accent1" phldr="1"/>
      <dgm:spPr/>
    </dgm:pt>
    <dgm:pt modelId="{94DAD22F-6477-443B-BB1D-97C3F373485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Public Works Director</a:t>
          </a:r>
          <a:endParaRPr kumimoji="0" lang="en-US" b="0" i="0" u="none" strike="noStrike" cap="none" normalizeH="0" baseline="0" dirty="0" smtClean="0">
            <a:ln/>
            <a:effectLst/>
            <a:latin typeface="Arial" pitchFamily="34" charset="0"/>
          </a:endParaRPr>
        </a:p>
      </dgm:t>
    </dgm:pt>
    <dgm:pt modelId="{B6CBE8C4-7A96-4543-AECA-37B332BDC03F}" type="parTrans" cxnId="{E6797298-CC2E-4226-BECF-514DC0D678E5}">
      <dgm:prSet/>
      <dgm:spPr/>
      <dgm:t>
        <a:bodyPr/>
        <a:lstStyle/>
        <a:p>
          <a:endParaRPr lang="en-US"/>
        </a:p>
      </dgm:t>
    </dgm:pt>
    <dgm:pt modelId="{B5BD3DAA-09D1-43D7-96F3-E1A035421314}" type="sibTrans" cxnId="{E6797298-CC2E-4226-BECF-514DC0D678E5}">
      <dgm:prSet/>
      <dgm:spPr/>
      <dgm:t>
        <a:bodyPr/>
        <a:lstStyle/>
        <a:p>
          <a:endParaRPr lang="en-US"/>
        </a:p>
      </dgm:t>
    </dgm:pt>
    <dgm:pt modelId="{DD314889-2D6D-45AC-810B-FE217D70A60E}">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Special Programs Coordinator</a:t>
          </a:r>
        </a:p>
      </dgm:t>
    </dgm:pt>
    <dgm:pt modelId="{650B46DD-F0C1-49C0-9DE5-512F29D4C45F}" type="parTrans" cxnId="{CAAFDD07-F0CB-48C2-BF35-CC86780B837B}">
      <dgm:prSet/>
      <dgm:spPr/>
      <dgm:t>
        <a:bodyPr/>
        <a:lstStyle/>
        <a:p>
          <a:endParaRPr lang="en-US" dirty="0"/>
        </a:p>
      </dgm:t>
    </dgm:pt>
    <dgm:pt modelId="{3D20281A-41DF-45B4-858E-100700C5041C}" type="sibTrans" cxnId="{CAAFDD07-F0CB-48C2-BF35-CC86780B837B}">
      <dgm:prSet/>
      <dgm:spPr/>
      <dgm:t>
        <a:bodyPr/>
        <a:lstStyle/>
        <a:p>
          <a:endParaRPr lang="en-US"/>
        </a:p>
      </dgm:t>
    </dgm:pt>
    <dgm:pt modelId="{16B8D566-1421-42FF-B959-E7807FC5DE7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W/WW Chief Plant Operator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effectLst/>
            <a:latin typeface="Arial" pitchFamily="34" charset="0"/>
          </a:endParaRPr>
        </a:p>
      </dgm:t>
    </dgm:pt>
    <dgm:pt modelId="{D0D91EB0-668F-4769-9DE0-8B55A26E8B1D}" type="parTrans" cxnId="{4B36A52A-6762-4C4A-B43C-2BC0EC4D7FE8}">
      <dgm:prSet/>
      <dgm:spPr/>
      <dgm:t>
        <a:bodyPr/>
        <a:lstStyle/>
        <a:p>
          <a:endParaRPr lang="en-US" dirty="0"/>
        </a:p>
      </dgm:t>
    </dgm:pt>
    <dgm:pt modelId="{C12BBBA3-4614-4ECF-A8FD-F64F796CD3C6}" type="sibTrans" cxnId="{4B36A52A-6762-4C4A-B43C-2BC0EC4D7FE8}">
      <dgm:prSet/>
      <dgm:spPr/>
      <dgm:t>
        <a:bodyPr/>
        <a:lstStyle/>
        <a:p>
          <a:endParaRPr lang="en-US"/>
        </a:p>
      </dgm:t>
    </dgm:pt>
    <dgm:pt modelId="{10AB1313-AC91-41FF-BBA4-FE1C9023DBC6}">
      <dgm:prSet/>
      <dgm:spPr/>
      <dgm:t>
        <a:bodyPr/>
        <a:lstStyle/>
        <a:p>
          <a:r>
            <a:rPr lang="en-US" dirty="0" smtClean="0"/>
            <a:t>W/WW Operator</a:t>
          </a:r>
        </a:p>
        <a:p>
          <a:r>
            <a:rPr lang="en-US" dirty="0" smtClean="0"/>
            <a:t>(4)</a:t>
          </a:r>
          <a:endParaRPr lang="en-US" dirty="0"/>
        </a:p>
      </dgm:t>
    </dgm:pt>
    <dgm:pt modelId="{06B3C62E-EE89-4CBF-AE83-A3CF346B003B}" type="parTrans" cxnId="{85417076-B99C-4B5B-81A3-5F5D8E480D75}">
      <dgm:prSet/>
      <dgm:spPr/>
      <dgm:t>
        <a:bodyPr/>
        <a:lstStyle/>
        <a:p>
          <a:endParaRPr lang="en-US" dirty="0"/>
        </a:p>
      </dgm:t>
    </dgm:pt>
    <dgm:pt modelId="{210C039E-14EC-4E81-808E-BE5BE2283865}" type="sibTrans" cxnId="{85417076-B99C-4B5B-81A3-5F5D8E480D75}">
      <dgm:prSet/>
      <dgm:spPr/>
      <dgm:t>
        <a:bodyPr/>
        <a:lstStyle/>
        <a:p>
          <a:endParaRPr lang="en-US"/>
        </a:p>
      </dgm:t>
    </dgm:pt>
    <dgm:pt modelId="{3F0FEDF6-8C9C-4592-9A07-F8638BBB5F3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Water/ Wastewater Foreman</a:t>
          </a:r>
        </a:p>
      </dgm:t>
    </dgm:pt>
    <dgm:pt modelId="{00BFADD4-BD0E-4223-83F6-214F970FD9BB}" type="sibTrans" cxnId="{D0875E88-A56B-4E41-AA4B-4531DC838C7E}">
      <dgm:prSet/>
      <dgm:spPr/>
      <dgm:t>
        <a:bodyPr/>
        <a:lstStyle/>
        <a:p>
          <a:endParaRPr lang="en-US"/>
        </a:p>
      </dgm:t>
    </dgm:pt>
    <dgm:pt modelId="{8E5C2CF5-CB5B-4CED-BF00-1941CD503DCB}" type="parTrans" cxnId="{D0875E88-A56B-4E41-AA4B-4531DC838C7E}">
      <dgm:prSet/>
      <dgm:spPr/>
      <dgm:t>
        <a:bodyPr/>
        <a:lstStyle/>
        <a:p>
          <a:endParaRPr lang="en-US" dirty="0"/>
        </a:p>
      </dgm:t>
    </dgm:pt>
    <dgm:pt modelId="{69BBC28C-82C5-4A61-BC43-A18D3221A028}">
      <dgm:prSet/>
      <dgm:spPr/>
      <dgm:t>
        <a:bodyPr/>
        <a:lstStyle/>
        <a:p>
          <a:r>
            <a:rPr lang="en-US" dirty="0" smtClean="0"/>
            <a:t>Public Works </a:t>
          </a:r>
          <a:r>
            <a:rPr lang="en-US" dirty="0" err="1" smtClean="0"/>
            <a:t>Foremam</a:t>
          </a:r>
          <a:endParaRPr lang="en-US" dirty="0"/>
        </a:p>
      </dgm:t>
    </dgm:pt>
    <dgm:pt modelId="{1A534AD1-F26D-4E87-986C-B32880DF272F}" type="parTrans" cxnId="{3A6EC662-7FD9-4AFC-8471-40614483411C}">
      <dgm:prSet/>
      <dgm:spPr/>
      <dgm:t>
        <a:bodyPr/>
        <a:lstStyle/>
        <a:p>
          <a:endParaRPr lang="en-US"/>
        </a:p>
      </dgm:t>
    </dgm:pt>
    <dgm:pt modelId="{F326774C-7728-429F-AC93-A2924F179EA5}" type="sibTrans" cxnId="{3A6EC662-7FD9-4AFC-8471-40614483411C}">
      <dgm:prSet/>
      <dgm:spPr/>
      <dgm:t>
        <a:bodyPr/>
        <a:lstStyle/>
        <a:p>
          <a:endParaRPr lang="en-US"/>
        </a:p>
      </dgm:t>
    </dgm:pt>
    <dgm:pt modelId="{D146B613-85E4-4440-8C57-A848628C0526}">
      <dgm:prSet/>
      <dgm:spPr/>
      <dgm:t>
        <a:bodyPr/>
        <a:lstStyle/>
        <a:p>
          <a:r>
            <a:rPr lang="en-US" dirty="0" smtClean="0"/>
            <a:t>System </a:t>
          </a:r>
          <a:r>
            <a:rPr lang="en-US" dirty="0" err="1" smtClean="0"/>
            <a:t>Crewleader</a:t>
          </a:r>
          <a:endParaRPr lang="en-US" dirty="0"/>
        </a:p>
      </dgm:t>
    </dgm:pt>
    <dgm:pt modelId="{D8A14A67-B33C-4151-94FE-A78532068FBD}" type="parTrans" cxnId="{2BE749BB-F845-4932-801E-F1658CD4B66B}">
      <dgm:prSet/>
      <dgm:spPr/>
      <dgm:t>
        <a:bodyPr/>
        <a:lstStyle/>
        <a:p>
          <a:endParaRPr lang="en-US"/>
        </a:p>
      </dgm:t>
    </dgm:pt>
    <dgm:pt modelId="{C7516C48-E03B-4495-8870-00FC98E1A573}" type="sibTrans" cxnId="{2BE749BB-F845-4932-801E-F1658CD4B66B}">
      <dgm:prSet/>
      <dgm:spPr/>
      <dgm:t>
        <a:bodyPr/>
        <a:lstStyle/>
        <a:p>
          <a:endParaRPr lang="en-US"/>
        </a:p>
      </dgm:t>
    </dgm:pt>
    <dgm:pt modelId="{DDF9CAFF-9007-4922-B6A4-0180BAD4DA54}">
      <dgm:prSet/>
      <dgm:spPr/>
      <dgm:t>
        <a:bodyPr/>
        <a:lstStyle/>
        <a:p>
          <a:r>
            <a:rPr lang="en-US" dirty="0" smtClean="0"/>
            <a:t>System Technicians (4)</a:t>
          </a:r>
          <a:endParaRPr lang="en-US" dirty="0"/>
        </a:p>
      </dgm:t>
    </dgm:pt>
    <dgm:pt modelId="{BC7772A3-94C5-411B-8D61-C23AE38A6309}" type="parTrans" cxnId="{06BCDAA0-1C91-4FA4-A0E1-08128D59581E}">
      <dgm:prSet/>
      <dgm:spPr/>
      <dgm:t>
        <a:bodyPr/>
        <a:lstStyle/>
        <a:p>
          <a:endParaRPr lang="en-US"/>
        </a:p>
      </dgm:t>
    </dgm:pt>
    <dgm:pt modelId="{1EBB6953-5447-4E26-AABB-F31D2EF76BDD}" type="sibTrans" cxnId="{06BCDAA0-1C91-4FA4-A0E1-08128D59581E}">
      <dgm:prSet/>
      <dgm:spPr/>
      <dgm:t>
        <a:bodyPr/>
        <a:lstStyle/>
        <a:p>
          <a:endParaRPr lang="en-US"/>
        </a:p>
      </dgm:t>
    </dgm:pt>
    <dgm:pt modelId="{198BD44C-8183-4DDD-B571-24C2F6B3ABFC}" type="pres">
      <dgm:prSet presAssocID="{B080760C-334E-404A-870E-28C0E75020D3}" presName="diagram" presStyleCnt="0">
        <dgm:presLayoutVars>
          <dgm:chPref val="1"/>
          <dgm:dir/>
          <dgm:animOne val="branch"/>
          <dgm:animLvl val="lvl"/>
          <dgm:resizeHandles val="exact"/>
        </dgm:presLayoutVars>
      </dgm:prSet>
      <dgm:spPr/>
    </dgm:pt>
    <dgm:pt modelId="{98D3008B-E2B9-43F5-BFDC-16127B75A83C}" type="pres">
      <dgm:prSet presAssocID="{94DAD22F-6477-443B-BB1D-97C3F3734857}" presName="root1" presStyleCnt="0"/>
      <dgm:spPr/>
    </dgm:pt>
    <dgm:pt modelId="{91BE99BE-CB43-4550-AEB4-2E07F7EC281D}" type="pres">
      <dgm:prSet presAssocID="{94DAD22F-6477-443B-BB1D-97C3F3734857}" presName="LevelOneTextNode" presStyleLbl="node0" presStyleIdx="0" presStyleCnt="1" custScaleX="106195" custLinFactNeighborX="-21" custLinFactNeighborY="-1752">
        <dgm:presLayoutVars>
          <dgm:chPref val="3"/>
        </dgm:presLayoutVars>
      </dgm:prSet>
      <dgm:spPr/>
      <dgm:t>
        <a:bodyPr/>
        <a:lstStyle/>
        <a:p>
          <a:endParaRPr lang="en-US"/>
        </a:p>
      </dgm:t>
    </dgm:pt>
    <dgm:pt modelId="{FB447A0C-560D-4A89-A922-B75E6A618530}" type="pres">
      <dgm:prSet presAssocID="{94DAD22F-6477-443B-BB1D-97C3F3734857}" presName="level2hierChild" presStyleCnt="0"/>
      <dgm:spPr/>
    </dgm:pt>
    <dgm:pt modelId="{4917F1CB-5728-4172-9B64-721468EB863C}" type="pres">
      <dgm:prSet presAssocID="{8E5C2CF5-CB5B-4CED-BF00-1941CD503DCB}" presName="conn2-1" presStyleLbl="parChTrans1D2" presStyleIdx="0" presStyleCnt="2"/>
      <dgm:spPr/>
      <dgm:t>
        <a:bodyPr/>
        <a:lstStyle/>
        <a:p>
          <a:endParaRPr lang="en-US"/>
        </a:p>
      </dgm:t>
    </dgm:pt>
    <dgm:pt modelId="{DF12EBA6-CAE2-410D-AC94-5413BC3235AF}" type="pres">
      <dgm:prSet presAssocID="{8E5C2CF5-CB5B-4CED-BF00-1941CD503DCB}" presName="connTx" presStyleLbl="parChTrans1D2" presStyleIdx="0" presStyleCnt="2"/>
      <dgm:spPr/>
      <dgm:t>
        <a:bodyPr/>
        <a:lstStyle/>
        <a:p>
          <a:endParaRPr lang="en-US"/>
        </a:p>
      </dgm:t>
    </dgm:pt>
    <dgm:pt modelId="{BFBE3EC3-943C-44ED-B33B-607145A0F326}" type="pres">
      <dgm:prSet presAssocID="{3F0FEDF6-8C9C-4592-9A07-F8638BBB5F34}" presName="root2" presStyleCnt="0"/>
      <dgm:spPr/>
    </dgm:pt>
    <dgm:pt modelId="{07D4CAF7-F017-4C85-B776-5CA266227C1B}" type="pres">
      <dgm:prSet presAssocID="{3F0FEDF6-8C9C-4592-9A07-F8638BBB5F34}" presName="LevelTwoTextNode" presStyleLbl="node2" presStyleIdx="0" presStyleCnt="2" custLinFactNeighborX="-17618" custLinFactNeighborY="-1752">
        <dgm:presLayoutVars>
          <dgm:chPref val="3"/>
        </dgm:presLayoutVars>
      </dgm:prSet>
      <dgm:spPr/>
      <dgm:t>
        <a:bodyPr/>
        <a:lstStyle/>
        <a:p>
          <a:endParaRPr lang="en-US"/>
        </a:p>
      </dgm:t>
    </dgm:pt>
    <dgm:pt modelId="{A0184517-60F7-4EB0-8DE9-EC9556A42DDF}" type="pres">
      <dgm:prSet presAssocID="{3F0FEDF6-8C9C-4592-9A07-F8638BBB5F34}" presName="level3hierChild" presStyleCnt="0"/>
      <dgm:spPr/>
    </dgm:pt>
    <dgm:pt modelId="{DED69362-99F3-4AB9-9984-55AB2AACABD4}" type="pres">
      <dgm:prSet presAssocID="{650B46DD-F0C1-49C0-9DE5-512F29D4C45F}" presName="conn2-1" presStyleLbl="parChTrans1D3" presStyleIdx="0" presStyleCnt="3"/>
      <dgm:spPr/>
      <dgm:t>
        <a:bodyPr/>
        <a:lstStyle/>
        <a:p>
          <a:endParaRPr lang="en-US"/>
        </a:p>
      </dgm:t>
    </dgm:pt>
    <dgm:pt modelId="{34826E29-C196-4285-A6FF-55AE2EA5067C}" type="pres">
      <dgm:prSet presAssocID="{650B46DD-F0C1-49C0-9DE5-512F29D4C45F}" presName="connTx" presStyleLbl="parChTrans1D3" presStyleIdx="0" presStyleCnt="3"/>
      <dgm:spPr/>
      <dgm:t>
        <a:bodyPr/>
        <a:lstStyle/>
        <a:p>
          <a:endParaRPr lang="en-US"/>
        </a:p>
      </dgm:t>
    </dgm:pt>
    <dgm:pt modelId="{709BC8E7-C26C-4107-B42E-0A7976E93972}" type="pres">
      <dgm:prSet presAssocID="{DD314889-2D6D-45AC-810B-FE217D70A60E}" presName="root2" presStyleCnt="0"/>
      <dgm:spPr/>
    </dgm:pt>
    <dgm:pt modelId="{F3D7A264-6E5B-4E7C-BE0E-3A2EB8BFC9C3}" type="pres">
      <dgm:prSet presAssocID="{DD314889-2D6D-45AC-810B-FE217D70A60E}" presName="LevelTwoTextNode" presStyleLbl="node3" presStyleIdx="0" presStyleCnt="3" custScaleX="99131">
        <dgm:presLayoutVars>
          <dgm:chPref val="3"/>
        </dgm:presLayoutVars>
      </dgm:prSet>
      <dgm:spPr/>
      <dgm:t>
        <a:bodyPr/>
        <a:lstStyle/>
        <a:p>
          <a:endParaRPr lang="en-US"/>
        </a:p>
      </dgm:t>
    </dgm:pt>
    <dgm:pt modelId="{2EFF756E-0782-4889-9586-7E9C698E9B04}" type="pres">
      <dgm:prSet presAssocID="{DD314889-2D6D-45AC-810B-FE217D70A60E}" presName="level3hierChild" presStyleCnt="0"/>
      <dgm:spPr/>
    </dgm:pt>
    <dgm:pt modelId="{B6329D29-7EC5-4FB3-ADBC-FDC73CDA66EE}" type="pres">
      <dgm:prSet presAssocID="{D0D91EB0-668F-4769-9DE0-8B55A26E8B1D}" presName="conn2-1" presStyleLbl="parChTrans1D3" presStyleIdx="1" presStyleCnt="3"/>
      <dgm:spPr/>
      <dgm:t>
        <a:bodyPr/>
        <a:lstStyle/>
        <a:p>
          <a:endParaRPr lang="en-US"/>
        </a:p>
      </dgm:t>
    </dgm:pt>
    <dgm:pt modelId="{A0E23A8E-EBD6-4EC3-AF85-F0FA1C2A8110}" type="pres">
      <dgm:prSet presAssocID="{D0D91EB0-668F-4769-9DE0-8B55A26E8B1D}" presName="connTx" presStyleLbl="parChTrans1D3" presStyleIdx="1" presStyleCnt="3"/>
      <dgm:spPr/>
      <dgm:t>
        <a:bodyPr/>
        <a:lstStyle/>
        <a:p>
          <a:endParaRPr lang="en-US"/>
        </a:p>
      </dgm:t>
    </dgm:pt>
    <dgm:pt modelId="{6EEC0456-330A-4176-9EBC-31FD6FA5F67A}" type="pres">
      <dgm:prSet presAssocID="{16B8D566-1421-42FF-B959-E7807FC5DE7D}" presName="root2" presStyleCnt="0"/>
      <dgm:spPr/>
    </dgm:pt>
    <dgm:pt modelId="{BFCB9FF6-9284-4DF1-8993-AAF6F0621C0F}" type="pres">
      <dgm:prSet presAssocID="{16B8D566-1421-42FF-B959-E7807FC5DE7D}" presName="LevelTwoTextNode" presStyleLbl="node3" presStyleIdx="1" presStyleCnt="3" custLinFactNeighborX="-5924" custLinFactNeighborY="413">
        <dgm:presLayoutVars>
          <dgm:chPref val="3"/>
        </dgm:presLayoutVars>
      </dgm:prSet>
      <dgm:spPr/>
      <dgm:t>
        <a:bodyPr/>
        <a:lstStyle/>
        <a:p>
          <a:endParaRPr lang="en-US"/>
        </a:p>
      </dgm:t>
    </dgm:pt>
    <dgm:pt modelId="{0292C91A-7099-422F-8D47-2BEB0FA88E82}" type="pres">
      <dgm:prSet presAssocID="{16B8D566-1421-42FF-B959-E7807FC5DE7D}" presName="level3hierChild" presStyleCnt="0"/>
      <dgm:spPr/>
    </dgm:pt>
    <dgm:pt modelId="{0A95D572-E28F-4677-9C96-DCAC36CBA8AD}" type="pres">
      <dgm:prSet presAssocID="{06B3C62E-EE89-4CBF-AE83-A3CF346B003B}" presName="conn2-1" presStyleLbl="parChTrans1D4" presStyleIdx="0" presStyleCnt="2"/>
      <dgm:spPr/>
      <dgm:t>
        <a:bodyPr/>
        <a:lstStyle/>
        <a:p>
          <a:endParaRPr lang="en-US"/>
        </a:p>
      </dgm:t>
    </dgm:pt>
    <dgm:pt modelId="{B8DD2A0C-A242-4F38-A6FA-4D8C31340005}" type="pres">
      <dgm:prSet presAssocID="{06B3C62E-EE89-4CBF-AE83-A3CF346B003B}" presName="connTx" presStyleLbl="parChTrans1D4" presStyleIdx="0" presStyleCnt="2"/>
      <dgm:spPr/>
      <dgm:t>
        <a:bodyPr/>
        <a:lstStyle/>
        <a:p>
          <a:endParaRPr lang="en-US"/>
        </a:p>
      </dgm:t>
    </dgm:pt>
    <dgm:pt modelId="{042FA234-EF8B-4932-B85F-E975FCBCC6CE}" type="pres">
      <dgm:prSet presAssocID="{10AB1313-AC91-41FF-BBA4-FE1C9023DBC6}" presName="root2" presStyleCnt="0"/>
      <dgm:spPr/>
    </dgm:pt>
    <dgm:pt modelId="{B161C244-0839-4FAA-ABE6-F34BD3B2502B}" type="pres">
      <dgm:prSet presAssocID="{10AB1313-AC91-41FF-BBA4-FE1C9023DBC6}" presName="LevelTwoTextNode" presStyleLbl="node4" presStyleIdx="0" presStyleCnt="2">
        <dgm:presLayoutVars>
          <dgm:chPref val="3"/>
        </dgm:presLayoutVars>
      </dgm:prSet>
      <dgm:spPr/>
      <dgm:t>
        <a:bodyPr/>
        <a:lstStyle/>
        <a:p>
          <a:endParaRPr lang="en-US"/>
        </a:p>
      </dgm:t>
    </dgm:pt>
    <dgm:pt modelId="{83FBC906-3A77-419C-BEE8-DB3A1B6F6803}" type="pres">
      <dgm:prSet presAssocID="{10AB1313-AC91-41FF-BBA4-FE1C9023DBC6}" presName="level3hierChild" presStyleCnt="0"/>
      <dgm:spPr/>
    </dgm:pt>
    <dgm:pt modelId="{F23D0120-DD77-4EC6-BF95-A7CDDCA3CF62}" type="pres">
      <dgm:prSet presAssocID="{1A534AD1-F26D-4E87-986C-B32880DF272F}" presName="conn2-1" presStyleLbl="parChTrans1D2" presStyleIdx="1" presStyleCnt="2"/>
      <dgm:spPr/>
      <dgm:t>
        <a:bodyPr/>
        <a:lstStyle/>
        <a:p>
          <a:endParaRPr lang="en-US"/>
        </a:p>
      </dgm:t>
    </dgm:pt>
    <dgm:pt modelId="{D97AC830-35CE-4B17-BE2D-F723E48FD944}" type="pres">
      <dgm:prSet presAssocID="{1A534AD1-F26D-4E87-986C-B32880DF272F}" presName="connTx" presStyleLbl="parChTrans1D2" presStyleIdx="1" presStyleCnt="2"/>
      <dgm:spPr/>
      <dgm:t>
        <a:bodyPr/>
        <a:lstStyle/>
        <a:p>
          <a:endParaRPr lang="en-US"/>
        </a:p>
      </dgm:t>
    </dgm:pt>
    <dgm:pt modelId="{661AD71D-2EF6-4BF6-96AE-25AE5DA37B2C}" type="pres">
      <dgm:prSet presAssocID="{69BBC28C-82C5-4A61-BC43-A18D3221A028}" presName="root2" presStyleCnt="0"/>
      <dgm:spPr/>
    </dgm:pt>
    <dgm:pt modelId="{292EDBFF-6224-44BE-B95B-569E718672D8}" type="pres">
      <dgm:prSet presAssocID="{69BBC28C-82C5-4A61-BC43-A18D3221A028}" presName="LevelTwoTextNode" presStyleLbl="node2" presStyleIdx="1" presStyleCnt="2">
        <dgm:presLayoutVars>
          <dgm:chPref val="3"/>
        </dgm:presLayoutVars>
      </dgm:prSet>
      <dgm:spPr/>
      <dgm:t>
        <a:bodyPr/>
        <a:lstStyle/>
        <a:p>
          <a:endParaRPr lang="en-US"/>
        </a:p>
      </dgm:t>
    </dgm:pt>
    <dgm:pt modelId="{AA929318-690B-4F00-8646-78371CDA47D9}" type="pres">
      <dgm:prSet presAssocID="{69BBC28C-82C5-4A61-BC43-A18D3221A028}" presName="level3hierChild" presStyleCnt="0"/>
      <dgm:spPr/>
    </dgm:pt>
    <dgm:pt modelId="{B43DA4F4-7EED-489D-8F79-A859603BE5B6}" type="pres">
      <dgm:prSet presAssocID="{D8A14A67-B33C-4151-94FE-A78532068FBD}" presName="conn2-1" presStyleLbl="parChTrans1D3" presStyleIdx="2" presStyleCnt="3"/>
      <dgm:spPr/>
      <dgm:t>
        <a:bodyPr/>
        <a:lstStyle/>
        <a:p>
          <a:endParaRPr lang="en-US"/>
        </a:p>
      </dgm:t>
    </dgm:pt>
    <dgm:pt modelId="{9A72EC7F-F905-4347-83D4-718D020D9F01}" type="pres">
      <dgm:prSet presAssocID="{D8A14A67-B33C-4151-94FE-A78532068FBD}" presName="connTx" presStyleLbl="parChTrans1D3" presStyleIdx="2" presStyleCnt="3"/>
      <dgm:spPr/>
      <dgm:t>
        <a:bodyPr/>
        <a:lstStyle/>
        <a:p>
          <a:endParaRPr lang="en-US"/>
        </a:p>
      </dgm:t>
    </dgm:pt>
    <dgm:pt modelId="{7BF3B007-4847-4F33-98B9-F94930A499E2}" type="pres">
      <dgm:prSet presAssocID="{D146B613-85E4-4440-8C57-A848628C0526}" presName="root2" presStyleCnt="0"/>
      <dgm:spPr/>
    </dgm:pt>
    <dgm:pt modelId="{C11A21D6-C8BE-4A35-A8EF-AD2E0B9C3221}" type="pres">
      <dgm:prSet presAssocID="{D146B613-85E4-4440-8C57-A848628C0526}" presName="LevelTwoTextNode" presStyleLbl="node3" presStyleIdx="2" presStyleCnt="3">
        <dgm:presLayoutVars>
          <dgm:chPref val="3"/>
        </dgm:presLayoutVars>
      </dgm:prSet>
      <dgm:spPr/>
      <dgm:t>
        <a:bodyPr/>
        <a:lstStyle/>
        <a:p>
          <a:endParaRPr lang="en-US"/>
        </a:p>
      </dgm:t>
    </dgm:pt>
    <dgm:pt modelId="{08F5965C-0178-40D8-A658-F8826DF46D9D}" type="pres">
      <dgm:prSet presAssocID="{D146B613-85E4-4440-8C57-A848628C0526}" presName="level3hierChild" presStyleCnt="0"/>
      <dgm:spPr/>
    </dgm:pt>
    <dgm:pt modelId="{CBA064A7-F3C4-452C-BCDD-853B9FB79553}" type="pres">
      <dgm:prSet presAssocID="{BC7772A3-94C5-411B-8D61-C23AE38A6309}" presName="conn2-1" presStyleLbl="parChTrans1D4" presStyleIdx="1" presStyleCnt="2"/>
      <dgm:spPr/>
      <dgm:t>
        <a:bodyPr/>
        <a:lstStyle/>
        <a:p>
          <a:endParaRPr lang="en-US"/>
        </a:p>
      </dgm:t>
    </dgm:pt>
    <dgm:pt modelId="{D9405B79-58D5-41CD-B30E-30A9638EB6E2}" type="pres">
      <dgm:prSet presAssocID="{BC7772A3-94C5-411B-8D61-C23AE38A6309}" presName="connTx" presStyleLbl="parChTrans1D4" presStyleIdx="1" presStyleCnt="2"/>
      <dgm:spPr/>
      <dgm:t>
        <a:bodyPr/>
        <a:lstStyle/>
        <a:p>
          <a:endParaRPr lang="en-US"/>
        </a:p>
      </dgm:t>
    </dgm:pt>
    <dgm:pt modelId="{9FD65B3E-48C5-484C-8E06-29A2AA524205}" type="pres">
      <dgm:prSet presAssocID="{DDF9CAFF-9007-4922-B6A4-0180BAD4DA54}" presName="root2" presStyleCnt="0"/>
      <dgm:spPr/>
    </dgm:pt>
    <dgm:pt modelId="{F624540B-7D2E-45A8-ACB1-8ECD4F4156ED}" type="pres">
      <dgm:prSet presAssocID="{DDF9CAFF-9007-4922-B6A4-0180BAD4DA54}" presName="LevelTwoTextNode" presStyleLbl="node4" presStyleIdx="1" presStyleCnt="2">
        <dgm:presLayoutVars>
          <dgm:chPref val="3"/>
        </dgm:presLayoutVars>
      </dgm:prSet>
      <dgm:spPr/>
      <dgm:t>
        <a:bodyPr/>
        <a:lstStyle/>
        <a:p>
          <a:endParaRPr lang="en-US"/>
        </a:p>
      </dgm:t>
    </dgm:pt>
    <dgm:pt modelId="{9F3ECD81-3740-4875-893E-C0FABB3E542A}" type="pres">
      <dgm:prSet presAssocID="{DDF9CAFF-9007-4922-B6A4-0180BAD4DA54}" presName="level3hierChild" presStyleCnt="0"/>
      <dgm:spPr/>
    </dgm:pt>
  </dgm:ptLst>
  <dgm:cxnLst>
    <dgm:cxn modelId="{E712737B-A489-48C2-8287-E0266E9DEC8F}" type="presOf" srcId="{B080760C-334E-404A-870E-28C0E75020D3}" destId="{198BD44C-8183-4DDD-B571-24C2F6B3ABFC}" srcOrd="0" destOrd="0" presId="urn:microsoft.com/office/officeart/2005/8/layout/hierarchy2"/>
    <dgm:cxn modelId="{B15E1D18-B763-4A5B-A2A4-AFC29A988674}" type="presOf" srcId="{10AB1313-AC91-41FF-BBA4-FE1C9023DBC6}" destId="{B161C244-0839-4FAA-ABE6-F34BD3B2502B}" srcOrd="0" destOrd="0" presId="urn:microsoft.com/office/officeart/2005/8/layout/hierarchy2"/>
    <dgm:cxn modelId="{A13C5CAE-E976-4E05-AA1E-46C180E001AB}" type="presOf" srcId="{D8A14A67-B33C-4151-94FE-A78532068FBD}" destId="{B43DA4F4-7EED-489D-8F79-A859603BE5B6}" srcOrd="0" destOrd="0" presId="urn:microsoft.com/office/officeart/2005/8/layout/hierarchy2"/>
    <dgm:cxn modelId="{DF12D49A-268A-4882-A759-03B17DF6F3C1}" type="presOf" srcId="{D0D91EB0-668F-4769-9DE0-8B55A26E8B1D}" destId="{A0E23A8E-EBD6-4EC3-AF85-F0FA1C2A8110}" srcOrd="1" destOrd="0" presId="urn:microsoft.com/office/officeart/2005/8/layout/hierarchy2"/>
    <dgm:cxn modelId="{CC96EA36-8476-4062-BDC6-D93BB160756B}" type="presOf" srcId="{94DAD22F-6477-443B-BB1D-97C3F3734857}" destId="{91BE99BE-CB43-4550-AEB4-2E07F7EC281D}" srcOrd="0" destOrd="0" presId="urn:microsoft.com/office/officeart/2005/8/layout/hierarchy2"/>
    <dgm:cxn modelId="{384CA458-B429-4D3F-8997-F26044D2962F}" type="presOf" srcId="{650B46DD-F0C1-49C0-9DE5-512F29D4C45F}" destId="{DED69362-99F3-4AB9-9984-55AB2AACABD4}" srcOrd="0" destOrd="0" presId="urn:microsoft.com/office/officeart/2005/8/layout/hierarchy2"/>
    <dgm:cxn modelId="{4B36A52A-6762-4C4A-B43C-2BC0EC4D7FE8}" srcId="{3F0FEDF6-8C9C-4592-9A07-F8638BBB5F34}" destId="{16B8D566-1421-42FF-B959-E7807FC5DE7D}" srcOrd="1" destOrd="0" parTransId="{D0D91EB0-668F-4769-9DE0-8B55A26E8B1D}" sibTransId="{C12BBBA3-4614-4ECF-A8FD-F64F796CD3C6}"/>
    <dgm:cxn modelId="{B7FB8846-F083-4565-BF22-F28EC2FFFBC0}" type="presOf" srcId="{06B3C62E-EE89-4CBF-AE83-A3CF346B003B}" destId="{0A95D572-E28F-4677-9C96-DCAC36CBA8AD}" srcOrd="0" destOrd="0" presId="urn:microsoft.com/office/officeart/2005/8/layout/hierarchy2"/>
    <dgm:cxn modelId="{D0875E88-A56B-4E41-AA4B-4531DC838C7E}" srcId="{94DAD22F-6477-443B-BB1D-97C3F3734857}" destId="{3F0FEDF6-8C9C-4592-9A07-F8638BBB5F34}" srcOrd="0" destOrd="0" parTransId="{8E5C2CF5-CB5B-4CED-BF00-1941CD503DCB}" sibTransId="{00BFADD4-BD0E-4223-83F6-214F970FD9BB}"/>
    <dgm:cxn modelId="{2BE749BB-F845-4932-801E-F1658CD4B66B}" srcId="{69BBC28C-82C5-4A61-BC43-A18D3221A028}" destId="{D146B613-85E4-4440-8C57-A848628C0526}" srcOrd="0" destOrd="0" parTransId="{D8A14A67-B33C-4151-94FE-A78532068FBD}" sibTransId="{C7516C48-E03B-4495-8870-00FC98E1A573}"/>
    <dgm:cxn modelId="{85417076-B99C-4B5B-81A3-5F5D8E480D75}" srcId="{16B8D566-1421-42FF-B959-E7807FC5DE7D}" destId="{10AB1313-AC91-41FF-BBA4-FE1C9023DBC6}" srcOrd="0" destOrd="0" parTransId="{06B3C62E-EE89-4CBF-AE83-A3CF346B003B}" sibTransId="{210C039E-14EC-4E81-808E-BE5BE2283865}"/>
    <dgm:cxn modelId="{03129135-5408-41AB-9713-050029FE0D3E}" type="presOf" srcId="{D8A14A67-B33C-4151-94FE-A78532068FBD}" destId="{9A72EC7F-F905-4347-83D4-718D020D9F01}" srcOrd="1" destOrd="0" presId="urn:microsoft.com/office/officeart/2005/8/layout/hierarchy2"/>
    <dgm:cxn modelId="{CB683680-AEC5-497E-BD59-64401313410B}" type="presOf" srcId="{16B8D566-1421-42FF-B959-E7807FC5DE7D}" destId="{BFCB9FF6-9284-4DF1-8993-AAF6F0621C0F}" srcOrd="0" destOrd="0" presId="urn:microsoft.com/office/officeart/2005/8/layout/hierarchy2"/>
    <dgm:cxn modelId="{C21F4BE6-23F0-4C6B-96A8-EB2513DA9BF3}" type="presOf" srcId="{D146B613-85E4-4440-8C57-A848628C0526}" destId="{C11A21D6-C8BE-4A35-A8EF-AD2E0B9C3221}" srcOrd="0" destOrd="0" presId="urn:microsoft.com/office/officeart/2005/8/layout/hierarchy2"/>
    <dgm:cxn modelId="{7C71397F-DED7-4A7E-BE0A-8B856F5D01E4}" type="presOf" srcId="{3F0FEDF6-8C9C-4592-9A07-F8638BBB5F34}" destId="{07D4CAF7-F017-4C85-B776-5CA266227C1B}" srcOrd="0" destOrd="0" presId="urn:microsoft.com/office/officeart/2005/8/layout/hierarchy2"/>
    <dgm:cxn modelId="{7EBDD4B0-2BCF-4ADE-BBAF-457C422D6BAE}" type="presOf" srcId="{1A534AD1-F26D-4E87-986C-B32880DF272F}" destId="{D97AC830-35CE-4B17-BE2D-F723E48FD944}" srcOrd="1" destOrd="0" presId="urn:microsoft.com/office/officeart/2005/8/layout/hierarchy2"/>
    <dgm:cxn modelId="{E6797298-CC2E-4226-BECF-514DC0D678E5}" srcId="{B080760C-334E-404A-870E-28C0E75020D3}" destId="{94DAD22F-6477-443B-BB1D-97C3F3734857}" srcOrd="0" destOrd="0" parTransId="{B6CBE8C4-7A96-4543-AECA-37B332BDC03F}" sibTransId="{B5BD3DAA-09D1-43D7-96F3-E1A035421314}"/>
    <dgm:cxn modelId="{4F4A0DDF-1416-4276-AE83-DD85E7A838E9}" type="presOf" srcId="{69BBC28C-82C5-4A61-BC43-A18D3221A028}" destId="{292EDBFF-6224-44BE-B95B-569E718672D8}" srcOrd="0" destOrd="0" presId="urn:microsoft.com/office/officeart/2005/8/layout/hierarchy2"/>
    <dgm:cxn modelId="{EF64222D-74E8-419A-BA77-9324A2D22CBB}" type="presOf" srcId="{DD314889-2D6D-45AC-810B-FE217D70A60E}" destId="{F3D7A264-6E5B-4E7C-BE0E-3A2EB8BFC9C3}" srcOrd="0" destOrd="0" presId="urn:microsoft.com/office/officeart/2005/8/layout/hierarchy2"/>
    <dgm:cxn modelId="{79FD65FA-76A2-4422-9827-96ED5CBE38DC}" type="presOf" srcId="{DDF9CAFF-9007-4922-B6A4-0180BAD4DA54}" destId="{F624540B-7D2E-45A8-ACB1-8ECD4F4156ED}" srcOrd="0" destOrd="0" presId="urn:microsoft.com/office/officeart/2005/8/layout/hierarchy2"/>
    <dgm:cxn modelId="{F9AFF938-398E-48DB-8D9B-D79F0357328B}" type="presOf" srcId="{8E5C2CF5-CB5B-4CED-BF00-1941CD503DCB}" destId="{DF12EBA6-CAE2-410D-AC94-5413BC3235AF}" srcOrd="1" destOrd="0" presId="urn:microsoft.com/office/officeart/2005/8/layout/hierarchy2"/>
    <dgm:cxn modelId="{C6FCEDC0-A05A-4762-9A51-FF4B37D8726D}" type="presOf" srcId="{8E5C2CF5-CB5B-4CED-BF00-1941CD503DCB}" destId="{4917F1CB-5728-4172-9B64-721468EB863C}" srcOrd="0" destOrd="0" presId="urn:microsoft.com/office/officeart/2005/8/layout/hierarchy2"/>
    <dgm:cxn modelId="{72E94FAB-76FA-4528-8749-6CF7ED77B258}" type="presOf" srcId="{D0D91EB0-668F-4769-9DE0-8B55A26E8B1D}" destId="{B6329D29-7EC5-4FB3-ADBC-FDC73CDA66EE}" srcOrd="0" destOrd="0" presId="urn:microsoft.com/office/officeart/2005/8/layout/hierarchy2"/>
    <dgm:cxn modelId="{8FA9E8C6-06B0-4D81-BB03-1E9E839EF01B}" type="presOf" srcId="{BC7772A3-94C5-411B-8D61-C23AE38A6309}" destId="{D9405B79-58D5-41CD-B30E-30A9638EB6E2}" srcOrd="1" destOrd="0" presId="urn:microsoft.com/office/officeart/2005/8/layout/hierarchy2"/>
    <dgm:cxn modelId="{06BCDAA0-1C91-4FA4-A0E1-08128D59581E}" srcId="{D146B613-85E4-4440-8C57-A848628C0526}" destId="{DDF9CAFF-9007-4922-B6A4-0180BAD4DA54}" srcOrd="0" destOrd="0" parTransId="{BC7772A3-94C5-411B-8D61-C23AE38A6309}" sibTransId="{1EBB6953-5447-4E26-AABB-F31D2EF76BDD}"/>
    <dgm:cxn modelId="{2C92FE7B-F573-4A01-8773-21980C070485}" type="presOf" srcId="{06B3C62E-EE89-4CBF-AE83-A3CF346B003B}" destId="{B8DD2A0C-A242-4F38-A6FA-4D8C31340005}" srcOrd="1" destOrd="0" presId="urn:microsoft.com/office/officeart/2005/8/layout/hierarchy2"/>
    <dgm:cxn modelId="{8868D76F-9ED3-4E75-A27A-9535EC1E9FFC}" type="presOf" srcId="{BC7772A3-94C5-411B-8D61-C23AE38A6309}" destId="{CBA064A7-F3C4-452C-BCDD-853B9FB79553}" srcOrd="0" destOrd="0" presId="urn:microsoft.com/office/officeart/2005/8/layout/hierarchy2"/>
    <dgm:cxn modelId="{08551861-296B-4C8F-8E78-7AD0C87F246E}" type="presOf" srcId="{650B46DD-F0C1-49C0-9DE5-512F29D4C45F}" destId="{34826E29-C196-4285-A6FF-55AE2EA5067C}" srcOrd="1" destOrd="0" presId="urn:microsoft.com/office/officeart/2005/8/layout/hierarchy2"/>
    <dgm:cxn modelId="{CAAFDD07-F0CB-48C2-BF35-CC86780B837B}" srcId="{3F0FEDF6-8C9C-4592-9A07-F8638BBB5F34}" destId="{DD314889-2D6D-45AC-810B-FE217D70A60E}" srcOrd="0" destOrd="0" parTransId="{650B46DD-F0C1-49C0-9DE5-512F29D4C45F}" sibTransId="{3D20281A-41DF-45B4-858E-100700C5041C}"/>
    <dgm:cxn modelId="{EF5346C6-C2A3-4D8B-8092-17378B248A07}" type="presOf" srcId="{1A534AD1-F26D-4E87-986C-B32880DF272F}" destId="{F23D0120-DD77-4EC6-BF95-A7CDDCA3CF62}" srcOrd="0" destOrd="0" presId="urn:microsoft.com/office/officeart/2005/8/layout/hierarchy2"/>
    <dgm:cxn modelId="{3A6EC662-7FD9-4AFC-8471-40614483411C}" srcId="{94DAD22F-6477-443B-BB1D-97C3F3734857}" destId="{69BBC28C-82C5-4A61-BC43-A18D3221A028}" srcOrd="1" destOrd="0" parTransId="{1A534AD1-F26D-4E87-986C-B32880DF272F}" sibTransId="{F326774C-7728-429F-AC93-A2924F179EA5}"/>
    <dgm:cxn modelId="{45698D27-B0F2-4D86-9731-354B8A776CEF}" type="presParOf" srcId="{198BD44C-8183-4DDD-B571-24C2F6B3ABFC}" destId="{98D3008B-E2B9-43F5-BFDC-16127B75A83C}" srcOrd="0" destOrd="0" presId="urn:microsoft.com/office/officeart/2005/8/layout/hierarchy2"/>
    <dgm:cxn modelId="{8284C162-8390-497E-B1EF-BCE6B7625344}" type="presParOf" srcId="{98D3008B-E2B9-43F5-BFDC-16127B75A83C}" destId="{91BE99BE-CB43-4550-AEB4-2E07F7EC281D}" srcOrd="0" destOrd="0" presId="urn:microsoft.com/office/officeart/2005/8/layout/hierarchy2"/>
    <dgm:cxn modelId="{768EFBD9-010C-4C59-A52B-779FACB90170}" type="presParOf" srcId="{98D3008B-E2B9-43F5-BFDC-16127B75A83C}" destId="{FB447A0C-560D-4A89-A922-B75E6A618530}" srcOrd="1" destOrd="0" presId="urn:microsoft.com/office/officeart/2005/8/layout/hierarchy2"/>
    <dgm:cxn modelId="{223AC3A3-F163-428A-812B-A6C11D90571B}" type="presParOf" srcId="{FB447A0C-560D-4A89-A922-B75E6A618530}" destId="{4917F1CB-5728-4172-9B64-721468EB863C}" srcOrd="0" destOrd="0" presId="urn:microsoft.com/office/officeart/2005/8/layout/hierarchy2"/>
    <dgm:cxn modelId="{A4CCD87C-69F0-4ED4-9361-36AFB2A3A1BD}" type="presParOf" srcId="{4917F1CB-5728-4172-9B64-721468EB863C}" destId="{DF12EBA6-CAE2-410D-AC94-5413BC3235AF}" srcOrd="0" destOrd="0" presId="urn:microsoft.com/office/officeart/2005/8/layout/hierarchy2"/>
    <dgm:cxn modelId="{A1BE8CFC-9B59-4CCD-B26F-1E54685C94A6}" type="presParOf" srcId="{FB447A0C-560D-4A89-A922-B75E6A618530}" destId="{BFBE3EC3-943C-44ED-B33B-607145A0F326}" srcOrd="1" destOrd="0" presId="urn:microsoft.com/office/officeart/2005/8/layout/hierarchy2"/>
    <dgm:cxn modelId="{D562A6BC-4C0E-49FB-BAA5-29C1820F846E}" type="presParOf" srcId="{BFBE3EC3-943C-44ED-B33B-607145A0F326}" destId="{07D4CAF7-F017-4C85-B776-5CA266227C1B}" srcOrd="0" destOrd="0" presId="urn:microsoft.com/office/officeart/2005/8/layout/hierarchy2"/>
    <dgm:cxn modelId="{7365A258-9521-4134-AD1B-CECD8F0D718A}" type="presParOf" srcId="{BFBE3EC3-943C-44ED-B33B-607145A0F326}" destId="{A0184517-60F7-4EB0-8DE9-EC9556A42DDF}" srcOrd="1" destOrd="0" presId="urn:microsoft.com/office/officeart/2005/8/layout/hierarchy2"/>
    <dgm:cxn modelId="{697DFD12-BC2D-431F-A461-B32CDBD3F9E5}" type="presParOf" srcId="{A0184517-60F7-4EB0-8DE9-EC9556A42DDF}" destId="{DED69362-99F3-4AB9-9984-55AB2AACABD4}" srcOrd="0" destOrd="0" presId="urn:microsoft.com/office/officeart/2005/8/layout/hierarchy2"/>
    <dgm:cxn modelId="{5303993D-9D85-408D-8224-9485D13332FB}" type="presParOf" srcId="{DED69362-99F3-4AB9-9984-55AB2AACABD4}" destId="{34826E29-C196-4285-A6FF-55AE2EA5067C}" srcOrd="0" destOrd="0" presId="urn:microsoft.com/office/officeart/2005/8/layout/hierarchy2"/>
    <dgm:cxn modelId="{8F9148A1-CB0A-4524-AC68-44803B0D26EB}" type="presParOf" srcId="{A0184517-60F7-4EB0-8DE9-EC9556A42DDF}" destId="{709BC8E7-C26C-4107-B42E-0A7976E93972}" srcOrd="1" destOrd="0" presId="urn:microsoft.com/office/officeart/2005/8/layout/hierarchy2"/>
    <dgm:cxn modelId="{53A49E5D-CB02-424A-825E-C849C1F1CF89}" type="presParOf" srcId="{709BC8E7-C26C-4107-B42E-0A7976E93972}" destId="{F3D7A264-6E5B-4E7C-BE0E-3A2EB8BFC9C3}" srcOrd="0" destOrd="0" presId="urn:microsoft.com/office/officeart/2005/8/layout/hierarchy2"/>
    <dgm:cxn modelId="{1214A9E9-8EC1-4739-B623-AD2D8EB482FF}" type="presParOf" srcId="{709BC8E7-C26C-4107-B42E-0A7976E93972}" destId="{2EFF756E-0782-4889-9586-7E9C698E9B04}" srcOrd="1" destOrd="0" presId="urn:microsoft.com/office/officeart/2005/8/layout/hierarchy2"/>
    <dgm:cxn modelId="{F54D664F-0883-4DA3-9D9B-2C8824B52721}" type="presParOf" srcId="{A0184517-60F7-4EB0-8DE9-EC9556A42DDF}" destId="{B6329D29-7EC5-4FB3-ADBC-FDC73CDA66EE}" srcOrd="2" destOrd="0" presId="urn:microsoft.com/office/officeart/2005/8/layout/hierarchy2"/>
    <dgm:cxn modelId="{2BE2C9ED-F668-4ED0-8791-BAF0EBB1E761}" type="presParOf" srcId="{B6329D29-7EC5-4FB3-ADBC-FDC73CDA66EE}" destId="{A0E23A8E-EBD6-4EC3-AF85-F0FA1C2A8110}" srcOrd="0" destOrd="0" presId="urn:microsoft.com/office/officeart/2005/8/layout/hierarchy2"/>
    <dgm:cxn modelId="{F39401E8-28F4-4CB4-A275-38CC748F13CA}" type="presParOf" srcId="{A0184517-60F7-4EB0-8DE9-EC9556A42DDF}" destId="{6EEC0456-330A-4176-9EBC-31FD6FA5F67A}" srcOrd="3" destOrd="0" presId="urn:microsoft.com/office/officeart/2005/8/layout/hierarchy2"/>
    <dgm:cxn modelId="{AF9336A6-DCD7-4CE5-8E7C-DE772514BC09}" type="presParOf" srcId="{6EEC0456-330A-4176-9EBC-31FD6FA5F67A}" destId="{BFCB9FF6-9284-4DF1-8993-AAF6F0621C0F}" srcOrd="0" destOrd="0" presId="urn:microsoft.com/office/officeart/2005/8/layout/hierarchy2"/>
    <dgm:cxn modelId="{2FE8D5EA-8676-4702-9556-E87759907BFD}" type="presParOf" srcId="{6EEC0456-330A-4176-9EBC-31FD6FA5F67A}" destId="{0292C91A-7099-422F-8D47-2BEB0FA88E82}" srcOrd="1" destOrd="0" presId="urn:microsoft.com/office/officeart/2005/8/layout/hierarchy2"/>
    <dgm:cxn modelId="{18A8BC38-A461-440F-A332-53826C34146E}" type="presParOf" srcId="{0292C91A-7099-422F-8D47-2BEB0FA88E82}" destId="{0A95D572-E28F-4677-9C96-DCAC36CBA8AD}" srcOrd="0" destOrd="0" presId="urn:microsoft.com/office/officeart/2005/8/layout/hierarchy2"/>
    <dgm:cxn modelId="{947EA6C6-0AC8-4658-A9D1-3C50D128E3BD}" type="presParOf" srcId="{0A95D572-E28F-4677-9C96-DCAC36CBA8AD}" destId="{B8DD2A0C-A242-4F38-A6FA-4D8C31340005}" srcOrd="0" destOrd="0" presId="urn:microsoft.com/office/officeart/2005/8/layout/hierarchy2"/>
    <dgm:cxn modelId="{860DB3AE-E0D3-4E05-B849-F80FFF3A34BE}" type="presParOf" srcId="{0292C91A-7099-422F-8D47-2BEB0FA88E82}" destId="{042FA234-EF8B-4932-B85F-E975FCBCC6CE}" srcOrd="1" destOrd="0" presId="urn:microsoft.com/office/officeart/2005/8/layout/hierarchy2"/>
    <dgm:cxn modelId="{893E9342-005C-4456-AEAB-C06CB766BC6E}" type="presParOf" srcId="{042FA234-EF8B-4932-B85F-E975FCBCC6CE}" destId="{B161C244-0839-4FAA-ABE6-F34BD3B2502B}" srcOrd="0" destOrd="0" presId="urn:microsoft.com/office/officeart/2005/8/layout/hierarchy2"/>
    <dgm:cxn modelId="{6067647F-B7A5-4362-967A-EF6D7EF7908B}" type="presParOf" srcId="{042FA234-EF8B-4932-B85F-E975FCBCC6CE}" destId="{83FBC906-3A77-419C-BEE8-DB3A1B6F6803}" srcOrd="1" destOrd="0" presId="urn:microsoft.com/office/officeart/2005/8/layout/hierarchy2"/>
    <dgm:cxn modelId="{A6A3C46D-57FC-401B-8B44-0D27278410A5}" type="presParOf" srcId="{FB447A0C-560D-4A89-A922-B75E6A618530}" destId="{F23D0120-DD77-4EC6-BF95-A7CDDCA3CF62}" srcOrd="2" destOrd="0" presId="urn:microsoft.com/office/officeart/2005/8/layout/hierarchy2"/>
    <dgm:cxn modelId="{730F2B69-D5B4-47AA-AA07-4F50645A5981}" type="presParOf" srcId="{F23D0120-DD77-4EC6-BF95-A7CDDCA3CF62}" destId="{D97AC830-35CE-4B17-BE2D-F723E48FD944}" srcOrd="0" destOrd="0" presId="urn:microsoft.com/office/officeart/2005/8/layout/hierarchy2"/>
    <dgm:cxn modelId="{4704FD06-0587-4F2D-942B-740113644A0A}" type="presParOf" srcId="{FB447A0C-560D-4A89-A922-B75E6A618530}" destId="{661AD71D-2EF6-4BF6-96AE-25AE5DA37B2C}" srcOrd="3" destOrd="0" presId="urn:microsoft.com/office/officeart/2005/8/layout/hierarchy2"/>
    <dgm:cxn modelId="{5B7C6707-67FF-4130-9EA2-D9E13E9E90A1}" type="presParOf" srcId="{661AD71D-2EF6-4BF6-96AE-25AE5DA37B2C}" destId="{292EDBFF-6224-44BE-B95B-569E718672D8}" srcOrd="0" destOrd="0" presId="urn:microsoft.com/office/officeart/2005/8/layout/hierarchy2"/>
    <dgm:cxn modelId="{0CA0D82F-E02C-47AC-AE12-AF665005EE5E}" type="presParOf" srcId="{661AD71D-2EF6-4BF6-96AE-25AE5DA37B2C}" destId="{AA929318-690B-4F00-8646-78371CDA47D9}" srcOrd="1" destOrd="0" presId="urn:microsoft.com/office/officeart/2005/8/layout/hierarchy2"/>
    <dgm:cxn modelId="{0CF56485-002E-4223-9450-CEFE3D73B4EA}" type="presParOf" srcId="{AA929318-690B-4F00-8646-78371CDA47D9}" destId="{B43DA4F4-7EED-489D-8F79-A859603BE5B6}" srcOrd="0" destOrd="0" presId="urn:microsoft.com/office/officeart/2005/8/layout/hierarchy2"/>
    <dgm:cxn modelId="{06DB3641-58A4-4B2A-9A44-92D7A6EB5EFB}" type="presParOf" srcId="{B43DA4F4-7EED-489D-8F79-A859603BE5B6}" destId="{9A72EC7F-F905-4347-83D4-718D020D9F01}" srcOrd="0" destOrd="0" presId="urn:microsoft.com/office/officeart/2005/8/layout/hierarchy2"/>
    <dgm:cxn modelId="{002CC08A-AF08-4583-95E9-57508C6BBC6A}" type="presParOf" srcId="{AA929318-690B-4F00-8646-78371CDA47D9}" destId="{7BF3B007-4847-4F33-98B9-F94930A499E2}" srcOrd="1" destOrd="0" presId="urn:microsoft.com/office/officeart/2005/8/layout/hierarchy2"/>
    <dgm:cxn modelId="{1B16FFF7-AFE0-4157-A702-FF3A0C302686}" type="presParOf" srcId="{7BF3B007-4847-4F33-98B9-F94930A499E2}" destId="{C11A21D6-C8BE-4A35-A8EF-AD2E0B9C3221}" srcOrd="0" destOrd="0" presId="urn:microsoft.com/office/officeart/2005/8/layout/hierarchy2"/>
    <dgm:cxn modelId="{E97D4095-3F57-442E-851F-4491B2B417E4}" type="presParOf" srcId="{7BF3B007-4847-4F33-98B9-F94930A499E2}" destId="{08F5965C-0178-40D8-A658-F8826DF46D9D}" srcOrd="1" destOrd="0" presId="urn:microsoft.com/office/officeart/2005/8/layout/hierarchy2"/>
    <dgm:cxn modelId="{B908B7C8-24DD-42AD-9D25-CB874CDBE795}" type="presParOf" srcId="{08F5965C-0178-40D8-A658-F8826DF46D9D}" destId="{CBA064A7-F3C4-452C-BCDD-853B9FB79553}" srcOrd="0" destOrd="0" presId="urn:microsoft.com/office/officeart/2005/8/layout/hierarchy2"/>
    <dgm:cxn modelId="{C6C7463A-8A21-4EE5-82BF-FF99DFA6778B}" type="presParOf" srcId="{CBA064A7-F3C4-452C-BCDD-853B9FB79553}" destId="{D9405B79-58D5-41CD-B30E-30A9638EB6E2}" srcOrd="0" destOrd="0" presId="urn:microsoft.com/office/officeart/2005/8/layout/hierarchy2"/>
    <dgm:cxn modelId="{E35BC531-6551-4DF6-9A8F-383D8DFD0343}" type="presParOf" srcId="{08F5965C-0178-40D8-A658-F8826DF46D9D}" destId="{9FD65B3E-48C5-484C-8E06-29A2AA524205}" srcOrd="1" destOrd="0" presId="urn:microsoft.com/office/officeart/2005/8/layout/hierarchy2"/>
    <dgm:cxn modelId="{8590DF57-7723-4138-8EF7-953A1FE6036C}" type="presParOf" srcId="{9FD65B3E-48C5-484C-8E06-29A2AA524205}" destId="{F624540B-7D2E-45A8-ACB1-8ECD4F4156ED}" srcOrd="0" destOrd="0" presId="urn:microsoft.com/office/officeart/2005/8/layout/hierarchy2"/>
    <dgm:cxn modelId="{270780A6-BE7C-4D54-88A6-CC2A33CBB662}" type="presParOf" srcId="{9FD65B3E-48C5-484C-8E06-29A2AA524205}" destId="{9F3ECD81-3740-4875-893E-C0FABB3E542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080760C-334E-404A-870E-28C0E75020D3}" type="doc">
      <dgm:prSet loTypeId="urn:microsoft.com/office/officeart/2005/8/layout/hierarchy2" loCatId="hierarchy" qsTypeId="urn:microsoft.com/office/officeart/2005/8/quickstyle/3d1" qsCatId="3D" csTypeId="urn:microsoft.com/office/officeart/2005/8/colors/accent1_2" csCatId="accent1" phldr="1"/>
      <dgm:spPr/>
    </dgm:pt>
    <dgm:pt modelId="{94DAD22F-6477-443B-BB1D-97C3F373485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BP&amp;L Director</a:t>
          </a:r>
          <a:endParaRPr kumimoji="0" lang="en-US" b="0" i="0" u="none" strike="noStrike" cap="none" normalizeH="0" baseline="0" dirty="0" smtClean="0">
            <a:ln/>
            <a:effectLst/>
            <a:latin typeface="Arial" pitchFamily="34" charset="0"/>
          </a:endParaRPr>
        </a:p>
      </dgm:t>
    </dgm:pt>
    <dgm:pt modelId="{B6CBE8C4-7A96-4543-AECA-37B332BDC03F}" type="parTrans" cxnId="{E6797298-CC2E-4226-BECF-514DC0D678E5}">
      <dgm:prSet/>
      <dgm:spPr/>
      <dgm:t>
        <a:bodyPr/>
        <a:lstStyle/>
        <a:p>
          <a:endParaRPr lang="en-US"/>
        </a:p>
      </dgm:t>
    </dgm:pt>
    <dgm:pt modelId="{B5BD3DAA-09D1-43D7-96F3-E1A035421314}" type="sibTrans" cxnId="{E6797298-CC2E-4226-BECF-514DC0D678E5}">
      <dgm:prSet/>
      <dgm:spPr/>
      <dgm:t>
        <a:bodyPr/>
        <a:lstStyle/>
        <a:p>
          <a:endParaRPr lang="en-US"/>
        </a:p>
      </dgm:t>
    </dgm:pt>
    <dgm:pt modelId="{78DF5D5E-BC14-4E1C-84E7-60A79BF719CC}" type="asst">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Administrative</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Assistant</a:t>
          </a:r>
          <a:endParaRPr kumimoji="0" lang="en-US" b="0" i="0" u="none" strike="noStrike" cap="none" normalizeH="0" baseline="0" dirty="0" smtClean="0">
            <a:ln/>
            <a:effectLst/>
            <a:latin typeface="Arial" pitchFamily="34" charset="0"/>
          </a:endParaRPr>
        </a:p>
      </dgm:t>
    </dgm:pt>
    <dgm:pt modelId="{FA8F1DB5-705B-43EC-802C-063BCF75DE99}" type="parTrans" cxnId="{0CC3618F-06A8-44D8-9C2E-5BEED5EDC7FC}">
      <dgm:prSet/>
      <dgm:spPr/>
      <dgm:t>
        <a:bodyPr/>
        <a:lstStyle/>
        <a:p>
          <a:endParaRPr lang="en-US"/>
        </a:p>
      </dgm:t>
    </dgm:pt>
    <dgm:pt modelId="{3469CB7E-D815-4C33-A7DE-30C88B5A17DB}" type="sibTrans" cxnId="{0CC3618F-06A8-44D8-9C2E-5BEED5EDC7FC}">
      <dgm:prSet/>
      <dgm:spPr/>
      <dgm:t>
        <a:bodyPr/>
        <a:lstStyle/>
        <a:p>
          <a:endParaRPr lang="en-US"/>
        </a:p>
      </dgm:t>
    </dgm:pt>
    <dgm:pt modelId="{3F0FEDF6-8C9C-4592-9A07-F8638BBB5F3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Electric Foreman</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(2)</a:t>
          </a:r>
          <a:endParaRPr kumimoji="0" lang="en-US" b="0" i="0" u="none" strike="noStrike" cap="none" normalizeH="0" baseline="0" dirty="0" smtClean="0">
            <a:ln/>
            <a:effectLst/>
            <a:latin typeface="Arial" pitchFamily="34" charset="0"/>
          </a:endParaRPr>
        </a:p>
      </dgm:t>
    </dgm:pt>
    <dgm:pt modelId="{8E5C2CF5-CB5B-4CED-BF00-1941CD503DCB}" type="parTrans" cxnId="{D0875E88-A56B-4E41-AA4B-4531DC838C7E}">
      <dgm:prSet/>
      <dgm:spPr/>
      <dgm:t>
        <a:bodyPr/>
        <a:lstStyle/>
        <a:p>
          <a:endParaRPr lang="en-US"/>
        </a:p>
      </dgm:t>
    </dgm:pt>
    <dgm:pt modelId="{00BFADD4-BD0E-4223-83F6-214F970FD9BB}" type="sibTrans" cxnId="{D0875E88-A56B-4E41-AA4B-4531DC838C7E}">
      <dgm:prSet/>
      <dgm:spPr/>
      <dgm:t>
        <a:bodyPr/>
        <a:lstStyle/>
        <a:p>
          <a:endParaRPr lang="en-US"/>
        </a:p>
      </dgm:t>
    </dgm:pt>
    <dgm:pt modelId="{DD314889-2D6D-45AC-810B-FE217D70A60E}">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Electric Line Worker – Journey Level</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(2)</a:t>
          </a:r>
          <a:endParaRPr kumimoji="0" lang="en-US" b="0" i="0" u="none" strike="noStrike" cap="none" normalizeH="0" baseline="0" dirty="0" smtClean="0">
            <a:ln/>
            <a:effectLst/>
            <a:latin typeface="Arial" pitchFamily="34" charset="0"/>
          </a:endParaRPr>
        </a:p>
      </dgm:t>
    </dgm:pt>
    <dgm:pt modelId="{650B46DD-F0C1-49C0-9DE5-512F29D4C45F}" type="parTrans" cxnId="{CAAFDD07-F0CB-48C2-BF35-CC86780B837B}">
      <dgm:prSet/>
      <dgm:spPr/>
      <dgm:t>
        <a:bodyPr/>
        <a:lstStyle/>
        <a:p>
          <a:endParaRPr lang="en-US"/>
        </a:p>
      </dgm:t>
    </dgm:pt>
    <dgm:pt modelId="{3D20281A-41DF-45B4-858E-100700C5041C}" type="sibTrans" cxnId="{CAAFDD07-F0CB-48C2-BF35-CC86780B837B}">
      <dgm:prSet/>
      <dgm:spPr/>
      <dgm:t>
        <a:bodyPr/>
        <a:lstStyle/>
        <a:p>
          <a:endParaRPr lang="en-US"/>
        </a:p>
      </dgm:t>
    </dgm:pt>
    <dgm:pt modelId="{EF8929A1-5CDC-49C7-A151-AB748B7968F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Electric Line Worker – Apprentice</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(2)</a:t>
          </a:r>
          <a:endParaRPr kumimoji="0" lang="en-US" b="0" i="0" u="none" strike="noStrike" cap="none" normalizeH="0" baseline="0" dirty="0" smtClean="0">
            <a:ln/>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effectLst/>
            <a:latin typeface="Arial" pitchFamily="34" charset="0"/>
          </a:endParaRPr>
        </a:p>
      </dgm:t>
    </dgm:pt>
    <dgm:pt modelId="{920EA53D-947C-4432-81A3-A3A24DAD0009}" type="parTrans" cxnId="{0CD4456C-A2C1-4035-86B7-7F98266DB1C0}">
      <dgm:prSet/>
      <dgm:spPr/>
      <dgm:t>
        <a:bodyPr/>
        <a:lstStyle/>
        <a:p>
          <a:endParaRPr lang="en-US"/>
        </a:p>
      </dgm:t>
    </dgm:pt>
    <dgm:pt modelId="{E2C51A66-B5F8-4870-A690-C9741BBC75CB}" type="sibTrans" cxnId="{0CD4456C-A2C1-4035-86B7-7F98266DB1C0}">
      <dgm:prSet/>
      <dgm:spPr/>
      <dgm:t>
        <a:bodyPr/>
        <a:lstStyle/>
        <a:p>
          <a:endParaRPr lang="en-US"/>
        </a:p>
      </dgm:t>
    </dgm:pt>
    <dgm:pt modelId="{16B8D566-1421-42FF-B959-E7807FC5DE7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Electric Line Worker – Trainee</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effectLst/>
            <a:latin typeface="Arial" pitchFamily="34" charset="0"/>
          </a:endParaRPr>
        </a:p>
      </dgm:t>
    </dgm:pt>
    <dgm:pt modelId="{D0D91EB0-668F-4769-9DE0-8B55A26E8B1D}" type="parTrans" cxnId="{4B36A52A-6762-4C4A-B43C-2BC0EC4D7FE8}">
      <dgm:prSet/>
      <dgm:spPr/>
      <dgm:t>
        <a:bodyPr/>
        <a:lstStyle/>
        <a:p>
          <a:endParaRPr lang="en-US"/>
        </a:p>
      </dgm:t>
    </dgm:pt>
    <dgm:pt modelId="{C12BBBA3-4614-4ECF-A8FD-F64F796CD3C6}" type="sibTrans" cxnId="{4B36A52A-6762-4C4A-B43C-2BC0EC4D7FE8}">
      <dgm:prSet/>
      <dgm:spPr/>
      <dgm:t>
        <a:bodyPr/>
        <a:lstStyle/>
        <a:p>
          <a:endParaRPr lang="en-US"/>
        </a:p>
      </dgm:t>
    </dgm:pt>
    <dgm:pt modelId="{198BD44C-8183-4DDD-B571-24C2F6B3ABFC}" type="pres">
      <dgm:prSet presAssocID="{B080760C-334E-404A-870E-28C0E75020D3}" presName="diagram" presStyleCnt="0">
        <dgm:presLayoutVars>
          <dgm:chPref val="1"/>
          <dgm:dir/>
          <dgm:animOne val="branch"/>
          <dgm:animLvl val="lvl"/>
          <dgm:resizeHandles val="exact"/>
        </dgm:presLayoutVars>
      </dgm:prSet>
      <dgm:spPr/>
    </dgm:pt>
    <dgm:pt modelId="{98D3008B-E2B9-43F5-BFDC-16127B75A83C}" type="pres">
      <dgm:prSet presAssocID="{94DAD22F-6477-443B-BB1D-97C3F3734857}" presName="root1" presStyleCnt="0"/>
      <dgm:spPr/>
    </dgm:pt>
    <dgm:pt modelId="{91BE99BE-CB43-4550-AEB4-2E07F7EC281D}" type="pres">
      <dgm:prSet presAssocID="{94DAD22F-6477-443B-BB1D-97C3F3734857}" presName="LevelOneTextNode" presStyleLbl="node0" presStyleIdx="0" presStyleCnt="1">
        <dgm:presLayoutVars>
          <dgm:chPref val="3"/>
        </dgm:presLayoutVars>
      </dgm:prSet>
      <dgm:spPr/>
      <dgm:t>
        <a:bodyPr/>
        <a:lstStyle/>
        <a:p>
          <a:endParaRPr lang="en-US"/>
        </a:p>
      </dgm:t>
    </dgm:pt>
    <dgm:pt modelId="{FB447A0C-560D-4A89-A922-B75E6A618530}" type="pres">
      <dgm:prSet presAssocID="{94DAD22F-6477-443B-BB1D-97C3F3734857}" presName="level2hierChild" presStyleCnt="0"/>
      <dgm:spPr/>
    </dgm:pt>
    <dgm:pt modelId="{FF3D4E19-2B1F-43BD-A172-1C96DD6378D1}" type="pres">
      <dgm:prSet presAssocID="{FA8F1DB5-705B-43EC-802C-063BCF75DE99}" presName="conn2-1" presStyleLbl="parChTrans1D2" presStyleIdx="0" presStyleCnt="2"/>
      <dgm:spPr/>
      <dgm:t>
        <a:bodyPr/>
        <a:lstStyle/>
        <a:p>
          <a:endParaRPr lang="en-US"/>
        </a:p>
      </dgm:t>
    </dgm:pt>
    <dgm:pt modelId="{89538FB1-7BF3-4598-A4A4-3E8023D21D37}" type="pres">
      <dgm:prSet presAssocID="{FA8F1DB5-705B-43EC-802C-063BCF75DE99}" presName="connTx" presStyleLbl="parChTrans1D2" presStyleIdx="0" presStyleCnt="2"/>
      <dgm:spPr/>
      <dgm:t>
        <a:bodyPr/>
        <a:lstStyle/>
        <a:p>
          <a:endParaRPr lang="en-US"/>
        </a:p>
      </dgm:t>
    </dgm:pt>
    <dgm:pt modelId="{A6980E09-6826-4AB8-90EF-1EDF49B6D459}" type="pres">
      <dgm:prSet presAssocID="{78DF5D5E-BC14-4E1C-84E7-60A79BF719CC}" presName="root2" presStyleCnt="0"/>
      <dgm:spPr/>
    </dgm:pt>
    <dgm:pt modelId="{7AA69517-7EC4-41B7-97CD-7938B59D73E0}" type="pres">
      <dgm:prSet presAssocID="{78DF5D5E-BC14-4E1C-84E7-60A79BF719CC}" presName="LevelTwoTextNode" presStyleLbl="asst1" presStyleIdx="0" presStyleCnt="1">
        <dgm:presLayoutVars>
          <dgm:chPref val="3"/>
        </dgm:presLayoutVars>
      </dgm:prSet>
      <dgm:spPr/>
      <dgm:t>
        <a:bodyPr/>
        <a:lstStyle/>
        <a:p>
          <a:endParaRPr lang="en-US"/>
        </a:p>
      </dgm:t>
    </dgm:pt>
    <dgm:pt modelId="{0AA86FDF-BFB6-4300-BC19-4900A6B6A86E}" type="pres">
      <dgm:prSet presAssocID="{78DF5D5E-BC14-4E1C-84E7-60A79BF719CC}" presName="level3hierChild" presStyleCnt="0"/>
      <dgm:spPr/>
    </dgm:pt>
    <dgm:pt modelId="{4917F1CB-5728-4172-9B64-721468EB863C}" type="pres">
      <dgm:prSet presAssocID="{8E5C2CF5-CB5B-4CED-BF00-1941CD503DCB}" presName="conn2-1" presStyleLbl="parChTrans1D2" presStyleIdx="1" presStyleCnt="2"/>
      <dgm:spPr/>
      <dgm:t>
        <a:bodyPr/>
        <a:lstStyle/>
        <a:p>
          <a:endParaRPr lang="en-US"/>
        </a:p>
      </dgm:t>
    </dgm:pt>
    <dgm:pt modelId="{DF12EBA6-CAE2-410D-AC94-5413BC3235AF}" type="pres">
      <dgm:prSet presAssocID="{8E5C2CF5-CB5B-4CED-BF00-1941CD503DCB}" presName="connTx" presStyleLbl="parChTrans1D2" presStyleIdx="1" presStyleCnt="2"/>
      <dgm:spPr/>
      <dgm:t>
        <a:bodyPr/>
        <a:lstStyle/>
        <a:p>
          <a:endParaRPr lang="en-US"/>
        </a:p>
      </dgm:t>
    </dgm:pt>
    <dgm:pt modelId="{BFBE3EC3-943C-44ED-B33B-607145A0F326}" type="pres">
      <dgm:prSet presAssocID="{3F0FEDF6-8C9C-4592-9A07-F8638BBB5F34}" presName="root2" presStyleCnt="0"/>
      <dgm:spPr/>
    </dgm:pt>
    <dgm:pt modelId="{07D4CAF7-F017-4C85-B776-5CA266227C1B}" type="pres">
      <dgm:prSet presAssocID="{3F0FEDF6-8C9C-4592-9A07-F8638BBB5F34}" presName="LevelTwoTextNode" presStyleLbl="node2" presStyleIdx="0" presStyleCnt="1">
        <dgm:presLayoutVars>
          <dgm:chPref val="3"/>
        </dgm:presLayoutVars>
      </dgm:prSet>
      <dgm:spPr/>
      <dgm:t>
        <a:bodyPr/>
        <a:lstStyle/>
        <a:p>
          <a:endParaRPr lang="en-US"/>
        </a:p>
      </dgm:t>
    </dgm:pt>
    <dgm:pt modelId="{A0184517-60F7-4EB0-8DE9-EC9556A42DDF}" type="pres">
      <dgm:prSet presAssocID="{3F0FEDF6-8C9C-4592-9A07-F8638BBB5F34}" presName="level3hierChild" presStyleCnt="0"/>
      <dgm:spPr/>
    </dgm:pt>
    <dgm:pt modelId="{DED69362-99F3-4AB9-9984-55AB2AACABD4}" type="pres">
      <dgm:prSet presAssocID="{650B46DD-F0C1-49C0-9DE5-512F29D4C45F}" presName="conn2-1" presStyleLbl="parChTrans1D3" presStyleIdx="0" presStyleCnt="3"/>
      <dgm:spPr/>
      <dgm:t>
        <a:bodyPr/>
        <a:lstStyle/>
        <a:p>
          <a:endParaRPr lang="en-US"/>
        </a:p>
      </dgm:t>
    </dgm:pt>
    <dgm:pt modelId="{34826E29-C196-4285-A6FF-55AE2EA5067C}" type="pres">
      <dgm:prSet presAssocID="{650B46DD-F0C1-49C0-9DE5-512F29D4C45F}" presName="connTx" presStyleLbl="parChTrans1D3" presStyleIdx="0" presStyleCnt="3"/>
      <dgm:spPr/>
      <dgm:t>
        <a:bodyPr/>
        <a:lstStyle/>
        <a:p>
          <a:endParaRPr lang="en-US"/>
        </a:p>
      </dgm:t>
    </dgm:pt>
    <dgm:pt modelId="{709BC8E7-C26C-4107-B42E-0A7976E93972}" type="pres">
      <dgm:prSet presAssocID="{DD314889-2D6D-45AC-810B-FE217D70A60E}" presName="root2" presStyleCnt="0"/>
      <dgm:spPr/>
    </dgm:pt>
    <dgm:pt modelId="{F3D7A264-6E5B-4E7C-BE0E-3A2EB8BFC9C3}" type="pres">
      <dgm:prSet presAssocID="{DD314889-2D6D-45AC-810B-FE217D70A60E}" presName="LevelTwoTextNode" presStyleLbl="node3" presStyleIdx="0" presStyleCnt="3">
        <dgm:presLayoutVars>
          <dgm:chPref val="3"/>
        </dgm:presLayoutVars>
      </dgm:prSet>
      <dgm:spPr/>
      <dgm:t>
        <a:bodyPr/>
        <a:lstStyle/>
        <a:p>
          <a:endParaRPr lang="en-US"/>
        </a:p>
      </dgm:t>
    </dgm:pt>
    <dgm:pt modelId="{2EFF756E-0782-4889-9586-7E9C698E9B04}" type="pres">
      <dgm:prSet presAssocID="{DD314889-2D6D-45AC-810B-FE217D70A60E}" presName="level3hierChild" presStyleCnt="0"/>
      <dgm:spPr/>
    </dgm:pt>
    <dgm:pt modelId="{7523F649-AE67-4BAD-AE10-6521078A1CE7}" type="pres">
      <dgm:prSet presAssocID="{920EA53D-947C-4432-81A3-A3A24DAD0009}" presName="conn2-1" presStyleLbl="parChTrans1D3" presStyleIdx="1" presStyleCnt="3"/>
      <dgm:spPr/>
      <dgm:t>
        <a:bodyPr/>
        <a:lstStyle/>
        <a:p>
          <a:endParaRPr lang="en-US"/>
        </a:p>
      </dgm:t>
    </dgm:pt>
    <dgm:pt modelId="{4C36CF45-8F75-44C4-BC80-B05A40942A72}" type="pres">
      <dgm:prSet presAssocID="{920EA53D-947C-4432-81A3-A3A24DAD0009}" presName="connTx" presStyleLbl="parChTrans1D3" presStyleIdx="1" presStyleCnt="3"/>
      <dgm:spPr/>
      <dgm:t>
        <a:bodyPr/>
        <a:lstStyle/>
        <a:p>
          <a:endParaRPr lang="en-US"/>
        </a:p>
      </dgm:t>
    </dgm:pt>
    <dgm:pt modelId="{827DCD5B-A824-4E0C-B47D-FE61E930BD17}" type="pres">
      <dgm:prSet presAssocID="{EF8929A1-5CDC-49C7-A151-AB748B7968F1}" presName="root2" presStyleCnt="0"/>
      <dgm:spPr/>
    </dgm:pt>
    <dgm:pt modelId="{3CD4ABD3-998B-47C9-8A6A-0DE20BC8755B}" type="pres">
      <dgm:prSet presAssocID="{EF8929A1-5CDC-49C7-A151-AB748B7968F1}" presName="LevelTwoTextNode" presStyleLbl="node3" presStyleIdx="1" presStyleCnt="3">
        <dgm:presLayoutVars>
          <dgm:chPref val="3"/>
        </dgm:presLayoutVars>
      </dgm:prSet>
      <dgm:spPr/>
      <dgm:t>
        <a:bodyPr/>
        <a:lstStyle/>
        <a:p>
          <a:endParaRPr lang="en-US"/>
        </a:p>
      </dgm:t>
    </dgm:pt>
    <dgm:pt modelId="{6EBC0B87-D4D2-4F16-A7FB-084A54396ECA}" type="pres">
      <dgm:prSet presAssocID="{EF8929A1-5CDC-49C7-A151-AB748B7968F1}" presName="level3hierChild" presStyleCnt="0"/>
      <dgm:spPr/>
    </dgm:pt>
    <dgm:pt modelId="{B6329D29-7EC5-4FB3-ADBC-FDC73CDA66EE}" type="pres">
      <dgm:prSet presAssocID="{D0D91EB0-668F-4769-9DE0-8B55A26E8B1D}" presName="conn2-1" presStyleLbl="parChTrans1D3" presStyleIdx="2" presStyleCnt="3"/>
      <dgm:spPr/>
      <dgm:t>
        <a:bodyPr/>
        <a:lstStyle/>
        <a:p>
          <a:endParaRPr lang="en-US"/>
        </a:p>
      </dgm:t>
    </dgm:pt>
    <dgm:pt modelId="{A0E23A8E-EBD6-4EC3-AF85-F0FA1C2A8110}" type="pres">
      <dgm:prSet presAssocID="{D0D91EB0-668F-4769-9DE0-8B55A26E8B1D}" presName="connTx" presStyleLbl="parChTrans1D3" presStyleIdx="2" presStyleCnt="3"/>
      <dgm:spPr/>
      <dgm:t>
        <a:bodyPr/>
        <a:lstStyle/>
        <a:p>
          <a:endParaRPr lang="en-US"/>
        </a:p>
      </dgm:t>
    </dgm:pt>
    <dgm:pt modelId="{6EEC0456-330A-4176-9EBC-31FD6FA5F67A}" type="pres">
      <dgm:prSet presAssocID="{16B8D566-1421-42FF-B959-E7807FC5DE7D}" presName="root2" presStyleCnt="0"/>
      <dgm:spPr/>
    </dgm:pt>
    <dgm:pt modelId="{BFCB9FF6-9284-4DF1-8993-AAF6F0621C0F}" type="pres">
      <dgm:prSet presAssocID="{16B8D566-1421-42FF-B959-E7807FC5DE7D}" presName="LevelTwoTextNode" presStyleLbl="node3" presStyleIdx="2" presStyleCnt="3">
        <dgm:presLayoutVars>
          <dgm:chPref val="3"/>
        </dgm:presLayoutVars>
      </dgm:prSet>
      <dgm:spPr/>
      <dgm:t>
        <a:bodyPr/>
        <a:lstStyle/>
        <a:p>
          <a:endParaRPr lang="en-US"/>
        </a:p>
      </dgm:t>
    </dgm:pt>
    <dgm:pt modelId="{0292C91A-7099-422F-8D47-2BEB0FA88E82}" type="pres">
      <dgm:prSet presAssocID="{16B8D566-1421-42FF-B959-E7807FC5DE7D}" presName="level3hierChild" presStyleCnt="0"/>
      <dgm:spPr/>
    </dgm:pt>
  </dgm:ptLst>
  <dgm:cxnLst>
    <dgm:cxn modelId="{4B36A52A-6762-4C4A-B43C-2BC0EC4D7FE8}" srcId="{3F0FEDF6-8C9C-4592-9A07-F8638BBB5F34}" destId="{16B8D566-1421-42FF-B959-E7807FC5DE7D}" srcOrd="2" destOrd="0" parTransId="{D0D91EB0-668F-4769-9DE0-8B55A26E8B1D}" sibTransId="{C12BBBA3-4614-4ECF-A8FD-F64F796CD3C6}"/>
    <dgm:cxn modelId="{0CD4456C-A2C1-4035-86B7-7F98266DB1C0}" srcId="{3F0FEDF6-8C9C-4592-9A07-F8638BBB5F34}" destId="{EF8929A1-5CDC-49C7-A151-AB748B7968F1}" srcOrd="1" destOrd="0" parTransId="{920EA53D-947C-4432-81A3-A3A24DAD0009}" sibTransId="{E2C51A66-B5F8-4870-A690-C9741BBC75CB}"/>
    <dgm:cxn modelId="{F0011A13-A051-46C6-83C0-9BF4ABC1D842}" type="presOf" srcId="{16B8D566-1421-42FF-B959-E7807FC5DE7D}" destId="{BFCB9FF6-9284-4DF1-8993-AAF6F0621C0F}" srcOrd="0" destOrd="0" presId="urn:microsoft.com/office/officeart/2005/8/layout/hierarchy2"/>
    <dgm:cxn modelId="{AA2CE64E-93BF-4349-8FE2-15EFA792C18E}" type="presOf" srcId="{650B46DD-F0C1-49C0-9DE5-512F29D4C45F}" destId="{DED69362-99F3-4AB9-9984-55AB2AACABD4}" srcOrd="0" destOrd="0" presId="urn:microsoft.com/office/officeart/2005/8/layout/hierarchy2"/>
    <dgm:cxn modelId="{B6A89EBD-53B3-4A47-A867-D74081E2969F}" type="presOf" srcId="{DD314889-2D6D-45AC-810B-FE217D70A60E}" destId="{F3D7A264-6E5B-4E7C-BE0E-3A2EB8BFC9C3}" srcOrd="0" destOrd="0" presId="urn:microsoft.com/office/officeart/2005/8/layout/hierarchy2"/>
    <dgm:cxn modelId="{E6797298-CC2E-4226-BECF-514DC0D678E5}" srcId="{B080760C-334E-404A-870E-28C0E75020D3}" destId="{94DAD22F-6477-443B-BB1D-97C3F3734857}" srcOrd="0" destOrd="0" parTransId="{B6CBE8C4-7A96-4543-AECA-37B332BDC03F}" sibTransId="{B5BD3DAA-09D1-43D7-96F3-E1A035421314}"/>
    <dgm:cxn modelId="{078D42B4-A07F-4A50-B6AD-63AFE57FEA01}" type="presOf" srcId="{D0D91EB0-668F-4769-9DE0-8B55A26E8B1D}" destId="{A0E23A8E-EBD6-4EC3-AF85-F0FA1C2A8110}" srcOrd="1" destOrd="0" presId="urn:microsoft.com/office/officeart/2005/8/layout/hierarchy2"/>
    <dgm:cxn modelId="{0A6A4C26-E5EE-49DB-BB3A-FE4A80B17DA4}" type="presOf" srcId="{3F0FEDF6-8C9C-4592-9A07-F8638BBB5F34}" destId="{07D4CAF7-F017-4C85-B776-5CA266227C1B}" srcOrd="0" destOrd="0" presId="urn:microsoft.com/office/officeart/2005/8/layout/hierarchy2"/>
    <dgm:cxn modelId="{0AA05F82-4BD4-4539-9C0A-9C65B2C397D0}" type="presOf" srcId="{78DF5D5E-BC14-4E1C-84E7-60A79BF719CC}" destId="{7AA69517-7EC4-41B7-97CD-7938B59D73E0}" srcOrd="0" destOrd="0" presId="urn:microsoft.com/office/officeart/2005/8/layout/hierarchy2"/>
    <dgm:cxn modelId="{CAAFDD07-F0CB-48C2-BF35-CC86780B837B}" srcId="{3F0FEDF6-8C9C-4592-9A07-F8638BBB5F34}" destId="{DD314889-2D6D-45AC-810B-FE217D70A60E}" srcOrd="0" destOrd="0" parTransId="{650B46DD-F0C1-49C0-9DE5-512F29D4C45F}" sibTransId="{3D20281A-41DF-45B4-858E-100700C5041C}"/>
    <dgm:cxn modelId="{D0875E88-A56B-4E41-AA4B-4531DC838C7E}" srcId="{94DAD22F-6477-443B-BB1D-97C3F3734857}" destId="{3F0FEDF6-8C9C-4592-9A07-F8638BBB5F34}" srcOrd="1" destOrd="0" parTransId="{8E5C2CF5-CB5B-4CED-BF00-1941CD503DCB}" sibTransId="{00BFADD4-BD0E-4223-83F6-214F970FD9BB}"/>
    <dgm:cxn modelId="{1A7C8906-7084-4CCE-A9DC-3E81C1FD706D}" type="presOf" srcId="{920EA53D-947C-4432-81A3-A3A24DAD0009}" destId="{4C36CF45-8F75-44C4-BC80-B05A40942A72}" srcOrd="1" destOrd="0" presId="urn:microsoft.com/office/officeart/2005/8/layout/hierarchy2"/>
    <dgm:cxn modelId="{F19FEB2D-8075-40B1-A23A-EA9F755B0A74}" type="presOf" srcId="{FA8F1DB5-705B-43EC-802C-063BCF75DE99}" destId="{FF3D4E19-2B1F-43BD-A172-1C96DD6378D1}" srcOrd="0" destOrd="0" presId="urn:microsoft.com/office/officeart/2005/8/layout/hierarchy2"/>
    <dgm:cxn modelId="{BECA7C34-ED6C-4EE1-83D5-4E2B2FF36348}" type="presOf" srcId="{B080760C-334E-404A-870E-28C0E75020D3}" destId="{198BD44C-8183-4DDD-B571-24C2F6B3ABFC}" srcOrd="0" destOrd="0" presId="urn:microsoft.com/office/officeart/2005/8/layout/hierarchy2"/>
    <dgm:cxn modelId="{5A86702C-5EB8-449B-B13E-AA1CA6BF1A18}" type="presOf" srcId="{920EA53D-947C-4432-81A3-A3A24DAD0009}" destId="{7523F649-AE67-4BAD-AE10-6521078A1CE7}" srcOrd="0" destOrd="0" presId="urn:microsoft.com/office/officeart/2005/8/layout/hierarchy2"/>
    <dgm:cxn modelId="{F4574B5B-25CA-4AF8-BF5D-DD3816B444EC}" type="presOf" srcId="{8E5C2CF5-CB5B-4CED-BF00-1941CD503DCB}" destId="{4917F1CB-5728-4172-9B64-721468EB863C}" srcOrd="0" destOrd="0" presId="urn:microsoft.com/office/officeart/2005/8/layout/hierarchy2"/>
    <dgm:cxn modelId="{132B0A1D-7A3A-4FEC-841C-22296551BE71}" type="presOf" srcId="{650B46DD-F0C1-49C0-9DE5-512F29D4C45F}" destId="{34826E29-C196-4285-A6FF-55AE2EA5067C}" srcOrd="1" destOrd="0" presId="urn:microsoft.com/office/officeart/2005/8/layout/hierarchy2"/>
    <dgm:cxn modelId="{0CC3618F-06A8-44D8-9C2E-5BEED5EDC7FC}" srcId="{94DAD22F-6477-443B-BB1D-97C3F3734857}" destId="{78DF5D5E-BC14-4E1C-84E7-60A79BF719CC}" srcOrd="0" destOrd="0" parTransId="{FA8F1DB5-705B-43EC-802C-063BCF75DE99}" sibTransId="{3469CB7E-D815-4C33-A7DE-30C88B5A17DB}"/>
    <dgm:cxn modelId="{588DD1F5-F3CA-46C9-BA73-9B063415FC78}" type="presOf" srcId="{D0D91EB0-668F-4769-9DE0-8B55A26E8B1D}" destId="{B6329D29-7EC5-4FB3-ADBC-FDC73CDA66EE}" srcOrd="0" destOrd="0" presId="urn:microsoft.com/office/officeart/2005/8/layout/hierarchy2"/>
    <dgm:cxn modelId="{6418B2EF-1FD1-4C87-9E7F-4221B5983BEC}" type="presOf" srcId="{8E5C2CF5-CB5B-4CED-BF00-1941CD503DCB}" destId="{DF12EBA6-CAE2-410D-AC94-5413BC3235AF}" srcOrd="1" destOrd="0" presId="urn:microsoft.com/office/officeart/2005/8/layout/hierarchy2"/>
    <dgm:cxn modelId="{5DA30356-3FE8-4E3A-B242-927F8DFF6333}" type="presOf" srcId="{EF8929A1-5CDC-49C7-A151-AB748B7968F1}" destId="{3CD4ABD3-998B-47C9-8A6A-0DE20BC8755B}" srcOrd="0" destOrd="0" presId="urn:microsoft.com/office/officeart/2005/8/layout/hierarchy2"/>
    <dgm:cxn modelId="{7D9C1D2D-2C9C-44AC-A88D-C6292242F262}" type="presOf" srcId="{FA8F1DB5-705B-43EC-802C-063BCF75DE99}" destId="{89538FB1-7BF3-4598-A4A4-3E8023D21D37}" srcOrd="1" destOrd="0" presId="urn:microsoft.com/office/officeart/2005/8/layout/hierarchy2"/>
    <dgm:cxn modelId="{8345C64D-AA2A-434C-AF48-E90FB627C1AE}" type="presOf" srcId="{94DAD22F-6477-443B-BB1D-97C3F3734857}" destId="{91BE99BE-CB43-4550-AEB4-2E07F7EC281D}" srcOrd="0" destOrd="0" presId="urn:microsoft.com/office/officeart/2005/8/layout/hierarchy2"/>
    <dgm:cxn modelId="{387EE268-9579-4592-990B-3134CA1EE865}" type="presParOf" srcId="{198BD44C-8183-4DDD-B571-24C2F6B3ABFC}" destId="{98D3008B-E2B9-43F5-BFDC-16127B75A83C}" srcOrd="0" destOrd="0" presId="urn:microsoft.com/office/officeart/2005/8/layout/hierarchy2"/>
    <dgm:cxn modelId="{162354E2-610F-4A83-9185-A4F5FFE998B3}" type="presParOf" srcId="{98D3008B-E2B9-43F5-BFDC-16127B75A83C}" destId="{91BE99BE-CB43-4550-AEB4-2E07F7EC281D}" srcOrd="0" destOrd="0" presId="urn:microsoft.com/office/officeart/2005/8/layout/hierarchy2"/>
    <dgm:cxn modelId="{DB4FA38E-F6F2-45AE-95E0-A3F73EA7CDC0}" type="presParOf" srcId="{98D3008B-E2B9-43F5-BFDC-16127B75A83C}" destId="{FB447A0C-560D-4A89-A922-B75E6A618530}" srcOrd="1" destOrd="0" presId="urn:microsoft.com/office/officeart/2005/8/layout/hierarchy2"/>
    <dgm:cxn modelId="{638D104B-4EF0-4B62-8C78-5464925C0EFF}" type="presParOf" srcId="{FB447A0C-560D-4A89-A922-B75E6A618530}" destId="{FF3D4E19-2B1F-43BD-A172-1C96DD6378D1}" srcOrd="0" destOrd="0" presId="urn:microsoft.com/office/officeart/2005/8/layout/hierarchy2"/>
    <dgm:cxn modelId="{6D50371B-7363-49F6-9CA7-5B30DF8D26B4}" type="presParOf" srcId="{FF3D4E19-2B1F-43BD-A172-1C96DD6378D1}" destId="{89538FB1-7BF3-4598-A4A4-3E8023D21D37}" srcOrd="0" destOrd="0" presId="urn:microsoft.com/office/officeart/2005/8/layout/hierarchy2"/>
    <dgm:cxn modelId="{CA93E139-A5FB-4B14-A4BD-B225BB4B70A2}" type="presParOf" srcId="{FB447A0C-560D-4A89-A922-B75E6A618530}" destId="{A6980E09-6826-4AB8-90EF-1EDF49B6D459}" srcOrd="1" destOrd="0" presId="urn:microsoft.com/office/officeart/2005/8/layout/hierarchy2"/>
    <dgm:cxn modelId="{7A57902E-45EE-491D-97E4-A3FE50028EB0}" type="presParOf" srcId="{A6980E09-6826-4AB8-90EF-1EDF49B6D459}" destId="{7AA69517-7EC4-41B7-97CD-7938B59D73E0}" srcOrd="0" destOrd="0" presId="urn:microsoft.com/office/officeart/2005/8/layout/hierarchy2"/>
    <dgm:cxn modelId="{8824C871-6F23-4F85-90F1-36B133F430B4}" type="presParOf" srcId="{A6980E09-6826-4AB8-90EF-1EDF49B6D459}" destId="{0AA86FDF-BFB6-4300-BC19-4900A6B6A86E}" srcOrd="1" destOrd="0" presId="urn:microsoft.com/office/officeart/2005/8/layout/hierarchy2"/>
    <dgm:cxn modelId="{92D9DCB2-89E4-4D11-AB96-475A1C72F205}" type="presParOf" srcId="{FB447A0C-560D-4A89-A922-B75E6A618530}" destId="{4917F1CB-5728-4172-9B64-721468EB863C}" srcOrd="2" destOrd="0" presId="urn:microsoft.com/office/officeart/2005/8/layout/hierarchy2"/>
    <dgm:cxn modelId="{C9C6210B-B889-48AE-A573-45FBF5AE0D41}" type="presParOf" srcId="{4917F1CB-5728-4172-9B64-721468EB863C}" destId="{DF12EBA6-CAE2-410D-AC94-5413BC3235AF}" srcOrd="0" destOrd="0" presId="urn:microsoft.com/office/officeart/2005/8/layout/hierarchy2"/>
    <dgm:cxn modelId="{DE13C5FE-62D3-4B47-9B1D-820489FBE729}" type="presParOf" srcId="{FB447A0C-560D-4A89-A922-B75E6A618530}" destId="{BFBE3EC3-943C-44ED-B33B-607145A0F326}" srcOrd="3" destOrd="0" presId="urn:microsoft.com/office/officeart/2005/8/layout/hierarchy2"/>
    <dgm:cxn modelId="{D7E7796F-8254-4DB1-B4EF-FCB33D5AADCB}" type="presParOf" srcId="{BFBE3EC3-943C-44ED-B33B-607145A0F326}" destId="{07D4CAF7-F017-4C85-B776-5CA266227C1B}" srcOrd="0" destOrd="0" presId="urn:microsoft.com/office/officeart/2005/8/layout/hierarchy2"/>
    <dgm:cxn modelId="{F2D614C4-D896-4D3E-8F16-E3624EDABC64}" type="presParOf" srcId="{BFBE3EC3-943C-44ED-B33B-607145A0F326}" destId="{A0184517-60F7-4EB0-8DE9-EC9556A42DDF}" srcOrd="1" destOrd="0" presId="urn:microsoft.com/office/officeart/2005/8/layout/hierarchy2"/>
    <dgm:cxn modelId="{F780DB57-555F-46F3-84DE-3CFD1194DBBA}" type="presParOf" srcId="{A0184517-60F7-4EB0-8DE9-EC9556A42DDF}" destId="{DED69362-99F3-4AB9-9984-55AB2AACABD4}" srcOrd="0" destOrd="0" presId="urn:microsoft.com/office/officeart/2005/8/layout/hierarchy2"/>
    <dgm:cxn modelId="{B356D6FB-C9C4-4807-A8BF-1DD5971F0140}" type="presParOf" srcId="{DED69362-99F3-4AB9-9984-55AB2AACABD4}" destId="{34826E29-C196-4285-A6FF-55AE2EA5067C}" srcOrd="0" destOrd="0" presId="urn:microsoft.com/office/officeart/2005/8/layout/hierarchy2"/>
    <dgm:cxn modelId="{7E3A8601-F632-4104-8B2A-9FD2FB389A1D}" type="presParOf" srcId="{A0184517-60F7-4EB0-8DE9-EC9556A42DDF}" destId="{709BC8E7-C26C-4107-B42E-0A7976E93972}" srcOrd="1" destOrd="0" presId="urn:microsoft.com/office/officeart/2005/8/layout/hierarchy2"/>
    <dgm:cxn modelId="{F35C77C8-FD45-442B-956C-C27864788A32}" type="presParOf" srcId="{709BC8E7-C26C-4107-B42E-0A7976E93972}" destId="{F3D7A264-6E5B-4E7C-BE0E-3A2EB8BFC9C3}" srcOrd="0" destOrd="0" presId="urn:microsoft.com/office/officeart/2005/8/layout/hierarchy2"/>
    <dgm:cxn modelId="{579A434C-EDD3-45D7-A4AA-3CD2E2CA4DFF}" type="presParOf" srcId="{709BC8E7-C26C-4107-B42E-0A7976E93972}" destId="{2EFF756E-0782-4889-9586-7E9C698E9B04}" srcOrd="1" destOrd="0" presId="urn:microsoft.com/office/officeart/2005/8/layout/hierarchy2"/>
    <dgm:cxn modelId="{C4EEF3A5-87AB-4E19-A095-96CE38C37E8A}" type="presParOf" srcId="{A0184517-60F7-4EB0-8DE9-EC9556A42DDF}" destId="{7523F649-AE67-4BAD-AE10-6521078A1CE7}" srcOrd="2" destOrd="0" presId="urn:microsoft.com/office/officeart/2005/8/layout/hierarchy2"/>
    <dgm:cxn modelId="{5D16F817-F33C-45F4-8343-EAC695E519D1}" type="presParOf" srcId="{7523F649-AE67-4BAD-AE10-6521078A1CE7}" destId="{4C36CF45-8F75-44C4-BC80-B05A40942A72}" srcOrd="0" destOrd="0" presId="urn:microsoft.com/office/officeart/2005/8/layout/hierarchy2"/>
    <dgm:cxn modelId="{3A8E6D77-6997-4C5D-B061-DB3EBC453A9E}" type="presParOf" srcId="{A0184517-60F7-4EB0-8DE9-EC9556A42DDF}" destId="{827DCD5B-A824-4E0C-B47D-FE61E930BD17}" srcOrd="3" destOrd="0" presId="urn:microsoft.com/office/officeart/2005/8/layout/hierarchy2"/>
    <dgm:cxn modelId="{EC7B01D6-8468-4119-A7DF-1820CC09DEB6}" type="presParOf" srcId="{827DCD5B-A824-4E0C-B47D-FE61E930BD17}" destId="{3CD4ABD3-998B-47C9-8A6A-0DE20BC8755B}" srcOrd="0" destOrd="0" presId="urn:microsoft.com/office/officeart/2005/8/layout/hierarchy2"/>
    <dgm:cxn modelId="{F2957FA9-ED18-4D56-8ECA-4D40CCFEB27F}" type="presParOf" srcId="{827DCD5B-A824-4E0C-B47D-FE61E930BD17}" destId="{6EBC0B87-D4D2-4F16-A7FB-084A54396ECA}" srcOrd="1" destOrd="0" presId="urn:microsoft.com/office/officeart/2005/8/layout/hierarchy2"/>
    <dgm:cxn modelId="{0288CB41-5400-4A51-9EB4-F32CD5145CBC}" type="presParOf" srcId="{A0184517-60F7-4EB0-8DE9-EC9556A42DDF}" destId="{B6329D29-7EC5-4FB3-ADBC-FDC73CDA66EE}" srcOrd="4" destOrd="0" presId="urn:microsoft.com/office/officeart/2005/8/layout/hierarchy2"/>
    <dgm:cxn modelId="{411B4C0B-4B10-4B05-9FAC-C548A5ACD98F}" type="presParOf" srcId="{B6329D29-7EC5-4FB3-ADBC-FDC73CDA66EE}" destId="{A0E23A8E-EBD6-4EC3-AF85-F0FA1C2A8110}" srcOrd="0" destOrd="0" presId="urn:microsoft.com/office/officeart/2005/8/layout/hierarchy2"/>
    <dgm:cxn modelId="{DD550F3A-21D9-4C32-AB3F-016F89009630}" type="presParOf" srcId="{A0184517-60F7-4EB0-8DE9-EC9556A42DDF}" destId="{6EEC0456-330A-4176-9EBC-31FD6FA5F67A}" srcOrd="5" destOrd="0" presId="urn:microsoft.com/office/officeart/2005/8/layout/hierarchy2"/>
    <dgm:cxn modelId="{BC877583-A79B-4AC2-9F6B-EACBDB9F523F}" type="presParOf" srcId="{6EEC0456-330A-4176-9EBC-31FD6FA5F67A}" destId="{BFCB9FF6-9284-4DF1-8993-AAF6F0621C0F}" srcOrd="0" destOrd="0" presId="urn:microsoft.com/office/officeart/2005/8/layout/hierarchy2"/>
    <dgm:cxn modelId="{B6F8EE7B-ABC9-4383-BCB7-F55F3F12381D}" type="presParOf" srcId="{6EEC0456-330A-4176-9EBC-31FD6FA5F67A}" destId="{0292C91A-7099-422F-8D47-2BEB0FA88E82}" srcOrd="1" destOrd="0" presId="urn:microsoft.com/office/officeart/2005/8/layout/hierarchy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080760C-334E-404A-870E-28C0E75020D3}" type="doc">
      <dgm:prSet loTypeId="urn:microsoft.com/office/officeart/2005/8/layout/hierarchy2" loCatId="hierarchy" qsTypeId="urn:microsoft.com/office/officeart/2005/8/quickstyle/3d1" qsCatId="3D" csTypeId="urn:microsoft.com/office/officeart/2005/8/colors/accent1_2" csCatId="accent1" phldr="1"/>
      <dgm:spPr/>
    </dgm:pt>
    <dgm:pt modelId="{94DAD22F-6477-443B-BB1D-97C3F373485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BEDC Director</a:t>
          </a:r>
          <a:endParaRPr kumimoji="0" lang="en-US" b="0" i="0" u="none" strike="noStrike" cap="none" normalizeH="0" baseline="0" dirty="0" smtClean="0">
            <a:ln/>
            <a:effectLst/>
            <a:latin typeface="Arial" pitchFamily="34" charset="0"/>
          </a:endParaRPr>
        </a:p>
      </dgm:t>
    </dgm:pt>
    <dgm:pt modelId="{B6CBE8C4-7A96-4543-AECA-37B332BDC03F}" type="parTrans" cxnId="{E6797298-CC2E-4226-BECF-514DC0D678E5}">
      <dgm:prSet/>
      <dgm:spPr/>
      <dgm:t>
        <a:bodyPr/>
        <a:lstStyle/>
        <a:p>
          <a:endParaRPr lang="en-US"/>
        </a:p>
      </dgm:t>
    </dgm:pt>
    <dgm:pt modelId="{B5BD3DAA-09D1-43D7-96F3-E1A035421314}" type="sibTrans" cxnId="{E6797298-CC2E-4226-BECF-514DC0D678E5}">
      <dgm:prSet/>
      <dgm:spPr/>
      <dgm:t>
        <a:bodyPr/>
        <a:lstStyle/>
        <a:p>
          <a:endParaRPr lang="en-US"/>
        </a:p>
      </dgm:t>
    </dgm:pt>
    <dgm:pt modelId="{78DF5D5E-BC14-4E1C-84E7-60A79BF719CC}" type="asst">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Administrative</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Assistant</a:t>
          </a:r>
          <a:endParaRPr kumimoji="0" lang="en-US" b="0" i="0" u="none" strike="noStrike" cap="none" normalizeH="0" baseline="0" dirty="0" smtClean="0">
            <a:ln/>
            <a:effectLst/>
            <a:latin typeface="Arial" pitchFamily="34" charset="0"/>
          </a:endParaRPr>
        </a:p>
      </dgm:t>
    </dgm:pt>
    <dgm:pt modelId="{FA8F1DB5-705B-43EC-802C-063BCF75DE99}" type="parTrans" cxnId="{0CC3618F-06A8-44D8-9C2E-5BEED5EDC7FC}">
      <dgm:prSet/>
      <dgm:spPr/>
      <dgm:t>
        <a:bodyPr/>
        <a:lstStyle/>
        <a:p>
          <a:endParaRPr lang="en-US" dirty="0"/>
        </a:p>
      </dgm:t>
    </dgm:pt>
    <dgm:pt modelId="{3469CB7E-D815-4C33-A7DE-30C88B5A17DB}" type="sibTrans" cxnId="{0CC3618F-06A8-44D8-9C2E-5BEED5EDC7FC}">
      <dgm:prSet/>
      <dgm:spPr/>
      <dgm:t>
        <a:bodyPr/>
        <a:lstStyle/>
        <a:p>
          <a:endParaRPr lang="en-US"/>
        </a:p>
      </dgm:t>
    </dgm:pt>
    <dgm:pt modelId="{198BD44C-8183-4DDD-B571-24C2F6B3ABFC}" type="pres">
      <dgm:prSet presAssocID="{B080760C-334E-404A-870E-28C0E75020D3}" presName="diagram" presStyleCnt="0">
        <dgm:presLayoutVars>
          <dgm:chPref val="1"/>
          <dgm:dir/>
          <dgm:animOne val="branch"/>
          <dgm:animLvl val="lvl"/>
          <dgm:resizeHandles val="exact"/>
        </dgm:presLayoutVars>
      </dgm:prSet>
      <dgm:spPr/>
    </dgm:pt>
    <dgm:pt modelId="{98D3008B-E2B9-43F5-BFDC-16127B75A83C}" type="pres">
      <dgm:prSet presAssocID="{94DAD22F-6477-443B-BB1D-97C3F3734857}" presName="root1" presStyleCnt="0"/>
      <dgm:spPr/>
    </dgm:pt>
    <dgm:pt modelId="{91BE99BE-CB43-4550-AEB4-2E07F7EC281D}" type="pres">
      <dgm:prSet presAssocID="{94DAD22F-6477-443B-BB1D-97C3F3734857}" presName="LevelOneTextNode" presStyleLbl="node0" presStyleIdx="0" presStyleCnt="1" custScaleX="123435" custScaleY="111720">
        <dgm:presLayoutVars>
          <dgm:chPref val="3"/>
        </dgm:presLayoutVars>
      </dgm:prSet>
      <dgm:spPr/>
      <dgm:t>
        <a:bodyPr/>
        <a:lstStyle/>
        <a:p>
          <a:endParaRPr lang="en-US"/>
        </a:p>
      </dgm:t>
    </dgm:pt>
    <dgm:pt modelId="{FB447A0C-560D-4A89-A922-B75E6A618530}" type="pres">
      <dgm:prSet presAssocID="{94DAD22F-6477-443B-BB1D-97C3F3734857}" presName="level2hierChild" presStyleCnt="0"/>
      <dgm:spPr/>
    </dgm:pt>
    <dgm:pt modelId="{FF3D4E19-2B1F-43BD-A172-1C96DD6378D1}" type="pres">
      <dgm:prSet presAssocID="{FA8F1DB5-705B-43EC-802C-063BCF75DE99}" presName="conn2-1" presStyleLbl="parChTrans1D2" presStyleIdx="0" presStyleCnt="1"/>
      <dgm:spPr/>
      <dgm:t>
        <a:bodyPr/>
        <a:lstStyle/>
        <a:p>
          <a:endParaRPr lang="en-US"/>
        </a:p>
      </dgm:t>
    </dgm:pt>
    <dgm:pt modelId="{89538FB1-7BF3-4598-A4A4-3E8023D21D37}" type="pres">
      <dgm:prSet presAssocID="{FA8F1DB5-705B-43EC-802C-063BCF75DE99}" presName="connTx" presStyleLbl="parChTrans1D2" presStyleIdx="0" presStyleCnt="1"/>
      <dgm:spPr/>
      <dgm:t>
        <a:bodyPr/>
        <a:lstStyle/>
        <a:p>
          <a:endParaRPr lang="en-US"/>
        </a:p>
      </dgm:t>
    </dgm:pt>
    <dgm:pt modelId="{A6980E09-6826-4AB8-90EF-1EDF49B6D459}" type="pres">
      <dgm:prSet presAssocID="{78DF5D5E-BC14-4E1C-84E7-60A79BF719CC}" presName="root2" presStyleCnt="0"/>
      <dgm:spPr/>
    </dgm:pt>
    <dgm:pt modelId="{7AA69517-7EC4-41B7-97CD-7938B59D73E0}" type="pres">
      <dgm:prSet presAssocID="{78DF5D5E-BC14-4E1C-84E7-60A79BF719CC}" presName="LevelTwoTextNode" presStyleLbl="asst1" presStyleIdx="0" presStyleCnt="1">
        <dgm:presLayoutVars>
          <dgm:chPref val="3"/>
        </dgm:presLayoutVars>
      </dgm:prSet>
      <dgm:spPr/>
      <dgm:t>
        <a:bodyPr/>
        <a:lstStyle/>
        <a:p>
          <a:endParaRPr lang="en-US"/>
        </a:p>
      </dgm:t>
    </dgm:pt>
    <dgm:pt modelId="{0AA86FDF-BFB6-4300-BC19-4900A6B6A86E}" type="pres">
      <dgm:prSet presAssocID="{78DF5D5E-BC14-4E1C-84E7-60A79BF719CC}" presName="level3hierChild" presStyleCnt="0"/>
      <dgm:spPr/>
    </dgm:pt>
  </dgm:ptLst>
  <dgm:cxnLst>
    <dgm:cxn modelId="{801F9BE0-C81D-4836-AF66-9E7AA90FB560}" type="presOf" srcId="{B080760C-334E-404A-870E-28C0E75020D3}" destId="{198BD44C-8183-4DDD-B571-24C2F6B3ABFC}" srcOrd="0" destOrd="0" presId="urn:microsoft.com/office/officeart/2005/8/layout/hierarchy2"/>
    <dgm:cxn modelId="{294445CC-A2AC-4678-8705-3489695768E6}" type="presOf" srcId="{FA8F1DB5-705B-43EC-802C-063BCF75DE99}" destId="{FF3D4E19-2B1F-43BD-A172-1C96DD6378D1}" srcOrd="0" destOrd="0" presId="urn:microsoft.com/office/officeart/2005/8/layout/hierarchy2"/>
    <dgm:cxn modelId="{EA7B63CA-F946-4827-A62E-5286AC09A218}" type="presOf" srcId="{FA8F1DB5-705B-43EC-802C-063BCF75DE99}" destId="{89538FB1-7BF3-4598-A4A4-3E8023D21D37}" srcOrd="1" destOrd="0" presId="urn:microsoft.com/office/officeart/2005/8/layout/hierarchy2"/>
    <dgm:cxn modelId="{27DB5373-8EFB-4211-B19B-2CD9E45A91DE}" type="presOf" srcId="{94DAD22F-6477-443B-BB1D-97C3F3734857}" destId="{91BE99BE-CB43-4550-AEB4-2E07F7EC281D}" srcOrd="0" destOrd="0" presId="urn:microsoft.com/office/officeart/2005/8/layout/hierarchy2"/>
    <dgm:cxn modelId="{E6797298-CC2E-4226-BECF-514DC0D678E5}" srcId="{B080760C-334E-404A-870E-28C0E75020D3}" destId="{94DAD22F-6477-443B-BB1D-97C3F3734857}" srcOrd="0" destOrd="0" parTransId="{B6CBE8C4-7A96-4543-AECA-37B332BDC03F}" sibTransId="{B5BD3DAA-09D1-43D7-96F3-E1A035421314}"/>
    <dgm:cxn modelId="{0CC3618F-06A8-44D8-9C2E-5BEED5EDC7FC}" srcId="{94DAD22F-6477-443B-BB1D-97C3F3734857}" destId="{78DF5D5E-BC14-4E1C-84E7-60A79BF719CC}" srcOrd="0" destOrd="0" parTransId="{FA8F1DB5-705B-43EC-802C-063BCF75DE99}" sibTransId="{3469CB7E-D815-4C33-A7DE-30C88B5A17DB}"/>
    <dgm:cxn modelId="{FCD815F0-00C9-4458-9376-8681FD5B6A48}" type="presOf" srcId="{78DF5D5E-BC14-4E1C-84E7-60A79BF719CC}" destId="{7AA69517-7EC4-41B7-97CD-7938B59D73E0}" srcOrd="0" destOrd="0" presId="urn:microsoft.com/office/officeart/2005/8/layout/hierarchy2"/>
    <dgm:cxn modelId="{74C4ED3D-8CE2-40DC-8BFF-64CFAB34CE0C}" type="presParOf" srcId="{198BD44C-8183-4DDD-B571-24C2F6B3ABFC}" destId="{98D3008B-E2B9-43F5-BFDC-16127B75A83C}" srcOrd="0" destOrd="0" presId="urn:microsoft.com/office/officeart/2005/8/layout/hierarchy2"/>
    <dgm:cxn modelId="{9E278B7D-72FD-4E47-A137-0C891B2C59C5}" type="presParOf" srcId="{98D3008B-E2B9-43F5-BFDC-16127B75A83C}" destId="{91BE99BE-CB43-4550-AEB4-2E07F7EC281D}" srcOrd="0" destOrd="0" presId="urn:microsoft.com/office/officeart/2005/8/layout/hierarchy2"/>
    <dgm:cxn modelId="{443C6FFD-1D6E-40EC-85EB-FE76B6466091}" type="presParOf" srcId="{98D3008B-E2B9-43F5-BFDC-16127B75A83C}" destId="{FB447A0C-560D-4A89-A922-B75E6A618530}" srcOrd="1" destOrd="0" presId="urn:microsoft.com/office/officeart/2005/8/layout/hierarchy2"/>
    <dgm:cxn modelId="{CA89752C-7456-4AB2-8A75-0B53E122BB23}" type="presParOf" srcId="{FB447A0C-560D-4A89-A922-B75E6A618530}" destId="{FF3D4E19-2B1F-43BD-A172-1C96DD6378D1}" srcOrd="0" destOrd="0" presId="urn:microsoft.com/office/officeart/2005/8/layout/hierarchy2"/>
    <dgm:cxn modelId="{483B9BC2-6EFE-4217-974E-B38A6ACB3049}" type="presParOf" srcId="{FF3D4E19-2B1F-43BD-A172-1C96DD6378D1}" destId="{89538FB1-7BF3-4598-A4A4-3E8023D21D37}" srcOrd="0" destOrd="0" presId="urn:microsoft.com/office/officeart/2005/8/layout/hierarchy2"/>
    <dgm:cxn modelId="{E5CFB033-225D-405E-A1CC-89E1823DA73C}" type="presParOf" srcId="{FB447A0C-560D-4A89-A922-B75E6A618530}" destId="{A6980E09-6826-4AB8-90EF-1EDF49B6D459}" srcOrd="1" destOrd="0" presId="urn:microsoft.com/office/officeart/2005/8/layout/hierarchy2"/>
    <dgm:cxn modelId="{85EF00B5-9B58-4B6B-8C93-F3A4ED786000}" type="presParOf" srcId="{A6980E09-6826-4AB8-90EF-1EDF49B6D459}" destId="{7AA69517-7EC4-41B7-97CD-7938B59D73E0}" srcOrd="0" destOrd="0" presId="urn:microsoft.com/office/officeart/2005/8/layout/hierarchy2"/>
    <dgm:cxn modelId="{42FFC948-300F-4FCF-83D2-0C2675DE0898}" type="presParOf" srcId="{A6980E09-6826-4AB8-90EF-1EDF49B6D459}" destId="{0AA86FDF-BFB6-4300-BC19-4900A6B6A86E}" srcOrd="1" destOrd="0" presId="urn:microsoft.com/office/officeart/2005/8/layout/hierarchy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080760C-334E-404A-870E-28C0E75020D3}" type="doc">
      <dgm:prSet loTypeId="urn:microsoft.com/office/officeart/2005/8/layout/hierarchy2" loCatId="hierarchy" qsTypeId="urn:microsoft.com/office/officeart/2005/8/quickstyle/3d1" qsCatId="3D" csTypeId="urn:microsoft.com/office/officeart/2005/8/colors/accent1_2" csCatId="accent1" phldr="1"/>
      <dgm:spPr/>
    </dgm:pt>
    <dgm:pt modelId="{94DAD22F-6477-443B-BB1D-97C3F373485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Convention Center Director</a:t>
          </a:r>
          <a:endParaRPr kumimoji="0" lang="en-US" b="0" i="0" u="none" strike="noStrike" cap="none" normalizeH="0" baseline="0" dirty="0" smtClean="0">
            <a:ln/>
            <a:effectLst/>
            <a:latin typeface="Arial" pitchFamily="34" charset="0"/>
          </a:endParaRPr>
        </a:p>
      </dgm:t>
    </dgm:pt>
    <dgm:pt modelId="{B6CBE8C4-7A96-4543-AECA-37B332BDC03F}" type="parTrans" cxnId="{E6797298-CC2E-4226-BECF-514DC0D678E5}">
      <dgm:prSet/>
      <dgm:spPr/>
      <dgm:t>
        <a:bodyPr/>
        <a:lstStyle/>
        <a:p>
          <a:endParaRPr lang="en-US"/>
        </a:p>
      </dgm:t>
    </dgm:pt>
    <dgm:pt modelId="{B5BD3DAA-09D1-43D7-96F3-E1A035421314}" type="sibTrans" cxnId="{E6797298-CC2E-4226-BECF-514DC0D678E5}">
      <dgm:prSet/>
      <dgm:spPr/>
      <dgm:t>
        <a:bodyPr/>
        <a:lstStyle/>
        <a:p>
          <a:endParaRPr lang="en-US"/>
        </a:p>
      </dgm:t>
    </dgm:pt>
    <dgm:pt modelId="{78DF5D5E-BC14-4E1C-84E7-60A79BF719CC}" type="asst">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Administrative</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Assistant</a:t>
          </a:r>
          <a:endParaRPr kumimoji="0" lang="en-US" b="0" i="0" u="none" strike="noStrike" cap="none" normalizeH="0" baseline="0" dirty="0" smtClean="0">
            <a:ln/>
            <a:effectLst/>
            <a:latin typeface="Arial" pitchFamily="34" charset="0"/>
          </a:endParaRPr>
        </a:p>
      </dgm:t>
    </dgm:pt>
    <dgm:pt modelId="{FA8F1DB5-705B-43EC-802C-063BCF75DE99}" type="parTrans" cxnId="{0CC3618F-06A8-44D8-9C2E-5BEED5EDC7FC}">
      <dgm:prSet/>
      <dgm:spPr/>
      <dgm:t>
        <a:bodyPr/>
        <a:lstStyle/>
        <a:p>
          <a:endParaRPr lang="en-US" dirty="0"/>
        </a:p>
      </dgm:t>
    </dgm:pt>
    <dgm:pt modelId="{3469CB7E-D815-4C33-A7DE-30C88B5A17DB}" type="sibTrans" cxnId="{0CC3618F-06A8-44D8-9C2E-5BEED5EDC7FC}">
      <dgm:prSet/>
      <dgm:spPr/>
      <dgm:t>
        <a:bodyPr/>
        <a:lstStyle/>
        <a:p>
          <a:endParaRPr lang="en-US"/>
        </a:p>
      </dgm:t>
    </dgm:pt>
    <dgm:pt modelId="{05594A44-290B-4056-9A35-7D6978571285}" type="asst">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Maintenance Worker II</a:t>
          </a:r>
        </a:p>
      </dgm:t>
    </dgm:pt>
    <dgm:pt modelId="{A4472338-843C-46D6-AF00-90B398DAB737}" type="parTrans" cxnId="{EC8A3F16-7C28-4794-A6C7-CEA6638D2688}">
      <dgm:prSet/>
      <dgm:spPr/>
      <dgm:t>
        <a:bodyPr/>
        <a:lstStyle/>
        <a:p>
          <a:endParaRPr lang="en-US"/>
        </a:p>
      </dgm:t>
    </dgm:pt>
    <dgm:pt modelId="{A6838379-0E5E-48BF-891C-522442686585}" type="sibTrans" cxnId="{EC8A3F16-7C28-4794-A6C7-CEA6638D2688}">
      <dgm:prSet/>
      <dgm:spPr/>
      <dgm:t>
        <a:bodyPr/>
        <a:lstStyle/>
        <a:p>
          <a:endParaRPr lang="en-US"/>
        </a:p>
      </dgm:t>
    </dgm:pt>
    <dgm:pt modelId="{73F06F4E-D9EC-41B3-9541-10DBA76D93FF}" type="asst">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Custodian</a:t>
          </a:r>
        </a:p>
      </dgm:t>
    </dgm:pt>
    <dgm:pt modelId="{39B052CC-A5D6-403B-968E-05339326655A}" type="parTrans" cxnId="{EFFE1EFF-607A-469D-8451-EBDE4355DD61}">
      <dgm:prSet/>
      <dgm:spPr/>
      <dgm:t>
        <a:bodyPr/>
        <a:lstStyle/>
        <a:p>
          <a:endParaRPr lang="en-US"/>
        </a:p>
      </dgm:t>
    </dgm:pt>
    <dgm:pt modelId="{906F6A8E-C991-4547-B717-EF0A4BF03388}" type="sibTrans" cxnId="{EFFE1EFF-607A-469D-8451-EBDE4355DD61}">
      <dgm:prSet/>
      <dgm:spPr/>
      <dgm:t>
        <a:bodyPr/>
        <a:lstStyle/>
        <a:p>
          <a:endParaRPr lang="en-US"/>
        </a:p>
      </dgm:t>
    </dgm:pt>
    <dgm:pt modelId="{28A441DF-D0E2-4805-A77F-A65FC55AE862}" type="asst">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Event Coordinator</a:t>
          </a:r>
        </a:p>
      </dgm:t>
    </dgm:pt>
    <dgm:pt modelId="{356BE21E-F612-4106-ADC5-F41D90F0BA95}" type="parTrans" cxnId="{5236AF56-EDAA-41B8-AC69-F58A1C3F1487}">
      <dgm:prSet/>
      <dgm:spPr/>
      <dgm:t>
        <a:bodyPr/>
        <a:lstStyle/>
        <a:p>
          <a:endParaRPr lang="en-US"/>
        </a:p>
      </dgm:t>
    </dgm:pt>
    <dgm:pt modelId="{7CEDA24B-4520-4193-9C87-5707082A23DF}" type="sibTrans" cxnId="{5236AF56-EDAA-41B8-AC69-F58A1C3F1487}">
      <dgm:prSet/>
      <dgm:spPr/>
      <dgm:t>
        <a:bodyPr/>
        <a:lstStyle/>
        <a:p>
          <a:endParaRPr lang="en-US"/>
        </a:p>
      </dgm:t>
    </dgm:pt>
    <dgm:pt modelId="{198BD44C-8183-4DDD-B571-24C2F6B3ABFC}" type="pres">
      <dgm:prSet presAssocID="{B080760C-334E-404A-870E-28C0E75020D3}" presName="diagram" presStyleCnt="0">
        <dgm:presLayoutVars>
          <dgm:chPref val="1"/>
          <dgm:dir/>
          <dgm:animOne val="branch"/>
          <dgm:animLvl val="lvl"/>
          <dgm:resizeHandles val="exact"/>
        </dgm:presLayoutVars>
      </dgm:prSet>
      <dgm:spPr/>
    </dgm:pt>
    <dgm:pt modelId="{98D3008B-E2B9-43F5-BFDC-16127B75A83C}" type="pres">
      <dgm:prSet presAssocID="{94DAD22F-6477-443B-BB1D-97C3F3734857}" presName="root1" presStyleCnt="0"/>
      <dgm:spPr/>
    </dgm:pt>
    <dgm:pt modelId="{91BE99BE-CB43-4550-AEB4-2E07F7EC281D}" type="pres">
      <dgm:prSet presAssocID="{94DAD22F-6477-443B-BB1D-97C3F3734857}" presName="LevelOneTextNode" presStyleLbl="node0" presStyleIdx="0" presStyleCnt="1" custScaleX="123435" custScaleY="111720">
        <dgm:presLayoutVars>
          <dgm:chPref val="3"/>
        </dgm:presLayoutVars>
      </dgm:prSet>
      <dgm:spPr/>
      <dgm:t>
        <a:bodyPr/>
        <a:lstStyle/>
        <a:p>
          <a:endParaRPr lang="en-US"/>
        </a:p>
      </dgm:t>
    </dgm:pt>
    <dgm:pt modelId="{FB447A0C-560D-4A89-A922-B75E6A618530}" type="pres">
      <dgm:prSet presAssocID="{94DAD22F-6477-443B-BB1D-97C3F3734857}" presName="level2hierChild" presStyleCnt="0"/>
      <dgm:spPr/>
    </dgm:pt>
    <dgm:pt modelId="{FF3D4E19-2B1F-43BD-A172-1C96DD6378D1}" type="pres">
      <dgm:prSet presAssocID="{FA8F1DB5-705B-43EC-802C-063BCF75DE99}" presName="conn2-1" presStyleLbl="parChTrans1D2" presStyleIdx="0" presStyleCnt="4"/>
      <dgm:spPr/>
      <dgm:t>
        <a:bodyPr/>
        <a:lstStyle/>
        <a:p>
          <a:endParaRPr lang="en-US"/>
        </a:p>
      </dgm:t>
    </dgm:pt>
    <dgm:pt modelId="{89538FB1-7BF3-4598-A4A4-3E8023D21D37}" type="pres">
      <dgm:prSet presAssocID="{FA8F1DB5-705B-43EC-802C-063BCF75DE99}" presName="connTx" presStyleLbl="parChTrans1D2" presStyleIdx="0" presStyleCnt="4"/>
      <dgm:spPr/>
      <dgm:t>
        <a:bodyPr/>
        <a:lstStyle/>
        <a:p>
          <a:endParaRPr lang="en-US"/>
        </a:p>
      </dgm:t>
    </dgm:pt>
    <dgm:pt modelId="{A6980E09-6826-4AB8-90EF-1EDF49B6D459}" type="pres">
      <dgm:prSet presAssocID="{78DF5D5E-BC14-4E1C-84E7-60A79BF719CC}" presName="root2" presStyleCnt="0"/>
      <dgm:spPr/>
    </dgm:pt>
    <dgm:pt modelId="{7AA69517-7EC4-41B7-97CD-7938B59D73E0}" type="pres">
      <dgm:prSet presAssocID="{78DF5D5E-BC14-4E1C-84E7-60A79BF719CC}" presName="LevelTwoTextNode" presStyleLbl="asst1" presStyleIdx="0" presStyleCnt="4">
        <dgm:presLayoutVars>
          <dgm:chPref val="3"/>
        </dgm:presLayoutVars>
      </dgm:prSet>
      <dgm:spPr/>
      <dgm:t>
        <a:bodyPr/>
        <a:lstStyle/>
        <a:p>
          <a:endParaRPr lang="en-US"/>
        </a:p>
      </dgm:t>
    </dgm:pt>
    <dgm:pt modelId="{0AA86FDF-BFB6-4300-BC19-4900A6B6A86E}" type="pres">
      <dgm:prSet presAssocID="{78DF5D5E-BC14-4E1C-84E7-60A79BF719CC}" presName="level3hierChild" presStyleCnt="0"/>
      <dgm:spPr/>
    </dgm:pt>
    <dgm:pt modelId="{95AA434C-18B2-4B7E-B3E3-67111882305F}" type="pres">
      <dgm:prSet presAssocID="{A4472338-843C-46D6-AF00-90B398DAB737}" presName="conn2-1" presStyleLbl="parChTrans1D2" presStyleIdx="1" presStyleCnt="4"/>
      <dgm:spPr/>
      <dgm:t>
        <a:bodyPr/>
        <a:lstStyle/>
        <a:p>
          <a:endParaRPr lang="en-US"/>
        </a:p>
      </dgm:t>
    </dgm:pt>
    <dgm:pt modelId="{734C559A-8DFE-450C-B1CF-9A65A92E3A32}" type="pres">
      <dgm:prSet presAssocID="{A4472338-843C-46D6-AF00-90B398DAB737}" presName="connTx" presStyleLbl="parChTrans1D2" presStyleIdx="1" presStyleCnt="4"/>
      <dgm:spPr/>
      <dgm:t>
        <a:bodyPr/>
        <a:lstStyle/>
        <a:p>
          <a:endParaRPr lang="en-US"/>
        </a:p>
      </dgm:t>
    </dgm:pt>
    <dgm:pt modelId="{20DC1C83-FF88-42CA-B769-902E154E0B90}" type="pres">
      <dgm:prSet presAssocID="{05594A44-290B-4056-9A35-7D6978571285}" presName="root2" presStyleCnt="0"/>
      <dgm:spPr/>
    </dgm:pt>
    <dgm:pt modelId="{7EA7F757-4E4E-430D-AAFF-06FDA0647107}" type="pres">
      <dgm:prSet presAssocID="{05594A44-290B-4056-9A35-7D6978571285}" presName="LevelTwoTextNode" presStyleLbl="asst1" presStyleIdx="1" presStyleCnt="4">
        <dgm:presLayoutVars>
          <dgm:chPref val="3"/>
        </dgm:presLayoutVars>
      </dgm:prSet>
      <dgm:spPr/>
      <dgm:t>
        <a:bodyPr/>
        <a:lstStyle/>
        <a:p>
          <a:endParaRPr lang="en-US"/>
        </a:p>
      </dgm:t>
    </dgm:pt>
    <dgm:pt modelId="{D2E19045-01CB-4172-AD6C-D9C48FFC09F6}" type="pres">
      <dgm:prSet presAssocID="{05594A44-290B-4056-9A35-7D6978571285}" presName="level3hierChild" presStyleCnt="0"/>
      <dgm:spPr/>
    </dgm:pt>
    <dgm:pt modelId="{C260BC77-B9A6-41AE-86A0-2548C060A809}" type="pres">
      <dgm:prSet presAssocID="{39B052CC-A5D6-403B-968E-05339326655A}" presName="conn2-1" presStyleLbl="parChTrans1D2" presStyleIdx="2" presStyleCnt="4"/>
      <dgm:spPr/>
      <dgm:t>
        <a:bodyPr/>
        <a:lstStyle/>
        <a:p>
          <a:endParaRPr lang="en-US"/>
        </a:p>
      </dgm:t>
    </dgm:pt>
    <dgm:pt modelId="{0C64E932-2F9A-46C4-BE56-102EFADF7E48}" type="pres">
      <dgm:prSet presAssocID="{39B052CC-A5D6-403B-968E-05339326655A}" presName="connTx" presStyleLbl="parChTrans1D2" presStyleIdx="2" presStyleCnt="4"/>
      <dgm:spPr/>
      <dgm:t>
        <a:bodyPr/>
        <a:lstStyle/>
        <a:p>
          <a:endParaRPr lang="en-US"/>
        </a:p>
      </dgm:t>
    </dgm:pt>
    <dgm:pt modelId="{DC713C43-F488-4BBB-AA54-AA9480B6CE51}" type="pres">
      <dgm:prSet presAssocID="{73F06F4E-D9EC-41B3-9541-10DBA76D93FF}" presName="root2" presStyleCnt="0"/>
      <dgm:spPr/>
    </dgm:pt>
    <dgm:pt modelId="{2B702562-EBD4-4A61-95E1-337684EB7F6C}" type="pres">
      <dgm:prSet presAssocID="{73F06F4E-D9EC-41B3-9541-10DBA76D93FF}" presName="LevelTwoTextNode" presStyleLbl="asst1" presStyleIdx="2" presStyleCnt="4">
        <dgm:presLayoutVars>
          <dgm:chPref val="3"/>
        </dgm:presLayoutVars>
      </dgm:prSet>
      <dgm:spPr/>
      <dgm:t>
        <a:bodyPr/>
        <a:lstStyle/>
        <a:p>
          <a:endParaRPr lang="en-US"/>
        </a:p>
      </dgm:t>
    </dgm:pt>
    <dgm:pt modelId="{30FE9D49-9499-4BCE-A4BE-BA64B32CC04A}" type="pres">
      <dgm:prSet presAssocID="{73F06F4E-D9EC-41B3-9541-10DBA76D93FF}" presName="level3hierChild" presStyleCnt="0"/>
      <dgm:spPr/>
    </dgm:pt>
    <dgm:pt modelId="{560D402A-1E64-46C2-81E2-96B7F8E5B81E}" type="pres">
      <dgm:prSet presAssocID="{356BE21E-F612-4106-ADC5-F41D90F0BA95}" presName="conn2-1" presStyleLbl="parChTrans1D2" presStyleIdx="3" presStyleCnt="4"/>
      <dgm:spPr/>
      <dgm:t>
        <a:bodyPr/>
        <a:lstStyle/>
        <a:p>
          <a:endParaRPr lang="en-US"/>
        </a:p>
      </dgm:t>
    </dgm:pt>
    <dgm:pt modelId="{9ABEC3E9-1AF1-4E05-A3E9-DF410923C2A4}" type="pres">
      <dgm:prSet presAssocID="{356BE21E-F612-4106-ADC5-F41D90F0BA95}" presName="connTx" presStyleLbl="parChTrans1D2" presStyleIdx="3" presStyleCnt="4"/>
      <dgm:spPr/>
      <dgm:t>
        <a:bodyPr/>
        <a:lstStyle/>
        <a:p>
          <a:endParaRPr lang="en-US"/>
        </a:p>
      </dgm:t>
    </dgm:pt>
    <dgm:pt modelId="{7B71B2A1-ABBA-4B90-AC9E-11E972065430}" type="pres">
      <dgm:prSet presAssocID="{28A441DF-D0E2-4805-A77F-A65FC55AE862}" presName="root2" presStyleCnt="0"/>
      <dgm:spPr/>
    </dgm:pt>
    <dgm:pt modelId="{95494F8B-F0C5-4A1E-A146-E342B492E49F}" type="pres">
      <dgm:prSet presAssocID="{28A441DF-D0E2-4805-A77F-A65FC55AE862}" presName="LevelTwoTextNode" presStyleLbl="asst1" presStyleIdx="3" presStyleCnt="4">
        <dgm:presLayoutVars>
          <dgm:chPref val="3"/>
        </dgm:presLayoutVars>
      </dgm:prSet>
      <dgm:spPr/>
      <dgm:t>
        <a:bodyPr/>
        <a:lstStyle/>
        <a:p>
          <a:endParaRPr lang="en-US"/>
        </a:p>
      </dgm:t>
    </dgm:pt>
    <dgm:pt modelId="{3CA16A38-BE3B-49A1-BBE3-6206EC8D2309}" type="pres">
      <dgm:prSet presAssocID="{28A441DF-D0E2-4805-A77F-A65FC55AE862}" presName="level3hierChild" presStyleCnt="0"/>
      <dgm:spPr/>
    </dgm:pt>
  </dgm:ptLst>
  <dgm:cxnLst>
    <dgm:cxn modelId="{10CF2009-D218-4F36-A63A-2F4812219B70}" type="presOf" srcId="{A4472338-843C-46D6-AF00-90B398DAB737}" destId="{95AA434C-18B2-4B7E-B3E3-67111882305F}" srcOrd="0" destOrd="0" presId="urn:microsoft.com/office/officeart/2005/8/layout/hierarchy2"/>
    <dgm:cxn modelId="{5AB29D9E-6B95-4D2F-8872-CF9D9C320431}" type="presOf" srcId="{A4472338-843C-46D6-AF00-90B398DAB737}" destId="{734C559A-8DFE-450C-B1CF-9A65A92E3A32}" srcOrd="1" destOrd="0" presId="urn:microsoft.com/office/officeart/2005/8/layout/hierarchy2"/>
    <dgm:cxn modelId="{FED8D96B-D487-4042-A16D-B3CAF77BC1C0}" type="presOf" srcId="{39B052CC-A5D6-403B-968E-05339326655A}" destId="{0C64E932-2F9A-46C4-BE56-102EFADF7E48}" srcOrd="1" destOrd="0" presId="urn:microsoft.com/office/officeart/2005/8/layout/hierarchy2"/>
    <dgm:cxn modelId="{7C8545E1-FB13-4B57-A7D7-EFB0AE9A4BF4}" type="presOf" srcId="{356BE21E-F612-4106-ADC5-F41D90F0BA95}" destId="{9ABEC3E9-1AF1-4E05-A3E9-DF410923C2A4}" srcOrd="1" destOrd="0" presId="urn:microsoft.com/office/officeart/2005/8/layout/hierarchy2"/>
    <dgm:cxn modelId="{7C3FFEE6-4BAD-4958-86FB-7F1D671A8CCA}" type="presOf" srcId="{356BE21E-F612-4106-ADC5-F41D90F0BA95}" destId="{560D402A-1E64-46C2-81E2-96B7F8E5B81E}" srcOrd="0" destOrd="0" presId="urn:microsoft.com/office/officeart/2005/8/layout/hierarchy2"/>
    <dgm:cxn modelId="{C58A466B-AA06-4E49-9D65-662E324B20E5}" type="presOf" srcId="{28A441DF-D0E2-4805-A77F-A65FC55AE862}" destId="{95494F8B-F0C5-4A1E-A146-E342B492E49F}" srcOrd="0" destOrd="0" presId="urn:microsoft.com/office/officeart/2005/8/layout/hierarchy2"/>
    <dgm:cxn modelId="{CF8B219B-27CD-4156-94B7-71767F806C0D}" type="presOf" srcId="{73F06F4E-D9EC-41B3-9541-10DBA76D93FF}" destId="{2B702562-EBD4-4A61-95E1-337684EB7F6C}" srcOrd="0" destOrd="0" presId="urn:microsoft.com/office/officeart/2005/8/layout/hierarchy2"/>
    <dgm:cxn modelId="{418494B4-17D0-4801-BF92-D44EE45B3CD2}" type="presOf" srcId="{05594A44-290B-4056-9A35-7D6978571285}" destId="{7EA7F757-4E4E-430D-AAFF-06FDA0647107}" srcOrd="0" destOrd="0" presId="urn:microsoft.com/office/officeart/2005/8/layout/hierarchy2"/>
    <dgm:cxn modelId="{EC8A3F16-7C28-4794-A6C7-CEA6638D2688}" srcId="{94DAD22F-6477-443B-BB1D-97C3F3734857}" destId="{05594A44-290B-4056-9A35-7D6978571285}" srcOrd="1" destOrd="0" parTransId="{A4472338-843C-46D6-AF00-90B398DAB737}" sibTransId="{A6838379-0E5E-48BF-891C-522442686585}"/>
    <dgm:cxn modelId="{559656E8-9CF7-4572-8BC7-7E06FE63AC71}" type="presOf" srcId="{39B052CC-A5D6-403B-968E-05339326655A}" destId="{C260BC77-B9A6-41AE-86A0-2548C060A809}" srcOrd="0" destOrd="0" presId="urn:microsoft.com/office/officeart/2005/8/layout/hierarchy2"/>
    <dgm:cxn modelId="{544F5A01-C07F-4D7E-8565-7C4EA6BF85C5}" type="presOf" srcId="{B080760C-334E-404A-870E-28C0E75020D3}" destId="{198BD44C-8183-4DDD-B571-24C2F6B3ABFC}" srcOrd="0" destOrd="0" presId="urn:microsoft.com/office/officeart/2005/8/layout/hierarchy2"/>
    <dgm:cxn modelId="{31E68FAB-0310-4EB5-85E3-521E4A57207A}" type="presOf" srcId="{FA8F1DB5-705B-43EC-802C-063BCF75DE99}" destId="{89538FB1-7BF3-4598-A4A4-3E8023D21D37}" srcOrd="1" destOrd="0" presId="urn:microsoft.com/office/officeart/2005/8/layout/hierarchy2"/>
    <dgm:cxn modelId="{5236AF56-EDAA-41B8-AC69-F58A1C3F1487}" srcId="{94DAD22F-6477-443B-BB1D-97C3F3734857}" destId="{28A441DF-D0E2-4805-A77F-A65FC55AE862}" srcOrd="3" destOrd="0" parTransId="{356BE21E-F612-4106-ADC5-F41D90F0BA95}" sibTransId="{7CEDA24B-4520-4193-9C87-5707082A23DF}"/>
    <dgm:cxn modelId="{EFFE1EFF-607A-469D-8451-EBDE4355DD61}" srcId="{94DAD22F-6477-443B-BB1D-97C3F3734857}" destId="{73F06F4E-D9EC-41B3-9541-10DBA76D93FF}" srcOrd="2" destOrd="0" parTransId="{39B052CC-A5D6-403B-968E-05339326655A}" sibTransId="{906F6A8E-C991-4547-B717-EF0A4BF03388}"/>
    <dgm:cxn modelId="{E6797298-CC2E-4226-BECF-514DC0D678E5}" srcId="{B080760C-334E-404A-870E-28C0E75020D3}" destId="{94DAD22F-6477-443B-BB1D-97C3F3734857}" srcOrd="0" destOrd="0" parTransId="{B6CBE8C4-7A96-4543-AECA-37B332BDC03F}" sibTransId="{B5BD3DAA-09D1-43D7-96F3-E1A035421314}"/>
    <dgm:cxn modelId="{0CC3618F-06A8-44D8-9C2E-5BEED5EDC7FC}" srcId="{94DAD22F-6477-443B-BB1D-97C3F3734857}" destId="{78DF5D5E-BC14-4E1C-84E7-60A79BF719CC}" srcOrd="0" destOrd="0" parTransId="{FA8F1DB5-705B-43EC-802C-063BCF75DE99}" sibTransId="{3469CB7E-D815-4C33-A7DE-30C88B5A17DB}"/>
    <dgm:cxn modelId="{43675D54-8CFA-47D5-AFB3-64610B8ABDD8}" type="presOf" srcId="{FA8F1DB5-705B-43EC-802C-063BCF75DE99}" destId="{FF3D4E19-2B1F-43BD-A172-1C96DD6378D1}" srcOrd="0" destOrd="0" presId="urn:microsoft.com/office/officeart/2005/8/layout/hierarchy2"/>
    <dgm:cxn modelId="{40815E5D-055A-49EA-8CDB-147F4FDE8652}" type="presOf" srcId="{94DAD22F-6477-443B-BB1D-97C3F3734857}" destId="{91BE99BE-CB43-4550-AEB4-2E07F7EC281D}" srcOrd="0" destOrd="0" presId="urn:microsoft.com/office/officeart/2005/8/layout/hierarchy2"/>
    <dgm:cxn modelId="{DF26F997-2E69-4795-8913-9D51176D25E9}" type="presOf" srcId="{78DF5D5E-BC14-4E1C-84E7-60A79BF719CC}" destId="{7AA69517-7EC4-41B7-97CD-7938B59D73E0}" srcOrd="0" destOrd="0" presId="urn:microsoft.com/office/officeart/2005/8/layout/hierarchy2"/>
    <dgm:cxn modelId="{AAD3D061-EEAB-4004-A53E-62235DE1335C}" type="presParOf" srcId="{198BD44C-8183-4DDD-B571-24C2F6B3ABFC}" destId="{98D3008B-E2B9-43F5-BFDC-16127B75A83C}" srcOrd="0" destOrd="0" presId="urn:microsoft.com/office/officeart/2005/8/layout/hierarchy2"/>
    <dgm:cxn modelId="{428E87AB-D0C4-4A37-930A-81961F0DFC17}" type="presParOf" srcId="{98D3008B-E2B9-43F5-BFDC-16127B75A83C}" destId="{91BE99BE-CB43-4550-AEB4-2E07F7EC281D}" srcOrd="0" destOrd="0" presId="urn:microsoft.com/office/officeart/2005/8/layout/hierarchy2"/>
    <dgm:cxn modelId="{491509F9-C3B0-4AF5-9BB3-CDCE5F6102AB}" type="presParOf" srcId="{98D3008B-E2B9-43F5-BFDC-16127B75A83C}" destId="{FB447A0C-560D-4A89-A922-B75E6A618530}" srcOrd="1" destOrd="0" presId="urn:microsoft.com/office/officeart/2005/8/layout/hierarchy2"/>
    <dgm:cxn modelId="{23D83389-5CD1-47F8-850D-559DD7712D4B}" type="presParOf" srcId="{FB447A0C-560D-4A89-A922-B75E6A618530}" destId="{FF3D4E19-2B1F-43BD-A172-1C96DD6378D1}" srcOrd="0" destOrd="0" presId="urn:microsoft.com/office/officeart/2005/8/layout/hierarchy2"/>
    <dgm:cxn modelId="{CD6CF024-CCDE-4A2A-A5C3-9C69B2BDDA33}" type="presParOf" srcId="{FF3D4E19-2B1F-43BD-A172-1C96DD6378D1}" destId="{89538FB1-7BF3-4598-A4A4-3E8023D21D37}" srcOrd="0" destOrd="0" presId="urn:microsoft.com/office/officeart/2005/8/layout/hierarchy2"/>
    <dgm:cxn modelId="{51BB74E5-98B1-4AB6-A00D-2D2A15C3FC4C}" type="presParOf" srcId="{FB447A0C-560D-4A89-A922-B75E6A618530}" destId="{A6980E09-6826-4AB8-90EF-1EDF49B6D459}" srcOrd="1" destOrd="0" presId="urn:microsoft.com/office/officeart/2005/8/layout/hierarchy2"/>
    <dgm:cxn modelId="{B73A3AC4-C966-4846-958B-B4D40EEEC0E2}" type="presParOf" srcId="{A6980E09-6826-4AB8-90EF-1EDF49B6D459}" destId="{7AA69517-7EC4-41B7-97CD-7938B59D73E0}" srcOrd="0" destOrd="0" presId="urn:microsoft.com/office/officeart/2005/8/layout/hierarchy2"/>
    <dgm:cxn modelId="{B3C82909-5A4B-4E82-93FA-99CE896C04BC}" type="presParOf" srcId="{A6980E09-6826-4AB8-90EF-1EDF49B6D459}" destId="{0AA86FDF-BFB6-4300-BC19-4900A6B6A86E}" srcOrd="1" destOrd="0" presId="urn:microsoft.com/office/officeart/2005/8/layout/hierarchy2"/>
    <dgm:cxn modelId="{295E80B1-708D-4135-A6EB-531B93B15FF9}" type="presParOf" srcId="{FB447A0C-560D-4A89-A922-B75E6A618530}" destId="{95AA434C-18B2-4B7E-B3E3-67111882305F}" srcOrd="2" destOrd="0" presId="urn:microsoft.com/office/officeart/2005/8/layout/hierarchy2"/>
    <dgm:cxn modelId="{AF35C8D6-E883-43AE-ABAE-6F4141E1825B}" type="presParOf" srcId="{95AA434C-18B2-4B7E-B3E3-67111882305F}" destId="{734C559A-8DFE-450C-B1CF-9A65A92E3A32}" srcOrd="0" destOrd="0" presId="urn:microsoft.com/office/officeart/2005/8/layout/hierarchy2"/>
    <dgm:cxn modelId="{D750552F-2154-412A-8066-ED5545437968}" type="presParOf" srcId="{FB447A0C-560D-4A89-A922-B75E6A618530}" destId="{20DC1C83-FF88-42CA-B769-902E154E0B90}" srcOrd="3" destOrd="0" presId="urn:microsoft.com/office/officeart/2005/8/layout/hierarchy2"/>
    <dgm:cxn modelId="{14A0181D-488E-4B39-B343-1314AAB100E1}" type="presParOf" srcId="{20DC1C83-FF88-42CA-B769-902E154E0B90}" destId="{7EA7F757-4E4E-430D-AAFF-06FDA0647107}" srcOrd="0" destOrd="0" presId="urn:microsoft.com/office/officeart/2005/8/layout/hierarchy2"/>
    <dgm:cxn modelId="{0752614E-D728-4252-888A-5946B41B4E57}" type="presParOf" srcId="{20DC1C83-FF88-42CA-B769-902E154E0B90}" destId="{D2E19045-01CB-4172-AD6C-D9C48FFC09F6}" srcOrd="1" destOrd="0" presId="urn:microsoft.com/office/officeart/2005/8/layout/hierarchy2"/>
    <dgm:cxn modelId="{56E84FB1-6799-4CAF-85E7-BFED0A9E77D6}" type="presParOf" srcId="{FB447A0C-560D-4A89-A922-B75E6A618530}" destId="{C260BC77-B9A6-41AE-86A0-2548C060A809}" srcOrd="4" destOrd="0" presId="urn:microsoft.com/office/officeart/2005/8/layout/hierarchy2"/>
    <dgm:cxn modelId="{2772A535-D952-4E07-99C1-5E010FECEB7D}" type="presParOf" srcId="{C260BC77-B9A6-41AE-86A0-2548C060A809}" destId="{0C64E932-2F9A-46C4-BE56-102EFADF7E48}" srcOrd="0" destOrd="0" presId="urn:microsoft.com/office/officeart/2005/8/layout/hierarchy2"/>
    <dgm:cxn modelId="{D7AC084C-5F12-4330-8871-C075F612F330}" type="presParOf" srcId="{FB447A0C-560D-4A89-A922-B75E6A618530}" destId="{DC713C43-F488-4BBB-AA54-AA9480B6CE51}" srcOrd="5" destOrd="0" presId="urn:microsoft.com/office/officeart/2005/8/layout/hierarchy2"/>
    <dgm:cxn modelId="{19B8EB56-E8AF-425C-827C-3A3481BFD218}" type="presParOf" srcId="{DC713C43-F488-4BBB-AA54-AA9480B6CE51}" destId="{2B702562-EBD4-4A61-95E1-337684EB7F6C}" srcOrd="0" destOrd="0" presId="urn:microsoft.com/office/officeart/2005/8/layout/hierarchy2"/>
    <dgm:cxn modelId="{0A7D0662-3DE8-45C2-94FA-16F3C07A4C6F}" type="presParOf" srcId="{DC713C43-F488-4BBB-AA54-AA9480B6CE51}" destId="{30FE9D49-9499-4BCE-A4BE-BA64B32CC04A}" srcOrd="1" destOrd="0" presId="urn:microsoft.com/office/officeart/2005/8/layout/hierarchy2"/>
    <dgm:cxn modelId="{5FCC3FB2-8FD1-4E61-9410-42C4C015E382}" type="presParOf" srcId="{FB447A0C-560D-4A89-A922-B75E6A618530}" destId="{560D402A-1E64-46C2-81E2-96B7F8E5B81E}" srcOrd="6" destOrd="0" presId="urn:microsoft.com/office/officeart/2005/8/layout/hierarchy2"/>
    <dgm:cxn modelId="{42DAF05D-3F44-45D3-8CE2-7B869855A55B}" type="presParOf" srcId="{560D402A-1E64-46C2-81E2-96B7F8E5B81E}" destId="{9ABEC3E9-1AF1-4E05-A3E9-DF410923C2A4}" srcOrd="0" destOrd="0" presId="urn:microsoft.com/office/officeart/2005/8/layout/hierarchy2"/>
    <dgm:cxn modelId="{051FE3DE-32C2-4CA4-9054-5EDA33AC3D3F}" type="presParOf" srcId="{FB447A0C-560D-4A89-A922-B75E6A618530}" destId="{7B71B2A1-ABBA-4B90-AC9E-11E972065430}" srcOrd="7" destOrd="0" presId="urn:microsoft.com/office/officeart/2005/8/layout/hierarchy2"/>
    <dgm:cxn modelId="{41E99B78-E7E3-4BE2-A881-783B88A43B72}" type="presParOf" srcId="{7B71B2A1-ABBA-4B90-AC9E-11E972065430}" destId="{95494F8B-F0C5-4A1E-A146-E342B492E49F}" srcOrd="0" destOrd="0" presId="urn:microsoft.com/office/officeart/2005/8/layout/hierarchy2"/>
    <dgm:cxn modelId="{59E97160-5DDF-4721-95D3-2B7358E46B30}" type="presParOf" srcId="{7B71B2A1-ABBA-4B90-AC9E-11E972065430}" destId="{3CA16A38-BE3B-49A1-BBE3-6206EC8D2309}" srcOrd="1" destOrd="0" presId="urn:microsoft.com/office/officeart/2005/8/layout/hierarchy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606EC-602D-46AA-B466-E3AB2F078967}" type="doc">
      <dgm:prSet loTypeId="urn:microsoft.com/office/officeart/2005/8/layout/hierarchy5" loCatId="hierarchy" qsTypeId="urn:microsoft.com/office/officeart/2005/8/quickstyle/3d2" qsCatId="3D" csTypeId="urn:microsoft.com/office/officeart/2005/8/colors/accent1_2" csCatId="accent1" phldr="1"/>
      <dgm:spPr/>
    </dgm:pt>
    <dgm:pt modelId="{3CE5A7B3-6B50-44F8-A785-BD8956F9EEF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City Secretary </a:t>
          </a:r>
          <a:endParaRPr kumimoji="0" lang="en-US" b="0" i="0" u="none" strike="noStrike" cap="none" normalizeH="0" baseline="0" dirty="0" smtClean="0">
            <a:ln/>
            <a:effectLst/>
            <a:latin typeface="Arial" pitchFamily="34" charset="0"/>
          </a:endParaRPr>
        </a:p>
      </dgm:t>
    </dgm:pt>
    <dgm:pt modelId="{10AF4CBE-2F52-4758-A25B-CC13D7A0FC25}" type="parTrans" cxnId="{12613C99-3D2B-4BF4-AD66-3D8F126AA12A}">
      <dgm:prSet/>
      <dgm:spPr/>
      <dgm:t>
        <a:bodyPr/>
        <a:lstStyle/>
        <a:p>
          <a:endParaRPr lang="en-US"/>
        </a:p>
      </dgm:t>
    </dgm:pt>
    <dgm:pt modelId="{4D28A5B1-B2CC-4E76-A2FF-3220370B2162}" type="sibTrans" cxnId="{12613C99-3D2B-4BF4-AD66-3D8F126AA12A}">
      <dgm:prSet/>
      <dgm:spPr/>
      <dgm:t>
        <a:bodyPr/>
        <a:lstStyle/>
        <a:p>
          <a:endParaRPr lang="en-US"/>
        </a:p>
      </dgm:t>
    </dgm:pt>
    <dgm:pt modelId="{BAF1AA25-C68A-4415-8EAB-876AA3684080}" type="pres">
      <dgm:prSet presAssocID="{C19606EC-602D-46AA-B466-E3AB2F078967}" presName="mainComposite" presStyleCnt="0">
        <dgm:presLayoutVars>
          <dgm:chPref val="1"/>
          <dgm:dir/>
          <dgm:animOne val="branch"/>
          <dgm:animLvl val="lvl"/>
          <dgm:resizeHandles val="exact"/>
        </dgm:presLayoutVars>
      </dgm:prSet>
      <dgm:spPr/>
    </dgm:pt>
    <dgm:pt modelId="{2DC58409-9CED-4E1E-936F-C8E5245D673E}" type="pres">
      <dgm:prSet presAssocID="{C19606EC-602D-46AA-B466-E3AB2F078967}" presName="hierFlow" presStyleCnt="0"/>
      <dgm:spPr/>
    </dgm:pt>
    <dgm:pt modelId="{4522D051-CCDB-4383-93E8-6EF9C0C876FA}" type="pres">
      <dgm:prSet presAssocID="{C19606EC-602D-46AA-B466-E3AB2F078967}" presName="hierChild1" presStyleCnt="0">
        <dgm:presLayoutVars>
          <dgm:chPref val="1"/>
          <dgm:animOne val="branch"/>
          <dgm:animLvl val="lvl"/>
        </dgm:presLayoutVars>
      </dgm:prSet>
      <dgm:spPr/>
    </dgm:pt>
    <dgm:pt modelId="{ED7E09B9-03C2-4986-B06B-7EA01385B710}" type="pres">
      <dgm:prSet presAssocID="{3CE5A7B3-6B50-44F8-A785-BD8956F9EEF7}" presName="Name17" presStyleCnt="0"/>
      <dgm:spPr/>
    </dgm:pt>
    <dgm:pt modelId="{53B04E68-647C-4C35-A3B8-A6A1A02C4539}" type="pres">
      <dgm:prSet presAssocID="{3CE5A7B3-6B50-44F8-A785-BD8956F9EEF7}" presName="level1Shape" presStyleLbl="node0" presStyleIdx="0" presStyleCnt="1" custScaleX="41515" custScaleY="33623">
        <dgm:presLayoutVars>
          <dgm:chPref val="3"/>
        </dgm:presLayoutVars>
      </dgm:prSet>
      <dgm:spPr/>
      <dgm:t>
        <a:bodyPr/>
        <a:lstStyle/>
        <a:p>
          <a:endParaRPr lang="en-US"/>
        </a:p>
      </dgm:t>
    </dgm:pt>
    <dgm:pt modelId="{4570F1C1-7759-4FD2-82E3-0E2529C231E0}" type="pres">
      <dgm:prSet presAssocID="{3CE5A7B3-6B50-44F8-A785-BD8956F9EEF7}" presName="hierChild2" presStyleCnt="0"/>
      <dgm:spPr/>
    </dgm:pt>
    <dgm:pt modelId="{682F2FF3-D30D-476C-B1B8-6CF108B175BA}" type="pres">
      <dgm:prSet presAssocID="{C19606EC-602D-46AA-B466-E3AB2F078967}" presName="bgShapesFlow" presStyleCnt="0"/>
      <dgm:spPr/>
    </dgm:pt>
  </dgm:ptLst>
  <dgm:cxnLst>
    <dgm:cxn modelId="{12613C99-3D2B-4BF4-AD66-3D8F126AA12A}" srcId="{C19606EC-602D-46AA-B466-E3AB2F078967}" destId="{3CE5A7B3-6B50-44F8-A785-BD8956F9EEF7}" srcOrd="0" destOrd="0" parTransId="{10AF4CBE-2F52-4758-A25B-CC13D7A0FC25}" sibTransId="{4D28A5B1-B2CC-4E76-A2FF-3220370B2162}"/>
    <dgm:cxn modelId="{2B33B127-0671-4DBE-AA33-162D90BFF7D0}" type="presOf" srcId="{3CE5A7B3-6B50-44F8-A785-BD8956F9EEF7}" destId="{53B04E68-647C-4C35-A3B8-A6A1A02C4539}" srcOrd="0" destOrd="0" presId="urn:microsoft.com/office/officeart/2005/8/layout/hierarchy5"/>
    <dgm:cxn modelId="{245F9166-D4AC-4E9A-BC84-DC7A66CEE27D}" type="presOf" srcId="{C19606EC-602D-46AA-B466-E3AB2F078967}" destId="{BAF1AA25-C68A-4415-8EAB-876AA3684080}" srcOrd="0" destOrd="0" presId="urn:microsoft.com/office/officeart/2005/8/layout/hierarchy5"/>
    <dgm:cxn modelId="{569E47C8-6B63-41C1-B75B-C8118C219E07}" type="presParOf" srcId="{BAF1AA25-C68A-4415-8EAB-876AA3684080}" destId="{2DC58409-9CED-4E1E-936F-C8E5245D673E}" srcOrd="0" destOrd="0" presId="urn:microsoft.com/office/officeart/2005/8/layout/hierarchy5"/>
    <dgm:cxn modelId="{067E3B1A-5D44-4F5A-90FA-8EE1DCE36CFA}" type="presParOf" srcId="{2DC58409-9CED-4E1E-936F-C8E5245D673E}" destId="{4522D051-CCDB-4383-93E8-6EF9C0C876FA}" srcOrd="0" destOrd="0" presId="urn:microsoft.com/office/officeart/2005/8/layout/hierarchy5"/>
    <dgm:cxn modelId="{C3753BF7-CA09-47B3-9CD8-48DC37C1BC36}" type="presParOf" srcId="{4522D051-CCDB-4383-93E8-6EF9C0C876FA}" destId="{ED7E09B9-03C2-4986-B06B-7EA01385B710}" srcOrd="0" destOrd="0" presId="urn:microsoft.com/office/officeart/2005/8/layout/hierarchy5"/>
    <dgm:cxn modelId="{2D3373A9-48EF-4CCB-A36D-7B865F9921D5}" type="presParOf" srcId="{ED7E09B9-03C2-4986-B06B-7EA01385B710}" destId="{53B04E68-647C-4C35-A3B8-A6A1A02C4539}" srcOrd="0" destOrd="0" presId="urn:microsoft.com/office/officeart/2005/8/layout/hierarchy5"/>
    <dgm:cxn modelId="{412D969E-8672-42D6-85D7-88A03C2BF4F0}" type="presParOf" srcId="{ED7E09B9-03C2-4986-B06B-7EA01385B710}" destId="{4570F1C1-7759-4FD2-82E3-0E2529C231E0}" srcOrd="1" destOrd="0" presId="urn:microsoft.com/office/officeart/2005/8/layout/hierarchy5"/>
    <dgm:cxn modelId="{59F60EDE-0B0D-4CED-AA11-D79BCF53FF3B}" type="presParOf" srcId="{BAF1AA25-C68A-4415-8EAB-876AA3684080}" destId="{682F2FF3-D30D-476C-B1B8-6CF108B175BA}"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080760C-334E-404A-870E-28C0E75020D3}" type="doc">
      <dgm:prSet loTypeId="urn:microsoft.com/office/officeart/2005/8/layout/hierarchy2" loCatId="hierarchy" qsTypeId="urn:microsoft.com/office/officeart/2005/8/quickstyle/3d1" qsCatId="3D" csTypeId="urn:microsoft.com/office/officeart/2005/8/colors/accent1_2" csCatId="accent1" phldr="1"/>
      <dgm:spPr/>
    </dgm:pt>
    <dgm:pt modelId="{94DAD22F-6477-443B-BB1D-97C3F373485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effectLst/>
              <a:latin typeface="Arial" pitchFamily="34" charset="0"/>
              <a:ea typeface="Times New Roman" pitchFamily="18" charset="0"/>
              <a:cs typeface="Times New Roman" pitchFamily="18" charset="0"/>
            </a:rPr>
            <a:t>Main Street Director</a:t>
          </a:r>
          <a:endParaRPr kumimoji="0" lang="en-US" sz="1500" b="0" i="0" u="none" strike="noStrike" cap="none" normalizeH="0" baseline="0" dirty="0" smtClean="0">
            <a:ln/>
            <a:effectLst/>
            <a:latin typeface="Arial" pitchFamily="34" charset="0"/>
          </a:endParaRPr>
        </a:p>
      </dgm:t>
    </dgm:pt>
    <dgm:pt modelId="{B6CBE8C4-7A96-4543-AECA-37B332BDC03F}" type="parTrans" cxnId="{E6797298-CC2E-4226-BECF-514DC0D678E5}">
      <dgm:prSet/>
      <dgm:spPr/>
      <dgm:t>
        <a:bodyPr/>
        <a:lstStyle/>
        <a:p>
          <a:endParaRPr lang="en-US"/>
        </a:p>
      </dgm:t>
    </dgm:pt>
    <dgm:pt modelId="{B5BD3DAA-09D1-43D7-96F3-E1A035421314}" type="sibTrans" cxnId="{E6797298-CC2E-4226-BECF-514DC0D678E5}">
      <dgm:prSet/>
      <dgm:spPr/>
      <dgm:t>
        <a:bodyPr/>
        <a:lstStyle/>
        <a:p>
          <a:endParaRPr lang="en-US"/>
        </a:p>
      </dgm:t>
    </dgm:pt>
    <dgm:pt modelId="{198BD44C-8183-4DDD-B571-24C2F6B3ABFC}" type="pres">
      <dgm:prSet presAssocID="{B080760C-334E-404A-870E-28C0E75020D3}" presName="diagram" presStyleCnt="0">
        <dgm:presLayoutVars>
          <dgm:chPref val="1"/>
          <dgm:dir/>
          <dgm:animOne val="branch"/>
          <dgm:animLvl val="lvl"/>
          <dgm:resizeHandles val="exact"/>
        </dgm:presLayoutVars>
      </dgm:prSet>
      <dgm:spPr/>
    </dgm:pt>
    <dgm:pt modelId="{98D3008B-E2B9-43F5-BFDC-16127B75A83C}" type="pres">
      <dgm:prSet presAssocID="{94DAD22F-6477-443B-BB1D-97C3F3734857}" presName="root1" presStyleCnt="0"/>
      <dgm:spPr/>
    </dgm:pt>
    <dgm:pt modelId="{91BE99BE-CB43-4550-AEB4-2E07F7EC281D}" type="pres">
      <dgm:prSet presAssocID="{94DAD22F-6477-443B-BB1D-97C3F3734857}" presName="LevelOneTextNode" presStyleLbl="node0" presStyleIdx="0" presStyleCnt="1" custScaleX="56502" custScaleY="53815" custLinFactNeighborX="-1145" custLinFactNeighborY="-12443">
        <dgm:presLayoutVars>
          <dgm:chPref val="3"/>
        </dgm:presLayoutVars>
      </dgm:prSet>
      <dgm:spPr/>
      <dgm:t>
        <a:bodyPr/>
        <a:lstStyle/>
        <a:p>
          <a:endParaRPr lang="en-US"/>
        </a:p>
      </dgm:t>
    </dgm:pt>
    <dgm:pt modelId="{FB447A0C-560D-4A89-A922-B75E6A618530}" type="pres">
      <dgm:prSet presAssocID="{94DAD22F-6477-443B-BB1D-97C3F3734857}" presName="level2hierChild" presStyleCnt="0"/>
      <dgm:spPr/>
    </dgm:pt>
  </dgm:ptLst>
  <dgm:cxnLst>
    <dgm:cxn modelId="{E6797298-CC2E-4226-BECF-514DC0D678E5}" srcId="{B080760C-334E-404A-870E-28C0E75020D3}" destId="{94DAD22F-6477-443B-BB1D-97C3F3734857}" srcOrd="0" destOrd="0" parTransId="{B6CBE8C4-7A96-4543-AECA-37B332BDC03F}" sibTransId="{B5BD3DAA-09D1-43D7-96F3-E1A035421314}"/>
    <dgm:cxn modelId="{27B4EEB9-61D9-4FBB-9F27-6A9ABFAC76C9}" type="presOf" srcId="{94DAD22F-6477-443B-BB1D-97C3F3734857}" destId="{91BE99BE-CB43-4550-AEB4-2E07F7EC281D}" srcOrd="0" destOrd="0" presId="urn:microsoft.com/office/officeart/2005/8/layout/hierarchy2"/>
    <dgm:cxn modelId="{5393F4AA-61E1-4A15-97B4-FD44CE3109C3}" type="presOf" srcId="{B080760C-334E-404A-870E-28C0E75020D3}" destId="{198BD44C-8183-4DDD-B571-24C2F6B3ABFC}" srcOrd="0" destOrd="0" presId="urn:microsoft.com/office/officeart/2005/8/layout/hierarchy2"/>
    <dgm:cxn modelId="{C7B8906B-7A55-4A5F-8816-5912E7D31C59}" type="presParOf" srcId="{198BD44C-8183-4DDD-B571-24C2F6B3ABFC}" destId="{98D3008B-E2B9-43F5-BFDC-16127B75A83C}" srcOrd="0" destOrd="0" presId="urn:microsoft.com/office/officeart/2005/8/layout/hierarchy2"/>
    <dgm:cxn modelId="{969317B0-F761-42AD-9D9A-F05F585F62B6}" type="presParOf" srcId="{98D3008B-E2B9-43F5-BFDC-16127B75A83C}" destId="{91BE99BE-CB43-4550-AEB4-2E07F7EC281D}" srcOrd="0" destOrd="0" presId="urn:microsoft.com/office/officeart/2005/8/layout/hierarchy2"/>
    <dgm:cxn modelId="{11AC78DB-0F51-4975-8A73-2D97305F19F4}" type="presParOf" srcId="{98D3008B-E2B9-43F5-BFDC-16127B75A83C}" destId="{FB447A0C-560D-4A89-A922-B75E6A618530}"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9606EC-602D-46AA-B466-E3AB2F078967}" type="doc">
      <dgm:prSet loTypeId="urn:microsoft.com/office/officeart/2005/8/layout/hierarchy2" loCatId="hierarchy" qsTypeId="urn:microsoft.com/office/officeart/2005/8/quickstyle/3d2" qsCatId="3D" csTypeId="urn:microsoft.com/office/officeart/2005/8/colors/accent1_2" csCatId="accent1" phldr="1"/>
      <dgm:spPr/>
    </dgm:pt>
    <dgm:pt modelId="{3CE5A7B3-6B50-44F8-A785-BD8956F9EEF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Chief Financial Officer / ACM</a:t>
          </a:r>
          <a:endParaRPr kumimoji="0" lang="en-US" b="0" i="0" u="none" strike="noStrike" cap="none" normalizeH="0" baseline="0" dirty="0" smtClean="0">
            <a:ln/>
            <a:effectLst/>
            <a:latin typeface="Arial" pitchFamily="34" charset="0"/>
          </a:endParaRPr>
        </a:p>
      </dgm:t>
    </dgm:pt>
    <dgm:pt modelId="{10AF4CBE-2F52-4758-A25B-CC13D7A0FC25}" type="parTrans" cxnId="{12613C99-3D2B-4BF4-AD66-3D8F126AA12A}">
      <dgm:prSet/>
      <dgm:spPr/>
      <dgm:t>
        <a:bodyPr/>
        <a:lstStyle/>
        <a:p>
          <a:endParaRPr lang="en-US"/>
        </a:p>
      </dgm:t>
    </dgm:pt>
    <dgm:pt modelId="{4D28A5B1-B2CC-4E76-A2FF-3220370B2162}" type="sibTrans" cxnId="{12613C99-3D2B-4BF4-AD66-3D8F126AA12A}">
      <dgm:prSet/>
      <dgm:spPr/>
      <dgm:t>
        <a:bodyPr/>
        <a:lstStyle/>
        <a:p>
          <a:endParaRPr lang="en-US"/>
        </a:p>
      </dgm:t>
    </dgm:pt>
    <dgm:pt modelId="{B336E5DF-89B4-43AF-91BC-6AEB87E4E00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Assistant Finance Director</a:t>
          </a:r>
          <a:endParaRPr kumimoji="0" lang="en-US" b="0" i="0" u="none" strike="noStrike" cap="none" normalizeH="0" baseline="0" dirty="0" smtClean="0">
            <a:ln/>
            <a:effectLst/>
            <a:latin typeface="Arial" pitchFamily="34" charset="0"/>
          </a:endParaRPr>
        </a:p>
      </dgm:t>
    </dgm:pt>
    <dgm:pt modelId="{838B0AC0-5FEC-4BDC-A4E8-FA02960B7A7F}" type="parTrans" cxnId="{ED051BAB-4E4A-4E97-9FEE-0C60401BA7C7}">
      <dgm:prSet/>
      <dgm:spPr/>
      <dgm:t>
        <a:bodyPr/>
        <a:lstStyle/>
        <a:p>
          <a:endParaRPr lang="en-US" dirty="0"/>
        </a:p>
      </dgm:t>
    </dgm:pt>
    <dgm:pt modelId="{C30ED6C1-9C72-430E-8B05-44E300987736}" type="sibTrans" cxnId="{ED051BAB-4E4A-4E97-9FEE-0C60401BA7C7}">
      <dgm:prSet/>
      <dgm:spPr/>
      <dgm:t>
        <a:bodyPr/>
        <a:lstStyle/>
        <a:p>
          <a:endParaRPr lang="en-US"/>
        </a:p>
      </dgm:t>
    </dgm:pt>
    <dgm:pt modelId="{5D20C3A7-EE94-4D2D-B3A8-B68EF198836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Finance Specialist II</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(2)</a:t>
          </a:r>
          <a:endParaRPr kumimoji="0" lang="en-US" b="0" i="0" u="none" strike="noStrike" cap="none" normalizeH="0" baseline="0" dirty="0" smtClean="0">
            <a:ln/>
            <a:effectLst/>
            <a:latin typeface="Arial" pitchFamily="34" charset="0"/>
          </a:endParaRPr>
        </a:p>
      </dgm:t>
    </dgm:pt>
    <dgm:pt modelId="{76DD1BF0-1FC1-4C87-84C2-46B33BA813BF}" type="parTrans" cxnId="{42D50AED-596B-45E2-92AE-B4FD1D35ED4D}">
      <dgm:prSet/>
      <dgm:spPr/>
      <dgm:t>
        <a:bodyPr/>
        <a:lstStyle/>
        <a:p>
          <a:endParaRPr lang="en-US" dirty="0"/>
        </a:p>
      </dgm:t>
    </dgm:pt>
    <dgm:pt modelId="{62BD7C45-123B-4D60-A342-8383232E28E7}" type="sibTrans" cxnId="{42D50AED-596B-45E2-92AE-B4FD1D35ED4D}">
      <dgm:prSet/>
      <dgm:spPr/>
      <dgm:t>
        <a:bodyPr/>
        <a:lstStyle/>
        <a:p>
          <a:endParaRPr lang="en-US"/>
        </a:p>
      </dgm:t>
    </dgm:pt>
    <dgm:pt modelId="{955C2A16-3B94-46BA-BCCF-B27C8775F02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Customer Service Supervisor</a:t>
          </a:r>
          <a:endParaRPr kumimoji="0" lang="en-US" b="0" i="0" u="none" strike="noStrike" cap="none" normalizeH="0" baseline="0" dirty="0" smtClean="0">
            <a:ln/>
            <a:effectLst/>
            <a:latin typeface="Arial" pitchFamily="34" charset="0"/>
          </a:endParaRPr>
        </a:p>
      </dgm:t>
    </dgm:pt>
    <dgm:pt modelId="{DE1AB539-1DA9-4424-9D79-2751FAA3753A}" type="parTrans" cxnId="{0F45DF04-819F-4125-BD17-4A0F5F384026}">
      <dgm:prSet/>
      <dgm:spPr/>
      <dgm:t>
        <a:bodyPr/>
        <a:lstStyle/>
        <a:p>
          <a:endParaRPr lang="en-US" dirty="0"/>
        </a:p>
      </dgm:t>
    </dgm:pt>
    <dgm:pt modelId="{5EBD6EAD-8ED1-47F0-9852-57C93BFB3BC9}" type="sibTrans" cxnId="{0F45DF04-819F-4125-BD17-4A0F5F384026}">
      <dgm:prSet/>
      <dgm:spPr/>
      <dgm:t>
        <a:bodyPr/>
        <a:lstStyle/>
        <a:p>
          <a:endParaRPr lang="en-US"/>
        </a:p>
      </dgm:t>
    </dgm:pt>
    <dgm:pt modelId="{FCF402D3-5D63-4320-B4D5-49D18D9F112F}">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Customer Service Specialist (3)</a:t>
          </a:r>
          <a:endParaRPr kumimoji="0" lang="en-US" b="0" i="0" u="none" strike="noStrike" cap="none" normalizeH="0" baseline="0" dirty="0" smtClean="0">
            <a:ln/>
            <a:effectLst/>
            <a:latin typeface="Arial" pitchFamily="34" charset="0"/>
          </a:endParaRPr>
        </a:p>
      </dgm:t>
    </dgm:pt>
    <dgm:pt modelId="{803E33E0-0DFF-4E89-854F-C312F715280E}" type="parTrans" cxnId="{9864CDB5-E6CA-46DB-990E-B8F3A45D176A}">
      <dgm:prSet/>
      <dgm:spPr/>
      <dgm:t>
        <a:bodyPr/>
        <a:lstStyle/>
        <a:p>
          <a:endParaRPr lang="en-US" dirty="0"/>
        </a:p>
      </dgm:t>
    </dgm:pt>
    <dgm:pt modelId="{EEFCD733-D2A7-4951-806F-91225EA42E5B}" type="sibTrans" cxnId="{9864CDB5-E6CA-46DB-990E-B8F3A45D176A}">
      <dgm:prSet/>
      <dgm:spPr/>
      <dgm:t>
        <a:bodyPr/>
        <a:lstStyle/>
        <a:p>
          <a:endParaRPr lang="en-US"/>
        </a:p>
      </dgm:t>
    </dgm:pt>
    <dgm:pt modelId="{EF8FC462-1175-4A0A-8A50-B21BA757A00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Meter Services Coordinator</a:t>
          </a:r>
          <a:endParaRPr kumimoji="0" lang="en-US" b="0" i="0" u="none" strike="noStrike" cap="none" normalizeH="0" baseline="0" dirty="0" smtClean="0">
            <a:ln/>
            <a:effectLst/>
            <a:latin typeface="Arial" pitchFamily="34" charset="0"/>
          </a:endParaRPr>
        </a:p>
      </dgm:t>
    </dgm:pt>
    <dgm:pt modelId="{4319FFE5-79E2-4960-A425-8536D62CFC14}" type="parTrans" cxnId="{4B8A4CFF-0D88-4FD0-A770-D1C6134CA494}">
      <dgm:prSet/>
      <dgm:spPr/>
      <dgm:t>
        <a:bodyPr/>
        <a:lstStyle/>
        <a:p>
          <a:endParaRPr lang="en-US" dirty="0"/>
        </a:p>
      </dgm:t>
    </dgm:pt>
    <dgm:pt modelId="{50C0AC00-90A6-4464-9AE3-11DDE4A320A6}" type="sibTrans" cxnId="{4B8A4CFF-0D88-4FD0-A770-D1C6134CA494}">
      <dgm:prSet/>
      <dgm:spPr/>
      <dgm:t>
        <a:bodyPr/>
        <a:lstStyle/>
        <a:p>
          <a:endParaRPr lang="en-US"/>
        </a:p>
      </dgm:t>
    </dgm:pt>
    <dgm:pt modelId="{5ADC723C-DBD6-49D8-8313-546C2FFF379E}">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Meter Service Technicians (2)</a:t>
          </a:r>
          <a:endParaRPr kumimoji="0" lang="en-US" b="0" i="0" u="none" strike="noStrike" cap="none" normalizeH="0" baseline="0" dirty="0" smtClean="0">
            <a:ln/>
            <a:effectLst/>
            <a:latin typeface="Arial" pitchFamily="34" charset="0"/>
          </a:endParaRPr>
        </a:p>
      </dgm:t>
    </dgm:pt>
    <dgm:pt modelId="{48071BE6-8EBF-4518-A1BC-45D6DACC4B09}" type="parTrans" cxnId="{BAD4D13C-6C17-4BE7-AA57-EEC5A333EBB4}">
      <dgm:prSet/>
      <dgm:spPr/>
      <dgm:t>
        <a:bodyPr/>
        <a:lstStyle/>
        <a:p>
          <a:endParaRPr lang="en-US" dirty="0"/>
        </a:p>
      </dgm:t>
    </dgm:pt>
    <dgm:pt modelId="{9F59F23B-0952-4CD6-985A-9D5D124B8082}" type="sibTrans" cxnId="{BAD4D13C-6C17-4BE7-AA57-EEC5A333EBB4}">
      <dgm:prSet/>
      <dgm:spPr/>
      <dgm:t>
        <a:bodyPr/>
        <a:lstStyle/>
        <a:p>
          <a:endParaRPr lang="en-US"/>
        </a:p>
      </dgm:t>
    </dgm:pt>
    <dgm:pt modelId="{280BD96B-DEAC-4E06-AF69-5EE853CEE3F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Administrative Assistant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 (1)</a:t>
          </a:r>
        </a:p>
      </dgm:t>
    </dgm:pt>
    <dgm:pt modelId="{0BDD1371-2814-4A91-9740-F83F4CB7F6D8}" type="parTrans" cxnId="{83EC22C7-5E8D-4080-AE3B-2DD35798EAE9}">
      <dgm:prSet/>
      <dgm:spPr/>
      <dgm:t>
        <a:bodyPr/>
        <a:lstStyle/>
        <a:p>
          <a:endParaRPr lang="en-US" dirty="0"/>
        </a:p>
      </dgm:t>
    </dgm:pt>
    <dgm:pt modelId="{60A471E2-C246-4C96-9EB6-39C66DEAC15E}" type="sibTrans" cxnId="{83EC22C7-5E8D-4080-AE3B-2DD35798EAE9}">
      <dgm:prSet/>
      <dgm:spPr/>
      <dgm:t>
        <a:bodyPr/>
        <a:lstStyle/>
        <a:p>
          <a:endParaRPr lang="en-US"/>
        </a:p>
      </dgm:t>
    </dgm:pt>
    <dgm:pt modelId="{2AF329A3-A535-4838-80C7-2D8D5F5D312E}" type="pres">
      <dgm:prSet presAssocID="{C19606EC-602D-46AA-B466-E3AB2F078967}" presName="diagram" presStyleCnt="0">
        <dgm:presLayoutVars>
          <dgm:chPref val="1"/>
          <dgm:dir/>
          <dgm:animOne val="branch"/>
          <dgm:animLvl val="lvl"/>
          <dgm:resizeHandles val="exact"/>
        </dgm:presLayoutVars>
      </dgm:prSet>
      <dgm:spPr/>
    </dgm:pt>
    <dgm:pt modelId="{BCF561AE-E630-4B26-80B5-8A6142FE9C27}" type="pres">
      <dgm:prSet presAssocID="{3CE5A7B3-6B50-44F8-A785-BD8956F9EEF7}" presName="root1" presStyleCnt="0"/>
      <dgm:spPr/>
    </dgm:pt>
    <dgm:pt modelId="{EC83018F-250A-4690-A62C-12018DD6E8D9}" type="pres">
      <dgm:prSet presAssocID="{3CE5A7B3-6B50-44F8-A785-BD8956F9EEF7}" presName="LevelOneTextNode" presStyleLbl="node0" presStyleIdx="0" presStyleCnt="1">
        <dgm:presLayoutVars>
          <dgm:chPref val="3"/>
        </dgm:presLayoutVars>
      </dgm:prSet>
      <dgm:spPr/>
      <dgm:t>
        <a:bodyPr/>
        <a:lstStyle/>
        <a:p>
          <a:endParaRPr lang="en-US"/>
        </a:p>
      </dgm:t>
    </dgm:pt>
    <dgm:pt modelId="{247833D3-2AE4-44AB-9D6E-807606AC8796}" type="pres">
      <dgm:prSet presAssocID="{3CE5A7B3-6B50-44F8-A785-BD8956F9EEF7}" presName="level2hierChild" presStyleCnt="0"/>
      <dgm:spPr/>
    </dgm:pt>
    <dgm:pt modelId="{D50BBD26-8CD2-489D-94F7-85D3023DF588}" type="pres">
      <dgm:prSet presAssocID="{838B0AC0-5FEC-4BDC-A4E8-FA02960B7A7F}" presName="conn2-1" presStyleLbl="parChTrans1D2" presStyleIdx="0" presStyleCnt="1"/>
      <dgm:spPr/>
      <dgm:t>
        <a:bodyPr/>
        <a:lstStyle/>
        <a:p>
          <a:endParaRPr lang="en-US"/>
        </a:p>
      </dgm:t>
    </dgm:pt>
    <dgm:pt modelId="{F3CF1249-2AB9-46E0-B74F-6633B9AD19DF}" type="pres">
      <dgm:prSet presAssocID="{838B0AC0-5FEC-4BDC-A4E8-FA02960B7A7F}" presName="connTx" presStyleLbl="parChTrans1D2" presStyleIdx="0" presStyleCnt="1"/>
      <dgm:spPr/>
      <dgm:t>
        <a:bodyPr/>
        <a:lstStyle/>
        <a:p>
          <a:endParaRPr lang="en-US"/>
        </a:p>
      </dgm:t>
    </dgm:pt>
    <dgm:pt modelId="{53456C0B-E7D0-469B-89EC-B18DB0349A72}" type="pres">
      <dgm:prSet presAssocID="{B336E5DF-89B4-43AF-91BC-6AEB87E4E003}" presName="root2" presStyleCnt="0"/>
      <dgm:spPr/>
    </dgm:pt>
    <dgm:pt modelId="{42909AA0-7E43-4FFE-9D19-64755FA89603}" type="pres">
      <dgm:prSet presAssocID="{B336E5DF-89B4-43AF-91BC-6AEB87E4E003}" presName="LevelTwoTextNode" presStyleLbl="node2" presStyleIdx="0" presStyleCnt="1">
        <dgm:presLayoutVars>
          <dgm:chPref val="3"/>
        </dgm:presLayoutVars>
      </dgm:prSet>
      <dgm:spPr/>
      <dgm:t>
        <a:bodyPr/>
        <a:lstStyle/>
        <a:p>
          <a:endParaRPr lang="en-US"/>
        </a:p>
      </dgm:t>
    </dgm:pt>
    <dgm:pt modelId="{A9EBD067-30C3-4B31-9839-2A222A04E7C1}" type="pres">
      <dgm:prSet presAssocID="{B336E5DF-89B4-43AF-91BC-6AEB87E4E003}" presName="level3hierChild" presStyleCnt="0"/>
      <dgm:spPr/>
    </dgm:pt>
    <dgm:pt modelId="{70DC4B0C-5A8A-47D1-AAC3-BE7AFC027899}" type="pres">
      <dgm:prSet presAssocID="{0BDD1371-2814-4A91-9740-F83F4CB7F6D8}" presName="conn2-1" presStyleLbl="parChTrans1D3" presStyleIdx="0" presStyleCnt="4"/>
      <dgm:spPr/>
      <dgm:t>
        <a:bodyPr/>
        <a:lstStyle/>
        <a:p>
          <a:endParaRPr lang="en-US"/>
        </a:p>
      </dgm:t>
    </dgm:pt>
    <dgm:pt modelId="{4A6ED5AE-4BB4-4519-A61F-5C5B37B99A40}" type="pres">
      <dgm:prSet presAssocID="{0BDD1371-2814-4A91-9740-F83F4CB7F6D8}" presName="connTx" presStyleLbl="parChTrans1D3" presStyleIdx="0" presStyleCnt="4"/>
      <dgm:spPr/>
      <dgm:t>
        <a:bodyPr/>
        <a:lstStyle/>
        <a:p>
          <a:endParaRPr lang="en-US"/>
        </a:p>
      </dgm:t>
    </dgm:pt>
    <dgm:pt modelId="{D1749FF5-973A-435C-9E0F-2D02C7E7CD0B}" type="pres">
      <dgm:prSet presAssocID="{280BD96B-DEAC-4E06-AF69-5EE853CEE3F4}" presName="root2" presStyleCnt="0"/>
      <dgm:spPr/>
    </dgm:pt>
    <dgm:pt modelId="{1534B6A7-16D7-452B-AB50-9AED37299074}" type="pres">
      <dgm:prSet presAssocID="{280BD96B-DEAC-4E06-AF69-5EE853CEE3F4}" presName="LevelTwoTextNode" presStyleLbl="node3" presStyleIdx="0" presStyleCnt="4">
        <dgm:presLayoutVars>
          <dgm:chPref val="3"/>
        </dgm:presLayoutVars>
      </dgm:prSet>
      <dgm:spPr/>
      <dgm:t>
        <a:bodyPr/>
        <a:lstStyle/>
        <a:p>
          <a:endParaRPr lang="en-US"/>
        </a:p>
      </dgm:t>
    </dgm:pt>
    <dgm:pt modelId="{272FD823-F5E8-4D39-99CE-5E0485FD4414}" type="pres">
      <dgm:prSet presAssocID="{280BD96B-DEAC-4E06-AF69-5EE853CEE3F4}" presName="level3hierChild" presStyleCnt="0"/>
      <dgm:spPr/>
    </dgm:pt>
    <dgm:pt modelId="{441C076E-F1DE-4F58-8372-010614AF9DF2}" type="pres">
      <dgm:prSet presAssocID="{76DD1BF0-1FC1-4C87-84C2-46B33BA813BF}" presName="conn2-1" presStyleLbl="parChTrans1D3" presStyleIdx="1" presStyleCnt="4"/>
      <dgm:spPr/>
      <dgm:t>
        <a:bodyPr/>
        <a:lstStyle/>
        <a:p>
          <a:endParaRPr lang="en-US"/>
        </a:p>
      </dgm:t>
    </dgm:pt>
    <dgm:pt modelId="{88BB24E3-8814-49EF-9C8D-4DDFCA6F2DFA}" type="pres">
      <dgm:prSet presAssocID="{76DD1BF0-1FC1-4C87-84C2-46B33BA813BF}" presName="connTx" presStyleLbl="parChTrans1D3" presStyleIdx="1" presStyleCnt="4"/>
      <dgm:spPr/>
      <dgm:t>
        <a:bodyPr/>
        <a:lstStyle/>
        <a:p>
          <a:endParaRPr lang="en-US"/>
        </a:p>
      </dgm:t>
    </dgm:pt>
    <dgm:pt modelId="{22C20411-FDF3-4EBD-B2FA-A53A18143506}" type="pres">
      <dgm:prSet presAssocID="{5D20C3A7-EE94-4D2D-B3A8-B68EF1988363}" presName="root2" presStyleCnt="0"/>
      <dgm:spPr/>
    </dgm:pt>
    <dgm:pt modelId="{D4A2D1E6-EEDB-495C-99BB-7F785F10231F}" type="pres">
      <dgm:prSet presAssocID="{5D20C3A7-EE94-4D2D-B3A8-B68EF1988363}" presName="LevelTwoTextNode" presStyleLbl="node3" presStyleIdx="1" presStyleCnt="4">
        <dgm:presLayoutVars>
          <dgm:chPref val="3"/>
        </dgm:presLayoutVars>
      </dgm:prSet>
      <dgm:spPr/>
      <dgm:t>
        <a:bodyPr/>
        <a:lstStyle/>
        <a:p>
          <a:endParaRPr lang="en-US"/>
        </a:p>
      </dgm:t>
    </dgm:pt>
    <dgm:pt modelId="{D1B974AF-7841-4DD5-89A7-46F5F40328F4}" type="pres">
      <dgm:prSet presAssocID="{5D20C3A7-EE94-4D2D-B3A8-B68EF1988363}" presName="level3hierChild" presStyleCnt="0"/>
      <dgm:spPr/>
    </dgm:pt>
    <dgm:pt modelId="{A2C48B60-D7BB-4525-8A4B-42EACF09B5D8}" type="pres">
      <dgm:prSet presAssocID="{DE1AB539-1DA9-4424-9D79-2751FAA3753A}" presName="conn2-1" presStyleLbl="parChTrans1D3" presStyleIdx="2" presStyleCnt="4"/>
      <dgm:spPr/>
      <dgm:t>
        <a:bodyPr/>
        <a:lstStyle/>
        <a:p>
          <a:endParaRPr lang="en-US"/>
        </a:p>
      </dgm:t>
    </dgm:pt>
    <dgm:pt modelId="{604D712B-0AAD-4762-A298-656A57C3EE28}" type="pres">
      <dgm:prSet presAssocID="{DE1AB539-1DA9-4424-9D79-2751FAA3753A}" presName="connTx" presStyleLbl="parChTrans1D3" presStyleIdx="2" presStyleCnt="4"/>
      <dgm:spPr/>
      <dgm:t>
        <a:bodyPr/>
        <a:lstStyle/>
        <a:p>
          <a:endParaRPr lang="en-US"/>
        </a:p>
      </dgm:t>
    </dgm:pt>
    <dgm:pt modelId="{E4F0CF5C-AD8B-46DF-A5D1-2F1DDD57126E}" type="pres">
      <dgm:prSet presAssocID="{955C2A16-3B94-46BA-BCCF-B27C8775F02F}" presName="root2" presStyleCnt="0"/>
      <dgm:spPr/>
    </dgm:pt>
    <dgm:pt modelId="{7169C4AE-F985-4ED5-BA9C-AC9D41255F3B}" type="pres">
      <dgm:prSet presAssocID="{955C2A16-3B94-46BA-BCCF-B27C8775F02F}" presName="LevelTwoTextNode" presStyleLbl="node3" presStyleIdx="2" presStyleCnt="4">
        <dgm:presLayoutVars>
          <dgm:chPref val="3"/>
        </dgm:presLayoutVars>
      </dgm:prSet>
      <dgm:spPr/>
      <dgm:t>
        <a:bodyPr/>
        <a:lstStyle/>
        <a:p>
          <a:endParaRPr lang="en-US"/>
        </a:p>
      </dgm:t>
    </dgm:pt>
    <dgm:pt modelId="{EFB00F25-C599-400B-B950-31D89CB1D19B}" type="pres">
      <dgm:prSet presAssocID="{955C2A16-3B94-46BA-BCCF-B27C8775F02F}" presName="level3hierChild" presStyleCnt="0"/>
      <dgm:spPr/>
    </dgm:pt>
    <dgm:pt modelId="{C9BF684E-76E1-4566-9C2A-154E585B178D}" type="pres">
      <dgm:prSet presAssocID="{803E33E0-0DFF-4E89-854F-C312F715280E}" presName="conn2-1" presStyleLbl="parChTrans1D4" presStyleIdx="0" presStyleCnt="2"/>
      <dgm:spPr/>
      <dgm:t>
        <a:bodyPr/>
        <a:lstStyle/>
        <a:p>
          <a:endParaRPr lang="en-US"/>
        </a:p>
      </dgm:t>
    </dgm:pt>
    <dgm:pt modelId="{D6CB6BD9-5106-4726-AF98-8E39B2DE8EC3}" type="pres">
      <dgm:prSet presAssocID="{803E33E0-0DFF-4E89-854F-C312F715280E}" presName="connTx" presStyleLbl="parChTrans1D4" presStyleIdx="0" presStyleCnt="2"/>
      <dgm:spPr/>
      <dgm:t>
        <a:bodyPr/>
        <a:lstStyle/>
        <a:p>
          <a:endParaRPr lang="en-US"/>
        </a:p>
      </dgm:t>
    </dgm:pt>
    <dgm:pt modelId="{8BA46F65-D16B-4B04-871A-45AE161C3019}" type="pres">
      <dgm:prSet presAssocID="{FCF402D3-5D63-4320-B4D5-49D18D9F112F}" presName="root2" presStyleCnt="0"/>
      <dgm:spPr/>
    </dgm:pt>
    <dgm:pt modelId="{C2BB6DB3-28A5-4E36-959D-131DCE84D0EA}" type="pres">
      <dgm:prSet presAssocID="{FCF402D3-5D63-4320-B4D5-49D18D9F112F}" presName="LevelTwoTextNode" presStyleLbl="node4" presStyleIdx="0" presStyleCnt="2">
        <dgm:presLayoutVars>
          <dgm:chPref val="3"/>
        </dgm:presLayoutVars>
      </dgm:prSet>
      <dgm:spPr/>
      <dgm:t>
        <a:bodyPr/>
        <a:lstStyle/>
        <a:p>
          <a:endParaRPr lang="en-US"/>
        </a:p>
      </dgm:t>
    </dgm:pt>
    <dgm:pt modelId="{7561D8B1-75D8-44B7-B504-35C6F829578A}" type="pres">
      <dgm:prSet presAssocID="{FCF402D3-5D63-4320-B4D5-49D18D9F112F}" presName="level3hierChild" presStyleCnt="0"/>
      <dgm:spPr/>
    </dgm:pt>
    <dgm:pt modelId="{36C2C0BF-4F06-4FD9-A75A-83E7E5D53F9E}" type="pres">
      <dgm:prSet presAssocID="{4319FFE5-79E2-4960-A425-8536D62CFC14}" presName="conn2-1" presStyleLbl="parChTrans1D3" presStyleIdx="3" presStyleCnt="4"/>
      <dgm:spPr/>
      <dgm:t>
        <a:bodyPr/>
        <a:lstStyle/>
        <a:p>
          <a:endParaRPr lang="en-US"/>
        </a:p>
      </dgm:t>
    </dgm:pt>
    <dgm:pt modelId="{49FCC3A4-10C0-4879-B227-8A65C54CA398}" type="pres">
      <dgm:prSet presAssocID="{4319FFE5-79E2-4960-A425-8536D62CFC14}" presName="connTx" presStyleLbl="parChTrans1D3" presStyleIdx="3" presStyleCnt="4"/>
      <dgm:spPr/>
      <dgm:t>
        <a:bodyPr/>
        <a:lstStyle/>
        <a:p>
          <a:endParaRPr lang="en-US"/>
        </a:p>
      </dgm:t>
    </dgm:pt>
    <dgm:pt modelId="{9FF47117-D092-4359-B178-EE41FB0F0744}" type="pres">
      <dgm:prSet presAssocID="{EF8FC462-1175-4A0A-8A50-B21BA757A007}" presName="root2" presStyleCnt="0"/>
      <dgm:spPr/>
    </dgm:pt>
    <dgm:pt modelId="{BE6882C7-AA15-4CD5-A72B-F0D8920D917B}" type="pres">
      <dgm:prSet presAssocID="{EF8FC462-1175-4A0A-8A50-B21BA757A007}" presName="LevelTwoTextNode" presStyleLbl="node3" presStyleIdx="3" presStyleCnt="4">
        <dgm:presLayoutVars>
          <dgm:chPref val="3"/>
        </dgm:presLayoutVars>
      </dgm:prSet>
      <dgm:spPr/>
      <dgm:t>
        <a:bodyPr/>
        <a:lstStyle/>
        <a:p>
          <a:endParaRPr lang="en-US"/>
        </a:p>
      </dgm:t>
    </dgm:pt>
    <dgm:pt modelId="{283A889A-61D5-4824-B261-5AAA57FC14CA}" type="pres">
      <dgm:prSet presAssocID="{EF8FC462-1175-4A0A-8A50-B21BA757A007}" presName="level3hierChild" presStyleCnt="0"/>
      <dgm:spPr/>
    </dgm:pt>
    <dgm:pt modelId="{AEA5496D-CFBC-4B0D-A096-710D2F75A9F0}" type="pres">
      <dgm:prSet presAssocID="{48071BE6-8EBF-4518-A1BC-45D6DACC4B09}" presName="conn2-1" presStyleLbl="parChTrans1D4" presStyleIdx="1" presStyleCnt="2"/>
      <dgm:spPr/>
      <dgm:t>
        <a:bodyPr/>
        <a:lstStyle/>
        <a:p>
          <a:endParaRPr lang="en-US"/>
        </a:p>
      </dgm:t>
    </dgm:pt>
    <dgm:pt modelId="{7F509F4F-B7C9-448F-953C-CDB6762573CB}" type="pres">
      <dgm:prSet presAssocID="{48071BE6-8EBF-4518-A1BC-45D6DACC4B09}" presName="connTx" presStyleLbl="parChTrans1D4" presStyleIdx="1" presStyleCnt="2"/>
      <dgm:spPr/>
      <dgm:t>
        <a:bodyPr/>
        <a:lstStyle/>
        <a:p>
          <a:endParaRPr lang="en-US"/>
        </a:p>
      </dgm:t>
    </dgm:pt>
    <dgm:pt modelId="{C3739783-07F8-4C7D-B5D0-6E57FE393631}" type="pres">
      <dgm:prSet presAssocID="{5ADC723C-DBD6-49D8-8313-546C2FFF379E}" presName="root2" presStyleCnt="0"/>
      <dgm:spPr/>
    </dgm:pt>
    <dgm:pt modelId="{93256C7E-32CF-40C9-85DC-FF0E58F83AA2}" type="pres">
      <dgm:prSet presAssocID="{5ADC723C-DBD6-49D8-8313-546C2FFF379E}" presName="LevelTwoTextNode" presStyleLbl="node4" presStyleIdx="1" presStyleCnt="2">
        <dgm:presLayoutVars>
          <dgm:chPref val="3"/>
        </dgm:presLayoutVars>
      </dgm:prSet>
      <dgm:spPr/>
      <dgm:t>
        <a:bodyPr/>
        <a:lstStyle/>
        <a:p>
          <a:endParaRPr lang="en-US"/>
        </a:p>
      </dgm:t>
    </dgm:pt>
    <dgm:pt modelId="{80F9BFCA-1A73-4868-8B4B-283F3E93C83A}" type="pres">
      <dgm:prSet presAssocID="{5ADC723C-DBD6-49D8-8313-546C2FFF379E}" presName="level3hierChild" presStyleCnt="0"/>
      <dgm:spPr/>
    </dgm:pt>
  </dgm:ptLst>
  <dgm:cxnLst>
    <dgm:cxn modelId="{235F7F41-45F0-4B57-AE8F-6E0DC7B58747}" type="presOf" srcId="{EF8FC462-1175-4A0A-8A50-B21BA757A007}" destId="{BE6882C7-AA15-4CD5-A72B-F0D8920D917B}" srcOrd="0" destOrd="0" presId="urn:microsoft.com/office/officeart/2005/8/layout/hierarchy2"/>
    <dgm:cxn modelId="{B665DD90-3295-4E18-8225-3F36554B2AA5}" type="presOf" srcId="{4319FFE5-79E2-4960-A425-8536D62CFC14}" destId="{36C2C0BF-4F06-4FD9-A75A-83E7E5D53F9E}" srcOrd="0" destOrd="0" presId="urn:microsoft.com/office/officeart/2005/8/layout/hierarchy2"/>
    <dgm:cxn modelId="{45BB3AD7-891C-4026-B550-6E000A48A5B6}" type="presOf" srcId="{0BDD1371-2814-4A91-9740-F83F4CB7F6D8}" destId="{4A6ED5AE-4BB4-4519-A61F-5C5B37B99A40}" srcOrd="1" destOrd="0" presId="urn:microsoft.com/office/officeart/2005/8/layout/hierarchy2"/>
    <dgm:cxn modelId="{ED051BAB-4E4A-4E97-9FEE-0C60401BA7C7}" srcId="{3CE5A7B3-6B50-44F8-A785-BD8956F9EEF7}" destId="{B336E5DF-89B4-43AF-91BC-6AEB87E4E003}" srcOrd="0" destOrd="0" parTransId="{838B0AC0-5FEC-4BDC-A4E8-FA02960B7A7F}" sibTransId="{C30ED6C1-9C72-430E-8B05-44E300987736}"/>
    <dgm:cxn modelId="{BAD4D13C-6C17-4BE7-AA57-EEC5A333EBB4}" srcId="{EF8FC462-1175-4A0A-8A50-B21BA757A007}" destId="{5ADC723C-DBD6-49D8-8313-546C2FFF379E}" srcOrd="0" destOrd="0" parTransId="{48071BE6-8EBF-4518-A1BC-45D6DACC4B09}" sibTransId="{9F59F23B-0952-4CD6-985A-9D5D124B8082}"/>
    <dgm:cxn modelId="{4B8A4CFF-0D88-4FD0-A770-D1C6134CA494}" srcId="{B336E5DF-89B4-43AF-91BC-6AEB87E4E003}" destId="{EF8FC462-1175-4A0A-8A50-B21BA757A007}" srcOrd="3" destOrd="0" parTransId="{4319FFE5-79E2-4960-A425-8536D62CFC14}" sibTransId="{50C0AC00-90A6-4464-9AE3-11DDE4A320A6}"/>
    <dgm:cxn modelId="{DD365404-D974-40D0-8C3C-EE0BB1EE44B1}" type="presOf" srcId="{76DD1BF0-1FC1-4C87-84C2-46B33BA813BF}" destId="{441C076E-F1DE-4F58-8372-010614AF9DF2}" srcOrd="0" destOrd="0" presId="urn:microsoft.com/office/officeart/2005/8/layout/hierarchy2"/>
    <dgm:cxn modelId="{8DA3A2FC-6628-4F63-A833-11718493EF92}" type="presOf" srcId="{803E33E0-0DFF-4E89-854F-C312F715280E}" destId="{C9BF684E-76E1-4566-9C2A-154E585B178D}" srcOrd="0" destOrd="0" presId="urn:microsoft.com/office/officeart/2005/8/layout/hierarchy2"/>
    <dgm:cxn modelId="{E58FEFB6-713A-4511-B3BB-142A70AB6301}" type="presOf" srcId="{B336E5DF-89B4-43AF-91BC-6AEB87E4E003}" destId="{42909AA0-7E43-4FFE-9D19-64755FA89603}" srcOrd="0" destOrd="0" presId="urn:microsoft.com/office/officeart/2005/8/layout/hierarchy2"/>
    <dgm:cxn modelId="{7A3AE27D-50FC-4A04-BAF0-DD7E5893BDEF}" type="presOf" srcId="{76DD1BF0-1FC1-4C87-84C2-46B33BA813BF}" destId="{88BB24E3-8814-49EF-9C8D-4DDFCA6F2DFA}" srcOrd="1" destOrd="0" presId="urn:microsoft.com/office/officeart/2005/8/layout/hierarchy2"/>
    <dgm:cxn modelId="{9864CDB5-E6CA-46DB-990E-B8F3A45D176A}" srcId="{955C2A16-3B94-46BA-BCCF-B27C8775F02F}" destId="{FCF402D3-5D63-4320-B4D5-49D18D9F112F}" srcOrd="0" destOrd="0" parTransId="{803E33E0-0DFF-4E89-854F-C312F715280E}" sibTransId="{EEFCD733-D2A7-4951-806F-91225EA42E5B}"/>
    <dgm:cxn modelId="{0F45DF04-819F-4125-BD17-4A0F5F384026}" srcId="{B336E5DF-89B4-43AF-91BC-6AEB87E4E003}" destId="{955C2A16-3B94-46BA-BCCF-B27C8775F02F}" srcOrd="2" destOrd="0" parTransId="{DE1AB539-1DA9-4424-9D79-2751FAA3753A}" sibTransId="{5EBD6EAD-8ED1-47F0-9852-57C93BFB3BC9}"/>
    <dgm:cxn modelId="{EBC42CE3-F1C3-44F5-9F17-0476E4B0F0A8}" type="presOf" srcId="{FCF402D3-5D63-4320-B4D5-49D18D9F112F}" destId="{C2BB6DB3-28A5-4E36-959D-131DCE84D0EA}" srcOrd="0" destOrd="0" presId="urn:microsoft.com/office/officeart/2005/8/layout/hierarchy2"/>
    <dgm:cxn modelId="{FE7B478C-C520-41E0-ADA8-1BB450671E67}" type="presOf" srcId="{C19606EC-602D-46AA-B466-E3AB2F078967}" destId="{2AF329A3-A535-4838-80C7-2D8D5F5D312E}" srcOrd="0" destOrd="0" presId="urn:microsoft.com/office/officeart/2005/8/layout/hierarchy2"/>
    <dgm:cxn modelId="{2054C9A3-2043-4F0E-91AF-FE3DA40B1C09}" type="presOf" srcId="{5ADC723C-DBD6-49D8-8313-546C2FFF379E}" destId="{93256C7E-32CF-40C9-85DC-FF0E58F83AA2}" srcOrd="0" destOrd="0" presId="urn:microsoft.com/office/officeart/2005/8/layout/hierarchy2"/>
    <dgm:cxn modelId="{8D498FC6-3B48-4350-933F-1876DF53D462}" type="presOf" srcId="{DE1AB539-1DA9-4424-9D79-2751FAA3753A}" destId="{604D712B-0AAD-4762-A298-656A57C3EE28}" srcOrd="1" destOrd="0" presId="urn:microsoft.com/office/officeart/2005/8/layout/hierarchy2"/>
    <dgm:cxn modelId="{7A0D56F2-813D-481B-A318-918521DCB60C}" type="presOf" srcId="{48071BE6-8EBF-4518-A1BC-45D6DACC4B09}" destId="{7F509F4F-B7C9-448F-953C-CDB6762573CB}" srcOrd="1" destOrd="0" presId="urn:microsoft.com/office/officeart/2005/8/layout/hierarchy2"/>
    <dgm:cxn modelId="{12613C99-3D2B-4BF4-AD66-3D8F126AA12A}" srcId="{C19606EC-602D-46AA-B466-E3AB2F078967}" destId="{3CE5A7B3-6B50-44F8-A785-BD8956F9EEF7}" srcOrd="0" destOrd="0" parTransId="{10AF4CBE-2F52-4758-A25B-CC13D7A0FC25}" sibTransId="{4D28A5B1-B2CC-4E76-A2FF-3220370B2162}"/>
    <dgm:cxn modelId="{9C6F6194-785F-4E72-8D54-CF68FFF2441A}" type="presOf" srcId="{955C2A16-3B94-46BA-BCCF-B27C8775F02F}" destId="{7169C4AE-F985-4ED5-BA9C-AC9D41255F3B}" srcOrd="0" destOrd="0" presId="urn:microsoft.com/office/officeart/2005/8/layout/hierarchy2"/>
    <dgm:cxn modelId="{2FC005D4-CB27-4DEF-8EEC-A5FBDB8F09DA}" type="presOf" srcId="{4319FFE5-79E2-4960-A425-8536D62CFC14}" destId="{49FCC3A4-10C0-4879-B227-8A65C54CA398}" srcOrd="1" destOrd="0" presId="urn:microsoft.com/office/officeart/2005/8/layout/hierarchy2"/>
    <dgm:cxn modelId="{CC331409-94DB-4A43-9893-934FF58309DB}" type="presOf" srcId="{48071BE6-8EBF-4518-A1BC-45D6DACC4B09}" destId="{AEA5496D-CFBC-4B0D-A096-710D2F75A9F0}" srcOrd="0" destOrd="0" presId="urn:microsoft.com/office/officeart/2005/8/layout/hierarchy2"/>
    <dgm:cxn modelId="{3683CB77-C599-45AF-A16D-99A1A6488DE8}" type="presOf" srcId="{0BDD1371-2814-4A91-9740-F83F4CB7F6D8}" destId="{70DC4B0C-5A8A-47D1-AAC3-BE7AFC027899}" srcOrd="0" destOrd="0" presId="urn:microsoft.com/office/officeart/2005/8/layout/hierarchy2"/>
    <dgm:cxn modelId="{BA6F3BDE-633A-41A0-8680-2E3CEC8B7EAA}" type="presOf" srcId="{280BD96B-DEAC-4E06-AF69-5EE853CEE3F4}" destId="{1534B6A7-16D7-452B-AB50-9AED37299074}" srcOrd="0" destOrd="0" presId="urn:microsoft.com/office/officeart/2005/8/layout/hierarchy2"/>
    <dgm:cxn modelId="{3277029F-945F-4C9D-85BB-4EA038B68673}" type="presOf" srcId="{5D20C3A7-EE94-4D2D-B3A8-B68EF1988363}" destId="{D4A2D1E6-EEDB-495C-99BB-7F785F10231F}" srcOrd="0" destOrd="0" presId="urn:microsoft.com/office/officeart/2005/8/layout/hierarchy2"/>
    <dgm:cxn modelId="{2E706475-F176-4844-826C-9599A3DDE8AD}" type="presOf" srcId="{DE1AB539-1DA9-4424-9D79-2751FAA3753A}" destId="{A2C48B60-D7BB-4525-8A4B-42EACF09B5D8}" srcOrd="0" destOrd="0" presId="urn:microsoft.com/office/officeart/2005/8/layout/hierarchy2"/>
    <dgm:cxn modelId="{83EC22C7-5E8D-4080-AE3B-2DD35798EAE9}" srcId="{B336E5DF-89B4-43AF-91BC-6AEB87E4E003}" destId="{280BD96B-DEAC-4E06-AF69-5EE853CEE3F4}" srcOrd="0" destOrd="0" parTransId="{0BDD1371-2814-4A91-9740-F83F4CB7F6D8}" sibTransId="{60A471E2-C246-4C96-9EB6-39C66DEAC15E}"/>
    <dgm:cxn modelId="{42D50AED-596B-45E2-92AE-B4FD1D35ED4D}" srcId="{B336E5DF-89B4-43AF-91BC-6AEB87E4E003}" destId="{5D20C3A7-EE94-4D2D-B3A8-B68EF1988363}" srcOrd="1" destOrd="0" parTransId="{76DD1BF0-1FC1-4C87-84C2-46B33BA813BF}" sibTransId="{62BD7C45-123B-4D60-A342-8383232E28E7}"/>
    <dgm:cxn modelId="{30427C94-DE71-4C43-A190-40A463D2ACDF}" type="presOf" srcId="{838B0AC0-5FEC-4BDC-A4E8-FA02960B7A7F}" destId="{F3CF1249-2AB9-46E0-B74F-6633B9AD19DF}" srcOrd="1" destOrd="0" presId="urn:microsoft.com/office/officeart/2005/8/layout/hierarchy2"/>
    <dgm:cxn modelId="{0ECBE112-8E45-429F-998C-253456964F03}" type="presOf" srcId="{838B0AC0-5FEC-4BDC-A4E8-FA02960B7A7F}" destId="{D50BBD26-8CD2-489D-94F7-85D3023DF588}" srcOrd="0" destOrd="0" presId="urn:microsoft.com/office/officeart/2005/8/layout/hierarchy2"/>
    <dgm:cxn modelId="{A5FD68F7-C1BC-4F6C-9ED8-2E7182219841}" type="presOf" srcId="{803E33E0-0DFF-4E89-854F-C312F715280E}" destId="{D6CB6BD9-5106-4726-AF98-8E39B2DE8EC3}" srcOrd="1" destOrd="0" presId="urn:microsoft.com/office/officeart/2005/8/layout/hierarchy2"/>
    <dgm:cxn modelId="{952BD1BC-EB81-46DD-91A0-83EAD96829EF}" type="presOf" srcId="{3CE5A7B3-6B50-44F8-A785-BD8956F9EEF7}" destId="{EC83018F-250A-4690-A62C-12018DD6E8D9}" srcOrd="0" destOrd="0" presId="urn:microsoft.com/office/officeart/2005/8/layout/hierarchy2"/>
    <dgm:cxn modelId="{811B40FE-1449-4059-AD49-F537C41DCA6C}" type="presParOf" srcId="{2AF329A3-A535-4838-80C7-2D8D5F5D312E}" destId="{BCF561AE-E630-4B26-80B5-8A6142FE9C27}" srcOrd="0" destOrd="0" presId="urn:microsoft.com/office/officeart/2005/8/layout/hierarchy2"/>
    <dgm:cxn modelId="{7ABEBCC6-DDA5-4BC7-B943-F84A549A32A8}" type="presParOf" srcId="{BCF561AE-E630-4B26-80B5-8A6142FE9C27}" destId="{EC83018F-250A-4690-A62C-12018DD6E8D9}" srcOrd="0" destOrd="0" presId="urn:microsoft.com/office/officeart/2005/8/layout/hierarchy2"/>
    <dgm:cxn modelId="{E9625D47-6E08-497F-A230-A27BDB8BB6A3}" type="presParOf" srcId="{BCF561AE-E630-4B26-80B5-8A6142FE9C27}" destId="{247833D3-2AE4-44AB-9D6E-807606AC8796}" srcOrd="1" destOrd="0" presId="urn:microsoft.com/office/officeart/2005/8/layout/hierarchy2"/>
    <dgm:cxn modelId="{8DB34A73-6E17-4D95-A2D3-CB290865B891}" type="presParOf" srcId="{247833D3-2AE4-44AB-9D6E-807606AC8796}" destId="{D50BBD26-8CD2-489D-94F7-85D3023DF588}" srcOrd="0" destOrd="0" presId="urn:microsoft.com/office/officeart/2005/8/layout/hierarchy2"/>
    <dgm:cxn modelId="{84BB2F66-6FDD-4B1E-8AC6-5FC5D4C13908}" type="presParOf" srcId="{D50BBD26-8CD2-489D-94F7-85D3023DF588}" destId="{F3CF1249-2AB9-46E0-B74F-6633B9AD19DF}" srcOrd="0" destOrd="0" presId="urn:microsoft.com/office/officeart/2005/8/layout/hierarchy2"/>
    <dgm:cxn modelId="{A49F8465-7065-40D8-8A37-8FEACDF0FE74}" type="presParOf" srcId="{247833D3-2AE4-44AB-9D6E-807606AC8796}" destId="{53456C0B-E7D0-469B-89EC-B18DB0349A72}" srcOrd="1" destOrd="0" presId="urn:microsoft.com/office/officeart/2005/8/layout/hierarchy2"/>
    <dgm:cxn modelId="{C7426C65-E77C-41B0-A165-4714890A7CA1}" type="presParOf" srcId="{53456C0B-E7D0-469B-89EC-B18DB0349A72}" destId="{42909AA0-7E43-4FFE-9D19-64755FA89603}" srcOrd="0" destOrd="0" presId="urn:microsoft.com/office/officeart/2005/8/layout/hierarchy2"/>
    <dgm:cxn modelId="{32E7B0EC-731C-4188-80C0-59C175282AF2}" type="presParOf" srcId="{53456C0B-E7D0-469B-89EC-B18DB0349A72}" destId="{A9EBD067-30C3-4B31-9839-2A222A04E7C1}" srcOrd="1" destOrd="0" presId="urn:microsoft.com/office/officeart/2005/8/layout/hierarchy2"/>
    <dgm:cxn modelId="{BFB5A00D-2BBE-4434-AFCD-5C87743C80B0}" type="presParOf" srcId="{A9EBD067-30C3-4B31-9839-2A222A04E7C1}" destId="{70DC4B0C-5A8A-47D1-AAC3-BE7AFC027899}" srcOrd="0" destOrd="0" presId="urn:microsoft.com/office/officeart/2005/8/layout/hierarchy2"/>
    <dgm:cxn modelId="{747DB218-DBEA-4DC9-98AC-899AAB406F3D}" type="presParOf" srcId="{70DC4B0C-5A8A-47D1-AAC3-BE7AFC027899}" destId="{4A6ED5AE-4BB4-4519-A61F-5C5B37B99A40}" srcOrd="0" destOrd="0" presId="urn:microsoft.com/office/officeart/2005/8/layout/hierarchy2"/>
    <dgm:cxn modelId="{29C8F7D2-4DCC-4E6B-8D70-BCA1AECD38E0}" type="presParOf" srcId="{A9EBD067-30C3-4B31-9839-2A222A04E7C1}" destId="{D1749FF5-973A-435C-9E0F-2D02C7E7CD0B}" srcOrd="1" destOrd="0" presId="urn:microsoft.com/office/officeart/2005/8/layout/hierarchy2"/>
    <dgm:cxn modelId="{E38BB0AE-2135-4776-B9C6-9474B70F9E13}" type="presParOf" srcId="{D1749FF5-973A-435C-9E0F-2D02C7E7CD0B}" destId="{1534B6A7-16D7-452B-AB50-9AED37299074}" srcOrd="0" destOrd="0" presId="urn:microsoft.com/office/officeart/2005/8/layout/hierarchy2"/>
    <dgm:cxn modelId="{3104C203-B172-4474-AADC-CC86E3545895}" type="presParOf" srcId="{D1749FF5-973A-435C-9E0F-2D02C7E7CD0B}" destId="{272FD823-F5E8-4D39-99CE-5E0485FD4414}" srcOrd="1" destOrd="0" presId="urn:microsoft.com/office/officeart/2005/8/layout/hierarchy2"/>
    <dgm:cxn modelId="{7C6B8E45-F1EF-48DF-992F-72CCEC0CAEB5}" type="presParOf" srcId="{A9EBD067-30C3-4B31-9839-2A222A04E7C1}" destId="{441C076E-F1DE-4F58-8372-010614AF9DF2}" srcOrd="2" destOrd="0" presId="urn:microsoft.com/office/officeart/2005/8/layout/hierarchy2"/>
    <dgm:cxn modelId="{7232376B-D2FD-4279-93AD-F3A172867E65}" type="presParOf" srcId="{441C076E-F1DE-4F58-8372-010614AF9DF2}" destId="{88BB24E3-8814-49EF-9C8D-4DDFCA6F2DFA}" srcOrd="0" destOrd="0" presId="urn:microsoft.com/office/officeart/2005/8/layout/hierarchy2"/>
    <dgm:cxn modelId="{49B04361-E88A-40F5-BD40-8BC0ACC3E136}" type="presParOf" srcId="{A9EBD067-30C3-4B31-9839-2A222A04E7C1}" destId="{22C20411-FDF3-4EBD-B2FA-A53A18143506}" srcOrd="3" destOrd="0" presId="urn:microsoft.com/office/officeart/2005/8/layout/hierarchy2"/>
    <dgm:cxn modelId="{4A544D0A-30ED-49D4-9299-308FB846A633}" type="presParOf" srcId="{22C20411-FDF3-4EBD-B2FA-A53A18143506}" destId="{D4A2D1E6-EEDB-495C-99BB-7F785F10231F}" srcOrd="0" destOrd="0" presId="urn:microsoft.com/office/officeart/2005/8/layout/hierarchy2"/>
    <dgm:cxn modelId="{FDD58F0F-0182-4F9E-8F7F-4BFF17852099}" type="presParOf" srcId="{22C20411-FDF3-4EBD-B2FA-A53A18143506}" destId="{D1B974AF-7841-4DD5-89A7-46F5F40328F4}" srcOrd="1" destOrd="0" presId="urn:microsoft.com/office/officeart/2005/8/layout/hierarchy2"/>
    <dgm:cxn modelId="{A9E8AF36-7B6A-43CA-A11F-D276D8EDABF4}" type="presParOf" srcId="{A9EBD067-30C3-4B31-9839-2A222A04E7C1}" destId="{A2C48B60-D7BB-4525-8A4B-42EACF09B5D8}" srcOrd="4" destOrd="0" presId="urn:microsoft.com/office/officeart/2005/8/layout/hierarchy2"/>
    <dgm:cxn modelId="{11D092D6-9A7B-46A4-A83F-4208925E12AA}" type="presParOf" srcId="{A2C48B60-D7BB-4525-8A4B-42EACF09B5D8}" destId="{604D712B-0AAD-4762-A298-656A57C3EE28}" srcOrd="0" destOrd="0" presId="urn:microsoft.com/office/officeart/2005/8/layout/hierarchy2"/>
    <dgm:cxn modelId="{4E1E0075-BA10-4DC0-A483-9F595EE5F583}" type="presParOf" srcId="{A9EBD067-30C3-4B31-9839-2A222A04E7C1}" destId="{E4F0CF5C-AD8B-46DF-A5D1-2F1DDD57126E}" srcOrd="5" destOrd="0" presId="urn:microsoft.com/office/officeart/2005/8/layout/hierarchy2"/>
    <dgm:cxn modelId="{D84BDB20-8F3F-4F12-B34C-D0B5C0C0811B}" type="presParOf" srcId="{E4F0CF5C-AD8B-46DF-A5D1-2F1DDD57126E}" destId="{7169C4AE-F985-4ED5-BA9C-AC9D41255F3B}" srcOrd="0" destOrd="0" presId="urn:microsoft.com/office/officeart/2005/8/layout/hierarchy2"/>
    <dgm:cxn modelId="{40E92332-53CD-4D9A-BA54-FCD6FF10B7AD}" type="presParOf" srcId="{E4F0CF5C-AD8B-46DF-A5D1-2F1DDD57126E}" destId="{EFB00F25-C599-400B-B950-31D89CB1D19B}" srcOrd="1" destOrd="0" presId="urn:microsoft.com/office/officeart/2005/8/layout/hierarchy2"/>
    <dgm:cxn modelId="{CC7B9DCC-A0DE-445E-A4A0-4367620073B9}" type="presParOf" srcId="{EFB00F25-C599-400B-B950-31D89CB1D19B}" destId="{C9BF684E-76E1-4566-9C2A-154E585B178D}" srcOrd="0" destOrd="0" presId="urn:microsoft.com/office/officeart/2005/8/layout/hierarchy2"/>
    <dgm:cxn modelId="{C7E036DB-0DC3-4407-BC8C-EB4E67C0ED48}" type="presParOf" srcId="{C9BF684E-76E1-4566-9C2A-154E585B178D}" destId="{D6CB6BD9-5106-4726-AF98-8E39B2DE8EC3}" srcOrd="0" destOrd="0" presId="urn:microsoft.com/office/officeart/2005/8/layout/hierarchy2"/>
    <dgm:cxn modelId="{796DD43D-1A59-46AE-91CB-31A622317745}" type="presParOf" srcId="{EFB00F25-C599-400B-B950-31D89CB1D19B}" destId="{8BA46F65-D16B-4B04-871A-45AE161C3019}" srcOrd="1" destOrd="0" presId="urn:microsoft.com/office/officeart/2005/8/layout/hierarchy2"/>
    <dgm:cxn modelId="{8D6F8833-9920-4D7A-99E0-890EB44B11CF}" type="presParOf" srcId="{8BA46F65-D16B-4B04-871A-45AE161C3019}" destId="{C2BB6DB3-28A5-4E36-959D-131DCE84D0EA}" srcOrd="0" destOrd="0" presId="urn:microsoft.com/office/officeart/2005/8/layout/hierarchy2"/>
    <dgm:cxn modelId="{9B677A53-37F0-4472-892F-0BF8BFEECB3B}" type="presParOf" srcId="{8BA46F65-D16B-4B04-871A-45AE161C3019}" destId="{7561D8B1-75D8-44B7-B504-35C6F829578A}" srcOrd="1" destOrd="0" presId="urn:microsoft.com/office/officeart/2005/8/layout/hierarchy2"/>
    <dgm:cxn modelId="{84FC8763-1509-4B13-A8F9-77987F91272B}" type="presParOf" srcId="{A9EBD067-30C3-4B31-9839-2A222A04E7C1}" destId="{36C2C0BF-4F06-4FD9-A75A-83E7E5D53F9E}" srcOrd="6" destOrd="0" presId="urn:microsoft.com/office/officeart/2005/8/layout/hierarchy2"/>
    <dgm:cxn modelId="{0F5798C0-A39B-47D4-8610-727E142C8A93}" type="presParOf" srcId="{36C2C0BF-4F06-4FD9-A75A-83E7E5D53F9E}" destId="{49FCC3A4-10C0-4879-B227-8A65C54CA398}" srcOrd="0" destOrd="0" presId="urn:microsoft.com/office/officeart/2005/8/layout/hierarchy2"/>
    <dgm:cxn modelId="{34A82213-7C6E-466D-986A-53878AF0F944}" type="presParOf" srcId="{A9EBD067-30C3-4B31-9839-2A222A04E7C1}" destId="{9FF47117-D092-4359-B178-EE41FB0F0744}" srcOrd="7" destOrd="0" presId="urn:microsoft.com/office/officeart/2005/8/layout/hierarchy2"/>
    <dgm:cxn modelId="{5DE9E586-6CE0-4CFE-8D59-5B343D21F140}" type="presParOf" srcId="{9FF47117-D092-4359-B178-EE41FB0F0744}" destId="{BE6882C7-AA15-4CD5-A72B-F0D8920D917B}" srcOrd="0" destOrd="0" presId="urn:microsoft.com/office/officeart/2005/8/layout/hierarchy2"/>
    <dgm:cxn modelId="{5B8727F8-CC17-4E24-A31D-E5E2B0421790}" type="presParOf" srcId="{9FF47117-D092-4359-B178-EE41FB0F0744}" destId="{283A889A-61D5-4824-B261-5AAA57FC14CA}" srcOrd="1" destOrd="0" presId="urn:microsoft.com/office/officeart/2005/8/layout/hierarchy2"/>
    <dgm:cxn modelId="{AACD7781-E1A4-4E84-A3DF-DF9F7FA10F68}" type="presParOf" srcId="{283A889A-61D5-4824-B261-5AAA57FC14CA}" destId="{AEA5496D-CFBC-4B0D-A096-710D2F75A9F0}" srcOrd="0" destOrd="0" presId="urn:microsoft.com/office/officeart/2005/8/layout/hierarchy2"/>
    <dgm:cxn modelId="{D44FE415-6130-49F3-AE85-892EAED5988E}" type="presParOf" srcId="{AEA5496D-CFBC-4B0D-A096-710D2F75A9F0}" destId="{7F509F4F-B7C9-448F-953C-CDB6762573CB}" srcOrd="0" destOrd="0" presId="urn:microsoft.com/office/officeart/2005/8/layout/hierarchy2"/>
    <dgm:cxn modelId="{DBFCE453-F20B-42D1-BBDE-B34A33DAEC5B}" type="presParOf" srcId="{283A889A-61D5-4824-B261-5AAA57FC14CA}" destId="{C3739783-07F8-4C7D-B5D0-6E57FE393631}" srcOrd="1" destOrd="0" presId="urn:microsoft.com/office/officeart/2005/8/layout/hierarchy2"/>
    <dgm:cxn modelId="{06304DDE-AC06-478D-834A-C91B901C7288}" type="presParOf" srcId="{C3739783-07F8-4C7D-B5D0-6E57FE393631}" destId="{93256C7E-32CF-40C9-85DC-FF0E58F83AA2}" srcOrd="0" destOrd="0" presId="urn:microsoft.com/office/officeart/2005/8/layout/hierarchy2"/>
    <dgm:cxn modelId="{66EF7C35-36AD-4C77-80AC-9E4046B8143C}" type="presParOf" srcId="{C3739783-07F8-4C7D-B5D0-6E57FE393631}" destId="{80F9BFCA-1A73-4868-8B4B-283F3E93C83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9606EC-602D-46AA-B466-E3AB2F078967}" type="doc">
      <dgm:prSet loTypeId="urn:microsoft.com/office/officeart/2005/8/layout/hierarchy5" loCatId="hierarchy" qsTypeId="urn:microsoft.com/office/officeart/2005/8/quickstyle/3d2" qsCatId="3D" csTypeId="urn:microsoft.com/office/officeart/2005/8/colors/accent1_2" csCatId="accent1" phldr="1"/>
      <dgm:spPr/>
    </dgm:pt>
    <dgm:pt modelId="{3CE5A7B3-6B50-44F8-A785-BD8956F9EEF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Human Resources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Director </a:t>
          </a:r>
          <a:endParaRPr kumimoji="0" lang="en-US" b="0" i="0" u="none" strike="noStrike" cap="none" normalizeH="0" baseline="0" dirty="0" smtClean="0">
            <a:ln/>
            <a:effectLst/>
            <a:latin typeface="Arial" pitchFamily="34" charset="0"/>
          </a:endParaRPr>
        </a:p>
      </dgm:t>
    </dgm:pt>
    <dgm:pt modelId="{10AF4CBE-2F52-4758-A25B-CC13D7A0FC25}" type="parTrans" cxnId="{12613C99-3D2B-4BF4-AD66-3D8F126AA12A}">
      <dgm:prSet/>
      <dgm:spPr/>
      <dgm:t>
        <a:bodyPr/>
        <a:lstStyle/>
        <a:p>
          <a:endParaRPr lang="en-US"/>
        </a:p>
      </dgm:t>
    </dgm:pt>
    <dgm:pt modelId="{4D28A5B1-B2CC-4E76-A2FF-3220370B2162}" type="sibTrans" cxnId="{12613C99-3D2B-4BF4-AD66-3D8F126AA12A}">
      <dgm:prSet/>
      <dgm:spPr/>
      <dgm:t>
        <a:bodyPr/>
        <a:lstStyle/>
        <a:p>
          <a:endParaRPr lang="en-US"/>
        </a:p>
      </dgm:t>
    </dgm:pt>
    <dgm:pt modelId="{007DD658-548F-4D10-BC69-7FA0923A822F}">
      <dgm:prSet custT="1"/>
      <dgm:spPr/>
      <dgm:t>
        <a:bodyPr/>
        <a:lstStyle/>
        <a:p>
          <a:r>
            <a:rPr lang="en-US" sz="1600" dirty="0" smtClean="0"/>
            <a:t>Assistant</a:t>
          </a:r>
        </a:p>
        <a:p>
          <a:r>
            <a:rPr lang="en-US" sz="1600" dirty="0" smtClean="0"/>
            <a:t> .1 FTE</a:t>
          </a:r>
          <a:endParaRPr lang="en-US" sz="1600" dirty="0"/>
        </a:p>
      </dgm:t>
    </dgm:pt>
    <dgm:pt modelId="{0A42DB3B-6C70-4ADE-AD39-2C0B00B2F644}" type="parTrans" cxnId="{BC191EDB-7634-4188-8786-90433841AFD7}">
      <dgm:prSet/>
      <dgm:spPr/>
      <dgm:t>
        <a:bodyPr/>
        <a:lstStyle/>
        <a:p>
          <a:endParaRPr lang="en-US" dirty="0"/>
        </a:p>
      </dgm:t>
    </dgm:pt>
    <dgm:pt modelId="{6AF0FB4E-058E-448A-8137-5B7382BC4C37}" type="sibTrans" cxnId="{BC191EDB-7634-4188-8786-90433841AFD7}">
      <dgm:prSet/>
      <dgm:spPr/>
      <dgm:t>
        <a:bodyPr/>
        <a:lstStyle/>
        <a:p>
          <a:endParaRPr lang="en-US"/>
        </a:p>
      </dgm:t>
    </dgm:pt>
    <dgm:pt modelId="{BAF1AA25-C68A-4415-8EAB-876AA3684080}" type="pres">
      <dgm:prSet presAssocID="{C19606EC-602D-46AA-B466-E3AB2F078967}" presName="mainComposite" presStyleCnt="0">
        <dgm:presLayoutVars>
          <dgm:chPref val="1"/>
          <dgm:dir/>
          <dgm:animOne val="branch"/>
          <dgm:animLvl val="lvl"/>
          <dgm:resizeHandles val="exact"/>
        </dgm:presLayoutVars>
      </dgm:prSet>
      <dgm:spPr/>
    </dgm:pt>
    <dgm:pt modelId="{2DC58409-9CED-4E1E-936F-C8E5245D673E}" type="pres">
      <dgm:prSet presAssocID="{C19606EC-602D-46AA-B466-E3AB2F078967}" presName="hierFlow" presStyleCnt="0"/>
      <dgm:spPr/>
    </dgm:pt>
    <dgm:pt modelId="{4522D051-CCDB-4383-93E8-6EF9C0C876FA}" type="pres">
      <dgm:prSet presAssocID="{C19606EC-602D-46AA-B466-E3AB2F078967}" presName="hierChild1" presStyleCnt="0">
        <dgm:presLayoutVars>
          <dgm:chPref val="1"/>
          <dgm:animOne val="branch"/>
          <dgm:animLvl val="lvl"/>
        </dgm:presLayoutVars>
      </dgm:prSet>
      <dgm:spPr/>
    </dgm:pt>
    <dgm:pt modelId="{ED7E09B9-03C2-4986-B06B-7EA01385B710}" type="pres">
      <dgm:prSet presAssocID="{3CE5A7B3-6B50-44F8-A785-BD8956F9EEF7}" presName="Name17" presStyleCnt="0"/>
      <dgm:spPr/>
    </dgm:pt>
    <dgm:pt modelId="{53B04E68-647C-4C35-A3B8-A6A1A02C4539}" type="pres">
      <dgm:prSet presAssocID="{3CE5A7B3-6B50-44F8-A785-BD8956F9EEF7}" presName="level1Shape" presStyleLbl="node0" presStyleIdx="0" presStyleCnt="1" custScaleX="124904" custScaleY="126363">
        <dgm:presLayoutVars>
          <dgm:chPref val="3"/>
        </dgm:presLayoutVars>
      </dgm:prSet>
      <dgm:spPr/>
      <dgm:t>
        <a:bodyPr/>
        <a:lstStyle/>
        <a:p>
          <a:endParaRPr lang="en-US"/>
        </a:p>
      </dgm:t>
    </dgm:pt>
    <dgm:pt modelId="{4570F1C1-7759-4FD2-82E3-0E2529C231E0}" type="pres">
      <dgm:prSet presAssocID="{3CE5A7B3-6B50-44F8-A785-BD8956F9EEF7}" presName="hierChild2" presStyleCnt="0"/>
      <dgm:spPr/>
    </dgm:pt>
    <dgm:pt modelId="{3AEA8D92-2697-418D-B907-B6A70CD736BB}" type="pres">
      <dgm:prSet presAssocID="{0A42DB3B-6C70-4ADE-AD39-2C0B00B2F644}" presName="Name25" presStyleLbl="parChTrans1D2" presStyleIdx="0" presStyleCnt="1"/>
      <dgm:spPr/>
      <dgm:t>
        <a:bodyPr/>
        <a:lstStyle/>
        <a:p>
          <a:endParaRPr lang="en-US"/>
        </a:p>
      </dgm:t>
    </dgm:pt>
    <dgm:pt modelId="{7095142E-0C69-4778-B647-99F0E443F252}" type="pres">
      <dgm:prSet presAssocID="{0A42DB3B-6C70-4ADE-AD39-2C0B00B2F644}" presName="connTx" presStyleLbl="parChTrans1D2" presStyleIdx="0" presStyleCnt="1"/>
      <dgm:spPr/>
      <dgm:t>
        <a:bodyPr/>
        <a:lstStyle/>
        <a:p>
          <a:endParaRPr lang="en-US"/>
        </a:p>
      </dgm:t>
    </dgm:pt>
    <dgm:pt modelId="{976868EE-1A5F-41B9-B4E3-80B2497C8B8E}" type="pres">
      <dgm:prSet presAssocID="{007DD658-548F-4D10-BC69-7FA0923A822F}" presName="Name30" presStyleCnt="0"/>
      <dgm:spPr/>
    </dgm:pt>
    <dgm:pt modelId="{EC097D87-953F-4E32-931C-66F684546382}" type="pres">
      <dgm:prSet presAssocID="{007DD658-548F-4D10-BC69-7FA0923A822F}" presName="level2Shape" presStyleLbl="node2" presStyleIdx="0" presStyleCnt="1"/>
      <dgm:spPr/>
      <dgm:t>
        <a:bodyPr/>
        <a:lstStyle/>
        <a:p>
          <a:endParaRPr lang="en-US"/>
        </a:p>
      </dgm:t>
    </dgm:pt>
    <dgm:pt modelId="{CD146758-669C-4274-93D0-8C97886ADA0C}" type="pres">
      <dgm:prSet presAssocID="{007DD658-548F-4D10-BC69-7FA0923A822F}" presName="hierChild3" presStyleCnt="0"/>
      <dgm:spPr/>
    </dgm:pt>
    <dgm:pt modelId="{682F2FF3-D30D-476C-B1B8-6CF108B175BA}" type="pres">
      <dgm:prSet presAssocID="{C19606EC-602D-46AA-B466-E3AB2F078967}" presName="bgShapesFlow" presStyleCnt="0"/>
      <dgm:spPr/>
    </dgm:pt>
  </dgm:ptLst>
  <dgm:cxnLst>
    <dgm:cxn modelId="{BC191EDB-7634-4188-8786-90433841AFD7}" srcId="{3CE5A7B3-6B50-44F8-A785-BD8956F9EEF7}" destId="{007DD658-548F-4D10-BC69-7FA0923A822F}" srcOrd="0" destOrd="0" parTransId="{0A42DB3B-6C70-4ADE-AD39-2C0B00B2F644}" sibTransId="{6AF0FB4E-058E-448A-8137-5B7382BC4C37}"/>
    <dgm:cxn modelId="{F9211C76-6E14-4D80-9E0A-DE71CABD8B50}" type="presOf" srcId="{0A42DB3B-6C70-4ADE-AD39-2C0B00B2F644}" destId="{3AEA8D92-2697-418D-B907-B6A70CD736BB}" srcOrd="0" destOrd="0" presId="urn:microsoft.com/office/officeart/2005/8/layout/hierarchy5"/>
    <dgm:cxn modelId="{1876C904-F4E4-4E49-962C-B3EC47B9D371}" type="presOf" srcId="{0A42DB3B-6C70-4ADE-AD39-2C0B00B2F644}" destId="{7095142E-0C69-4778-B647-99F0E443F252}" srcOrd="1" destOrd="0" presId="urn:microsoft.com/office/officeart/2005/8/layout/hierarchy5"/>
    <dgm:cxn modelId="{8E149D8C-D636-4E3F-BB43-1FABB9B69249}" type="presOf" srcId="{C19606EC-602D-46AA-B466-E3AB2F078967}" destId="{BAF1AA25-C68A-4415-8EAB-876AA3684080}" srcOrd="0" destOrd="0" presId="urn:microsoft.com/office/officeart/2005/8/layout/hierarchy5"/>
    <dgm:cxn modelId="{12613C99-3D2B-4BF4-AD66-3D8F126AA12A}" srcId="{C19606EC-602D-46AA-B466-E3AB2F078967}" destId="{3CE5A7B3-6B50-44F8-A785-BD8956F9EEF7}" srcOrd="0" destOrd="0" parTransId="{10AF4CBE-2F52-4758-A25B-CC13D7A0FC25}" sibTransId="{4D28A5B1-B2CC-4E76-A2FF-3220370B2162}"/>
    <dgm:cxn modelId="{C6DA1127-157C-45EB-8FC3-7F665589A695}" type="presOf" srcId="{007DD658-548F-4D10-BC69-7FA0923A822F}" destId="{EC097D87-953F-4E32-931C-66F684546382}" srcOrd="0" destOrd="0" presId="urn:microsoft.com/office/officeart/2005/8/layout/hierarchy5"/>
    <dgm:cxn modelId="{C687428D-B763-40E1-A4E5-42C757B8BD35}" type="presOf" srcId="{3CE5A7B3-6B50-44F8-A785-BD8956F9EEF7}" destId="{53B04E68-647C-4C35-A3B8-A6A1A02C4539}" srcOrd="0" destOrd="0" presId="urn:microsoft.com/office/officeart/2005/8/layout/hierarchy5"/>
    <dgm:cxn modelId="{4C8A69CC-BD60-43E4-8C80-9CE6E7EDEC70}" type="presParOf" srcId="{BAF1AA25-C68A-4415-8EAB-876AA3684080}" destId="{2DC58409-9CED-4E1E-936F-C8E5245D673E}" srcOrd="0" destOrd="0" presId="urn:microsoft.com/office/officeart/2005/8/layout/hierarchy5"/>
    <dgm:cxn modelId="{D2610433-DD67-4E5C-8FE6-483FBD6FEF28}" type="presParOf" srcId="{2DC58409-9CED-4E1E-936F-C8E5245D673E}" destId="{4522D051-CCDB-4383-93E8-6EF9C0C876FA}" srcOrd="0" destOrd="0" presId="urn:microsoft.com/office/officeart/2005/8/layout/hierarchy5"/>
    <dgm:cxn modelId="{8309D09F-B8AC-4637-81ED-22019B949A05}" type="presParOf" srcId="{4522D051-CCDB-4383-93E8-6EF9C0C876FA}" destId="{ED7E09B9-03C2-4986-B06B-7EA01385B710}" srcOrd="0" destOrd="0" presId="urn:microsoft.com/office/officeart/2005/8/layout/hierarchy5"/>
    <dgm:cxn modelId="{B3C886E3-AC86-4582-8307-8D255415DD77}" type="presParOf" srcId="{ED7E09B9-03C2-4986-B06B-7EA01385B710}" destId="{53B04E68-647C-4C35-A3B8-A6A1A02C4539}" srcOrd="0" destOrd="0" presId="urn:microsoft.com/office/officeart/2005/8/layout/hierarchy5"/>
    <dgm:cxn modelId="{9F264E4B-95A0-4E38-AC91-CC5C2D86B72D}" type="presParOf" srcId="{ED7E09B9-03C2-4986-B06B-7EA01385B710}" destId="{4570F1C1-7759-4FD2-82E3-0E2529C231E0}" srcOrd="1" destOrd="0" presId="urn:microsoft.com/office/officeart/2005/8/layout/hierarchy5"/>
    <dgm:cxn modelId="{3666CB87-5DF2-46D2-B250-052363CBF762}" type="presParOf" srcId="{4570F1C1-7759-4FD2-82E3-0E2529C231E0}" destId="{3AEA8D92-2697-418D-B907-B6A70CD736BB}" srcOrd="0" destOrd="0" presId="urn:microsoft.com/office/officeart/2005/8/layout/hierarchy5"/>
    <dgm:cxn modelId="{8BC33C0E-2403-4C91-86F0-C95977D7997D}" type="presParOf" srcId="{3AEA8D92-2697-418D-B907-B6A70CD736BB}" destId="{7095142E-0C69-4778-B647-99F0E443F252}" srcOrd="0" destOrd="0" presId="urn:microsoft.com/office/officeart/2005/8/layout/hierarchy5"/>
    <dgm:cxn modelId="{3F511C00-964E-4853-91D8-2020ACA72E65}" type="presParOf" srcId="{4570F1C1-7759-4FD2-82E3-0E2529C231E0}" destId="{976868EE-1A5F-41B9-B4E3-80B2497C8B8E}" srcOrd="1" destOrd="0" presId="urn:microsoft.com/office/officeart/2005/8/layout/hierarchy5"/>
    <dgm:cxn modelId="{8E8EC241-8CC1-4CC6-9E03-E4F67977DD0C}" type="presParOf" srcId="{976868EE-1A5F-41B9-B4E3-80B2497C8B8E}" destId="{EC097D87-953F-4E32-931C-66F684546382}" srcOrd="0" destOrd="0" presId="urn:microsoft.com/office/officeart/2005/8/layout/hierarchy5"/>
    <dgm:cxn modelId="{FBE6D69E-0941-4AFE-A5E4-7A90C980EC05}" type="presParOf" srcId="{976868EE-1A5F-41B9-B4E3-80B2497C8B8E}" destId="{CD146758-669C-4274-93D0-8C97886ADA0C}" srcOrd="1" destOrd="0" presId="urn:microsoft.com/office/officeart/2005/8/layout/hierarchy5"/>
    <dgm:cxn modelId="{D937AC0C-C682-4922-A2B6-9A3E5470245F}" type="presParOf" srcId="{BAF1AA25-C68A-4415-8EAB-876AA3684080}" destId="{682F2FF3-D30D-476C-B1B8-6CF108B175BA}"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9606EC-602D-46AA-B466-E3AB2F078967}" type="doc">
      <dgm:prSet loTypeId="urn:microsoft.com/office/officeart/2005/8/layout/hierarchy5" loCatId="hierarchy" qsTypeId="urn:microsoft.com/office/officeart/2005/8/quickstyle/3d2" qsCatId="3D" csTypeId="urn:microsoft.com/office/officeart/2005/8/colors/accent1_2" csCatId="accent1" phldr="1"/>
      <dgm:spPr/>
    </dgm:pt>
    <dgm:pt modelId="{3CE5A7B3-6B50-44F8-A785-BD8956F9EEF7}">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Information Technology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Director </a:t>
          </a:r>
          <a:endParaRPr kumimoji="0" lang="en-US" b="0" i="0" u="none" strike="noStrike" cap="none" normalizeH="0" baseline="0" dirty="0" smtClean="0">
            <a:ln/>
            <a:effectLst/>
            <a:latin typeface="Arial" pitchFamily="34" charset="0"/>
          </a:endParaRPr>
        </a:p>
      </dgm:t>
    </dgm:pt>
    <dgm:pt modelId="{10AF4CBE-2F52-4758-A25B-CC13D7A0FC25}" type="parTrans" cxnId="{12613C99-3D2B-4BF4-AD66-3D8F126AA12A}">
      <dgm:prSet/>
      <dgm:spPr/>
      <dgm:t>
        <a:bodyPr/>
        <a:lstStyle/>
        <a:p>
          <a:endParaRPr lang="en-US"/>
        </a:p>
      </dgm:t>
    </dgm:pt>
    <dgm:pt modelId="{4D28A5B1-B2CC-4E76-A2FF-3220370B2162}" type="sibTrans" cxnId="{12613C99-3D2B-4BF4-AD66-3D8F126AA12A}">
      <dgm:prSet/>
      <dgm:spPr/>
      <dgm:t>
        <a:bodyPr/>
        <a:lstStyle/>
        <a:p>
          <a:endParaRPr lang="en-US"/>
        </a:p>
      </dgm:t>
    </dgm:pt>
    <dgm:pt modelId="{BAF1AA25-C68A-4415-8EAB-876AA3684080}" type="pres">
      <dgm:prSet presAssocID="{C19606EC-602D-46AA-B466-E3AB2F078967}" presName="mainComposite" presStyleCnt="0">
        <dgm:presLayoutVars>
          <dgm:chPref val="1"/>
          <dgm:dir/>
          <dgm:animOne val="branch"/>
          <dgm:animLvl val="lvl"/>
          <dgm:resizeHandles val="exact"/>
        </dgm:presLayoutVars>
      </dgm:prSet>
      <dgm:spPr/>
    </dgm:pt>
    <dgm:pt modelId="{2DC58409-9CED-4E1E-936F-C8E5245D673E}" type="pres">
      <dgm:prSet presAssocID="{C19606EC-602D-46AA-B466-E3AB2F078967}" presName="hierFlow" presStyleCnt="0"/>
      <dgm:spPr/>
    </dgm:pt>
    <dgm:pt modelId="{4522D051-CCDB-4383-93E8-6EF9C0C876FA}" type="pres">
      <dgm:prSet presAssocID="{C19606EC-602D-46AA-B466-E3AB2F078967}" presName="hierChild1" presStyleCnt="0">
        <dgm:presLayoutVars>
          <dgm:chPref val="1"/>
          <dgm:animOne val="branch"/>
          <dgm:animLvl val="lvl"/>
        </dgm:presLayoutVars>
      </dgm:prSet>
      <dgm:spPr/>
    </dgm:pt>
    <dgm:pt modelId="{ED7E09B9-03C2-4986-B06B-7EA01385B710}" type="pres">
      <dgm:prSet presAssocID="{3CE5A7B3-6B50-44F8-A785-BD8956F9EEF7}" presName="Name17" presStyleCnt="0"/>
      <dgm:spPr/>
    </dgm:pt>
    <dgm:pt modelId="{53B04E68-647C-4C35-A3B8-A6A1A02C4539}" type="pres">
      <dgm:prSet presAssocID="{3CE5A7B3-6B50-44F8-A785-BD8956F9EEF7}" presName="level1Shape" presStyleLbl="node0" presStyleIdx="0" presStyleCnt="1" custScaleX="54626" custScaleY="33623">
        <dgm:presLayoutVars>
          <dgm:chPref val="3"/>
        </dgm:presLayoutVars>
      </dgm:prSet>
      <dgm:spPr/>
      <dgm:t>
        <a:bodyPr/>
        <a:lstStyle/>
        <a:p>
          <a:endParaRPr lang="en-US"/>
        </a:p>
      </dgm:t>
    </dgm:pt>
    <dgm:pt modelId="{4570F1C1-7759-4FD2-82E3-0E2529C231E0}" type="pres">
      <dgm:prSet presAssocID="{3CE5A7B3-6B50-44F8-A785-BD8956F9EEF7}" presName="hierChild2" presStyleCnt="0"/>
      <dgm:spPr/>
    </dgm:pt>
    <dgm:pt modelId="{682F2FF3-D30D-476C-B1B8-6CF108B175BA}" type="pres">
      <dgm:prSet presAssocID="{C19606EC-602D-46AA-B466-E3AB2F078967}" presName="bgShapesFlow" presStyleCnt="0"/>
      <dgm:spPr/>
    </dgm:pt>
  </dgm:ptLst>
  <dgm:cxnLst>
    <dgm:cxn modelId="{12613C99-3D2B-4BF4-AD66-3D8F126AA12A}" srcId="{C19606EC-602D-46AA-B466-E3AB2F078967}" destId="{3CE5A7B3-6B50-44F8-A785-BD8956F9EEF7}" srcOrd="0" destOrd="0" parTransId="{10AF4CBE-2F52-4758-A25B-CC13D7A0FC25}" sibTransId="{4D28A5B1-B2CC-4E76-A2FF-3220370B2162}"/>
    <dgm:cxn modelId="{3190BBD5-5AF2-4B3B-81E0-4BECF783D58A}" type="presOf" srcId="{3CE5A7B3-6B50-44F8-A785-BD8956F9EEF7}" destId="{53B04E68-647C-4C35-A3B8-A6A1A02C4539}" srcOrd="0" destOrd="0" presId="urn:microsoft.com/office/officeart/2005/8/layout/hierarchy5"/>
    <dgm:cxn modelId="{4C86FB4E-9EC1-4FF5-879D-F474CB05DC0B}" type="presOf" srcId="{C19606EC-602D-46AA-B466-E3AB2F078967}" destId="{BAF1AA25-C68A-4415-8EAB-876AA3684080}" srcOrd="0" destOrd="0" presId="urn:microsoft.com/office/officeart/2005/8/layout/hierarchy5"/>
    <dgm:cxn modelId="{DEC0EE64-40C4-4A9F-8BAE-A0A93162B7A9}" type="presParOf" srcId="{BAF1AA25-C68A-4415-8EAB-876AA3684080}" destId="{2DC58409-9CED-4E1E-936F-C8E5245D673E}" srcOrd="0" destOrd="0" presId="urn:microsoft.com/office/officeart/2005/8/layout/hierarchy5"/>
    <dgm:cxn modelId="{581D3BAA-D3BC-429E-8175-5F7F52162A38}" type="presParOf" srcId="{2DC58409-9CED-4E1E-936F-C8E5245D673E}" destId="{4522D051-CCDB-4383-93E8-6EF9C0C876FA}" srcOrd="0" destOrd="0" presId="urn:microsoft.com/office/officeart/2005/8/layout/hierarchy5"/>
    <dgm:cxn modelId="{B601CE81-F473-4857-B315-F00A518AE607}" type="presParOf" srcId="{4522D051-CCDB-4383-93E8-6EF9C0C876FA}" destId="{ED7E09B9-03C2-4986-B06B-7EA01385B710}" srcOrd="0" destOrd="0" presId="urn:microsoft.com/office/officeart/2005/8/layout/hierarchy5"/>
    <dgm:cxn modelId="{F8A15956-7658-4F00-BDF2-A31172056E0B}" type="presParOf" srcId="{ED7E09B9-03C2-4986-B06B-7EA01385B710}" destId="{53B04E68-647C-4C35-A3B8-A6A1A02C4539}" srcOrd="0" destOrd="0" presId="urn:microsoft.com/office/officeart/2005/8/layout/hierarchy5"/>
    <dgm:cxn modelId="{CB232A2F-3F3B-4706-B954-97B179BBD1E6}" type="presParOf" srcId="{ED7E09B9-03C2-4986-B06B-7EA01385B710}" destId="{4570F1C1-7759-4FD2-82E3-0E2529C231E0}" srcOrd="1" destOrd="0" presId="urn:microsoft.com/office/officeart/2005/8/layout/hierarchy5"/>
    <dgm:cxn modelId="{3908F2BE-6A70-482B-A32C-08057265683E}" type="presParOf" srcId="{BAF1AA25-C68A-4415-8EAB-876AA3684080}" destId="{682F2FF3-D30D-476C-B1B8-6CF108B175BA}"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D645F7-161E-4A86-9479-56EF2794358E}" type="doc">
      <dgm:prSet loTypeId="urn:microsoft.com/office/officeart/2005/8/layout/hierarchy2" loCatId="hierarchy" qsTypeId="urn:microsoft.com/office/officeart/2005/8/quickstyle/3d2" qsCatId="3D" csTypeId="urn:microsoft.com/office/officeart/2005/8/colors/accent1_2" csCatId="accent1" phldr="1"/>
      <dgm:spPr/>
    </dgm:pt>
    <dgm:pt modelId="{5399D7BC-1314-4BC5-ABB0-4F6BBCAE059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Chief of Police</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7F69AE11-49A5-4EFE-B4FC-C13494745245}" type="parTrans" cxnId="{DDE3E4A9-FF0A-4CF1-8760-50F96324F0EF}">
      <dgm:prSet/>
      <dgm:spPr/>
      <dgm:t>
        <a:bodyPr/>
        <a:lstStyle/>
        <a:p>
          <a:endParaRPr lang="en-US"/>
        </a:p>
      </dgm:t>
    </dgm:pt>
    <dgm:pt modelId="{94A334B8-0A24-4997-8361-2EF9C12E363A}" type="sibTrans" cxnId="{DDE3E4A9-FF0A-4CF1-8760-50F96324F0EF}">
      <dgm:prSet/>
      <dgm:spPr/>
      <dgm:t>
        <a:bodyPr/>
        <a:lstStyle/>
        <a:p>
          <a:endParaRPr lang="en-US"/>
        </a:p>
      </dgm:t>
    </dgm:pt>
    <dgm:pt modelId="{C193F79B-44AC-4B7C-9ECC-AE5FCD449CE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Administrative Assistant</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0079ECC7-406C-4071-9F80-C3AF27E39829}" type="parTrans" cxnId="{DB9865B5-52ED-449C-B954-2400B9FF107E}">
      <dgm:prSet/>
      <dgm:spPr/>
      <dgm:t>
        <a:bodyPr/>
        <a:lstStyle/>
        <a:p>
          <a:endParaRPr lang="en-US" dirty="0"/>
        </a:p>
      </dgm:t>
    </dgm:pt>
    <dgm:pt modelId="{8F89D0D7-E6A4-48CA-BDC9-8E3C7786E781}" type="sibTrans" cxnId="{DB9865B5-52ED-449C-B954-2400B9FF107E}">
      <dgm:prSet/>
      <dgm:spPr/>
      <dgm:t>
        <a:bodyPr/>
        <a:lstStyle/>
        <a:p>
          <a:endParaRPr lang="en-US"/>
        </a:p>
      </dgm:t>
    </dgm:pt>
    <dgm:pt modelId="{5B1572A8-F3A2-4E22-AE6A-E55FE9A93C9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Assistant Chief of Police</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B4511546-EB62-43C2-9C60-0AEA52BA39B8}" type="parTrans" cxnId="{7AEBEDF3-30D2-4E92-A414-9A99EE6BEC85}">
      <dgm:prSet/>
      <dgm:spPr/>
      <dgm:t>
        <a:bodyPr/>
        <a:lstStyle/>
        <a:p>
          <a:endParaRPr lang="en-US" dirty="0"/>
        </a:p>
      </dgm:t>
    </dgm:pt>
    <dgm:pt modelId="{523F2803-AA7A-4997-A30A-BA7FE3505B02}" type="sibTrans" cxnId="{7AEBEDF3-30D2-4E92-A414-9A99EE6BEC85}">
      <dgm:prSet/>
      <dgm:spPr/>
      <dgm:t>
        <a:bodyPr/>
        <a:lstStyle/>
        <a:p>
          <a:endParaRPr lang="en-US"/>
        </a:p>
      </dgm:t>
    </dgm:pt>
    <dgm:pt modelId="{5ED017A0-1EDF-4E26-AB95-C814E9F7072E}">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Operations (3)</a:t>
          </a:r>
        </a:p>
      </dgm:t>
    </dgm:pt>
    <dgm:pt modelId="{8FB38A7F-F3BF-43C2-B41A-1F1ED7A16C99}" type="parTrans" cxnId="{316742C1-AD82-4CFB-A413-4CA5BD4C9768}">
      <dgm:prSet/>
      <dgm:spPr/>
      <dgm:t>
        <a:bodyPr/>
        <a:lstStyle/>
        <a:p>
          <a:endParaRPr lang="en-US" dirty="0"/>
        </a:p>
      </dgm:t>
    </dgm:pt>
    <dgm:pt modelId="{CED2D45C-A3F9-4596-8262-C1FAA0FF74DD}" type="sibTrans" cxnId="{316742C1-AD82-4CFB-A413-4CA5BD4C9768}">
      <dgm:prSet/>
      <dgm:spPr/>
      <dgm:t>
        <a:bodyPr/>
        <a:lstStyle/>
        <a:p>
          <a:endParaRPr lang="en-US"/>
        </a:p>
      </dgm:t>
    </dgm:pt>
    <dgm:pt modelId="{C3EA275C-1B20-4EC6-8A6B-6F6940EA46D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Patrol (12)</a:t>
          </a:r>
          <a:endParaRPr kumimoji="0" lang="en-US" b="0" i="0" u="none" strike="noStrike" cap="none" normalizeH="0" baseline="0" dirty="0" smtClean="0">
            <a:ln/>
            <a:effectLst/>
            <a:latin typeface="Arial" pitchFamily="34" charset="0"/>
          </a:endParaRPr>
        </a:p>
      </dgm:t>
    </dgm:pt>
    <dgm:pt modelId="{3C90B289-AE13-48A5-A426-5F6D4BEFFF74}" type="parTrans" cxnId="{1CA7BF8D-4678-435A-AAAD-4B3C27707701}">
      <dgm:prSet/>
      <dgm:spPr/>
      <dgm:t>
        <a:bodyPr/>
        <a:lstStyle/>
        <a:p>
          <a:endParaRPr lang="en-US" dirty="0"/>
        </a:p>
      </dgm:t>
    </dgm:pt>
    <dgm:pt modelId="{24823056-C062-4A76-BBB1-706146FEF54D}" type="sibTrans" cxnId="{1CA7BF8D-4678-435A-AAAD-4B3C27707701}">
      <dgm:prSet/>
      <dgm:spPr/>
      <dgm:t>
        <a:bodyPr/>
        <a:lstStyle/>
        <a:p>
          <a:endParaRPr lang="en-US"/>
        </a:p>
      </dgm:t>
    </dgm:pt>
    <dgm:pt modelId="{2506B9B8-F05B-4302-894B-14D769EBAEE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Administration (6)</a:t>
          </a:r>
          <a:endParaRPr kumimoji="0" lang="en-US" b="0" i="0" u="none" strike="noStrike" cap="none" normalizeH="0" baseline="0" dirty="0" smtClean="0">
            <a:ln/>
            <a:effectLst/>
            <a:latin typeface="Arial" pitchFamily="34" charset="0"/>
          </a:endParaRPr>
        </a:p>
      </dgm:t>
    </dgm:pt>
    <dgm:pt modelId="{5A45A3B0-87B1-4E57-9437-FAAD4A78F87C}" type="parTrans" cxnId="{C281C9E4-8013-4D58-B6F4-68E4B5200668}">
      <dgm:prSet/>
      <dgm:spPr/>
      <dgm:t>
        <a:bodyPr/>
        <a:lstStyle/>
        <a:p>
          <a:endParaRPr lang="en-US" dirty="0"/>
        </a:p>
      </dgm:t>
    </dgm:pt>
    <dgm:pt modelId="{FCC2484B-83AF-46A6-AEF8-BB0B462265C4}" type="sibTrans" cxnId="{C281C9E4-8013-4D58-B6F4-68E4B5200668}">
      <dgm:prSet/>
      <dgm:spPr/>
      <dgm:t>
        <a:bodyPr/>
        <a:lstStyle/>
        <a:p>
          <a:endParaRPr lang="en-US"/>
        </a:p>
      </dgm:t>
    </dgm:pt>
    <dgm:pt modelId="{1DE82136-318C-4FEB-954F-ACD790E87CA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rPr>
            <a:t>Police </a:t>
          </a:r>
          <a:r>
            <a:rPr kumimoji="0" lang="en-US" b="0" i="0" u="none" strike="noStrike" cap="none" normalizeH="0" baseline="0" dirty="0" err="1" smtClean="0">
              <a:ln/>
              <a:effectLst/>
              <a:latin typeface="Arial" pitchFamily="34" charset="0"/>
            </a:rPr>
            <a:t>Chaplans</a:t>
          </a:r>
          <a:endParaRPr kumimoji="0" lang="en-US" b="0" i="0" u="none" strike="noStrike" cap="none" normalizeH="0" baseline="0" dirty="0" smtClean="0">
            <a:ln/>
            <a:effectLst/>
            <a:latin typeface="Arial" pitchFamily="34" charset="0"/>
          </a:endParaRPr>
        </a:p>
      </dgm:t>
    </dgm:pt>
    <dgm:pt modelId="{1B92B639-2DB6-420C-8A25-EB53D2730AB1}" type="parTrans" cxnId="{E041279C-656B-4610-85E0-21097B03C9C6}">
      <dgm:prSet/>
      <dgm:spPr/>
      <dgm:t>
        <a:bodyPr/>
        <a:lstStyle/>
        <a:p>
          <a:endParaRPr lang="en-US" dirty="0"/>
        </a:p>
      </dgm:t>
    </dgm:pt>
    <dgm:pt modelId="{8656D2E1-51DC-4AF8-92B1-6DFA5B792F81}" type="sibTrans" cxnId="{E041279C-656B-4610-85E0-21097B03C9C6}">
      <dgm:prSet/>
      <dgm:spPr/>
      <dgm:t>
        <a:bodyPr/>
        <a:lstStyle/>
        <a:p>
          <a:endParaRPr lang="en-US"/>
        </a:p>
      </dgm:t>
    </dgm:pt>
    <dgm:pt modelId="{C8A7EE6F-EC52-4B11-A76B-6C5F867D6131}">
      <dgm:prSet/>
      <dgm:spPr/>
      <dgm:t>
        <a:bodyPr/>
        <a:lstStyle/>
        <a:p>
          <a:r>
            <a:rPr lang="en-US" dirty="0" smtClean="0"/>
            <a:t>CID (2)</a:t>
          </a:r>
          <a:endParaRPr lang="en-US" dirty="0"/>
        </a:p>
      </dgm:t>
    </dgm:pt>
    <dgm:pt modelId="{81FD1772-0B9D-4978-A7B3-9B1F0567EEA9}" type="parTrans" cxnId="{E8CB45E1-9606-4513-A7EF-E0884D4D80C4}">
      <dgm:prSet/>
      <dgm:spPr/>
      <dgm:t>
        <a:bodyPr/>
        <a:lstStyle/>
        <a:p>
          <a:endParaRPr lang="en-US"/>
        </a:p>
      </dgm:t>
    </dgm:pt>
    <dgm:pt modelId="{DF2ED7A4-E5DB-4965-8343-C5B75B4A8034}" type="sibTrans" cxnId="{E8CB45E1-9606-4513-A7EF-E0884D4D80C4}">
      <dgm:prSet/>
      <dgm:spPr/>
      <dgm:t>
        <a:bodyPr/>
        <a:lstStyle/>
        <a:p>
          <a:endParaRPr lang="en-US"/>
        </a:p>
      </dgm:t>
    </dgm:pt>
    <dgm:pt modelId="{F464BF40-5F22-4449-A1ED-5F46871D211F}" type="pres">
      <dgm:prSet presAssocID="{10D645F7-161E-4A86-9479-56EF2794358E}" presName="diagram" presStyleCnt="0">
        <dgm:presLayoutVars>
          <dgm:chPref val="1"/>
          <dgm:dir/>
          <dgm:animOne val="branch"/>
          <dgm:animLvl val="lvl"/>
          <dgm:resizeHandles val="exact"/>
        </dgm:presLayoutVars>
      </dgm:prSet>
      <dgm:spPr/>
    </dgm:pt>
    <dgm:pt modelId="{98A315EB-D053-455A-8CFE-7F188D5F7B77}" type="pres">
      <dgm:prSet presAssocID="{5399D7BC-1314-4BC5-ABB0-4F6BBCAE0590}" presName="root1" presStyleCnt="0"/>
      <dgm:spPr/>
    </dgm:pt>
    <dgm:pt modelId="{096F21F3-B962-4D95-BBDA-DF9C08CFA994}" type="pres">
      <dgm:prSet presAssocID="{5399D7BC-1314-4BC5-ABB0-4F6BBCAE0590}" presName="LevelOneTextNode" presStyleLbl="node0" presStyleIdx="0" presStyleCnt="1">
        <dgm:presLayoutVars>
          <dgm:chPref val="3"/>
        </dgm:presLayoutVars>
      </dgm:prSet>
      <dgm:spPr/>
      <dgm:t>
        <a:bodyPr/>
        <a:lstStyle/>
        <a:p>
          <a:endParaRPr lang="en-US"/>
        </a:p>
      </dgm:t>
    </dgm:pt>
    <dgm:pt modelId="{07E90D80-C511-4A17-86FD-6B15575F7288}" type="pres">
      <dgm:prSet presAssocID="{5399D7BC-1314-4BC5-ABB0-4F6BBCAE0590}" presName="level2hierChild" presStyleCnt="0"/>
      <dgm:spPr/>
    </dgm:pt>
    <dgm:pt modelId="{3540D267-C3A5-4C35-A382-04D5F8CCD582}" type="pres">
      <dgm:prSet presAssocID="{0079ECC7-406C-4071-9F80-C3AF27E39829}" presName="conn2-1" presStyleLbl="parChTrans1D2" presStyleIdx="0" presStyleCnt="3"/>
      <dgm:spPr/>
      <dgm:t>
        <a:bodyPr/>
        <a:lstStyle/>
        <a:p>
          <a:endParaRPr lang="en-US"/>
        </a:p>
      </dgm:t>
    </dgm:pt>
    <dgm:pt modelId="{1479BAA4-282B-4354-9368-363F7E81A92F}" type="pres">
      <dgm:prSet presAssocID="{0079ECC7-406C-4071-9F80-C3AF27E39829}" presName="connTx" presStyleLbl="parChTrans1D2" presStyleIdx="0" presStyleCnt="3"/>
      <dgm:spPr/>
      <dgm:t>
        <a:bodyPr/>
        <a:lstStyle/>
        <a:p>
          <a:endParaRPr lang="en-US"/>
        </a:p>
      </dgm:t>
    </dgm:pt>
    <dgm:pt modelId="{0EF97703-1B46-4744-8907-DEDB3220E4AF}" type="pres">
      <dgm:prSet presAssocID="{C193F79B-44AC-4B7C-9ECC-AE5FCD449CED}" presName="root2" presStyleCnt="0"/>
      <dgm:spPr/>
    </dgm:pt>
    <dgm:pt modelId="{40E74BA3-9F40-4A42-85DD-A02EB95D6F25}" type="pres">
      <dgm:prSet presAssocID="{C193F79B-44AC-4B7C-9ECC-AE5FCD449CED}" presName="LevelTwoTextNode" presStyleLbl="node2" presStyleIdx="0" presStyleCnt="3">
        <dgm:presLayoutVars>
          <dgm:chPref val="3"/>
        </dgm:presLayoutVars>
      </dgm:prSet>
      <dgm:spPr/>
      <dgm:t>
        <a:bodyPr/>
        <a:lstStyle/>
        <a:p>
          <a:endParaRPr lang="en-US"/>
        </a:p>
      </dgm:t>
    </dgm:pt>
    <dgm:pt modelId="{0ECB2579-DD62-41F0-85E1-A9F168C40905}" type="pres">
      <dgm:prSet presAssocID="{C193F79B-44AC-4B7C-9ECC-AE5FCD449CED}" presName="level3hierChild" presStyleCnt="0"/>
      <dgm:spPr/>
    </dgm:pt>
    <dgm:pt modelId="{B9AAB658-48F3-4305-AC1F-DB9C0B7DD8E5}" type="pres">
      <dgm:prSet presAssocID="{B4511546-EB62-43C2-9C60-0AEA52BA39B8}" presName="conn2-1" presStyleLbl="parChTrans1D2" presStyleIdx="1" presStyleCnt="3"/>
      <dgm:spPr/>
      <dgm:t>
        <a:bodyPr/>
        <a:lstStyle/>
        <a:p>
          <a:endParaRPr lang="en-US"/>
        </a:p>
      </dgm:t>
    </dgm:pt>
    <dgm:pt modelId="{D5771238-4A99-49E1-A688-571BD5D97C33}" type="pres">
      <dgm:prSet presAssocID="{B4511546-EB62-43C2-9C60-0AEA52BA39B8}" presName="connTx" presStyleLbl="parChTrans1D2" presStyleIdx="1" presStyleCnt="3"/>
      <dgm:spPr/>
      <dgm:t>
        <a:bodyPr/>
        <a:lstStyle/>
        <a:p>
          <a:endParaRPr lang="en-US"/>
        </a:p>
      </dgm:t>
    </dgm:pt>
    <dgm:pt modelId="{0772B822-816B-4B83-B584-573B479DFD96}" type="pres">
      <dgm:prSet presAssocID="{5B1572A8-F3A2-4E22-AE6A-E55FE9A93C9A}" presName="root2" presStyleCnt="0"/>
      <dgm:spPr/>
    </dgm:pt>
    <dgm:pt modelId="{88B49687-9E39-47D5-8050-3C2E93D0EE77}" type="pres">
      <dgm:prSet presAssocID="{5B1572A8-F3A2-4E22-AE6A-E55FE9A93C9A}" presName="LevelTwoTextNode" presStyleLbl="node2" presStyleIdx="1" presStyleCnt="3">
        <dgm:presLayoutVars>
          <dgm:chPref val="3"/>
        </dgm:presLayoutVars>
      </dgm:prSet>
      <dgm:spPr/>
      <dgm:t>
        <a:bodyPr/>
        <a:lstStyle/>
        <a:p>
          <a:endParaRPr lang="en-US"/>
        </a:p>
      </dgm:t>
    </dgm:pt>
    <dgm:pt modelId="{76D26DDD-6802-4341-BFE8-DAD752229F43}" type="pres">
      <dgm:prSet presAssocID="{5B1572A8-F3A2-4E22-AE6A-E55FE9A93C9A}" presName="level3hierChild" presStyleCnt="0"/>
      <dgm:spPr/>
    </dgm:pt>
    <dgm:pt modelId="{184BE22C-E38C-4D05-9E11-707D0FB7E4FA}" type="pres">
      <dgm:prSet presAssocID="{8FB38A7F-F3BF-43C2-B41A-1F1ED7A16C99}" presName="conn2-1" presStyleLbl="parChTrans1D3" presStyleIdx="0" presStyleCnt="4"/>
      <dgm:spPr/>
      <dgm:t>
        <a:bodyPr/>
        <a:lstStyle/>
        <a:p>
          <a:endParaRPr lang="en-US"/>
        </a:p>
      </dgm:t>
    </dgm:pt>
    <dgm:pt modelId="{3BAF9048-11E5-4535-9E3B-1656DEB7C331}" type="pres">
      <dgm:prSet presAssocID="{8FB38A7F-F3BF-43C2-B41A-1F1ED7A16C99}" presName="connTx" presStyleLbl="parChTrans1D3" presStyleIdx="0" presStyleCnt="4"/>
      <dgm:spPr/>
      <dgm:t>
        <a:bodyPr/>
        <a:lstStyle/>
        <a:p>
          <a:endParaRPr lang="en-US"/>
        </a:p>
      </dgm:t>
    </dgm:pt>
    <dgm:pt modelId="{D71D2E0D-AEE1-40A1-B8F6-314AA8A3903D}" type="pres">
      <dgm:prSet presAssocID="{5ED017A0-1EDF-4E26-AB95-C814E9F7072E}" presName="root2" presStyleCnt="0"/>
      <dgm:spPr/>
    </dgm:pt>
    <dgm:pt modelId="{1312DD69-FE7F-4F5F-AEDA-F946F74DA429}" type="pres">
      <dgm:prSet presAssocID="{5ED017A0-1EDF-4E26-AB95-C814E9F7072E}" presName="LevelTwoTextNode" presStyleLbl="node3" presStyleIdx="0" presStyleCnt="4">
        <dgm:presLayoutVars>
          <dgm:chPref val="3"/>
        </dgm:presLayoutVars>
      </dgm:prSet>
      <dgm:spPr/>
      <dgm:t>
        <a:bodyPr/>
        <a:lstStyle/>
        <a:p>
          <a:endParaRPr lang="en-US"/>
        </a:p>
      </dgm:t>
    </dgm:pt>
    <dgm:pt modelId="{4D35B78E-D6D3-45CE-A887-C71B50C486AD}" type="pres">
      <dgm:prSet presAssocID="{5ED017A0-1EDF-4E26-AB95-C814E9F7072E}" presName="level3hierChild" presStyleCnt="0"/>
      <dgm:spPr/>
    </dgm:pt>
    <dgm:pt modelId="{96E4EE75-76F4-4626-AC43-451E6B5EB20F}" type="pres">
      <dgm:prSet presAssocID="{3C90B289-AE13-48A5-A426-5F6D4BEFFF74}" presName="conn2-1" presStyleLbl="parChTrans1D3" presStyleIdx="1" presStyleCnt="4"/>
      <dgm:spPr/>
      <dgm:t>
        <a:bodyPr/>
        <a:lstStyle/>
        <a:p>
          <a:endParaRPr lang="en-US"/>
        </a:p>
      </dgm:t>
    </dgm:pt>
    <dgm:pt modelId="{B78935C0-A958-4EE2-80DA-BC5D1BD0F588}" type="pres">
      <dgm:prSet presAssocID="{3C90B289-AE13-48A5-A426-5F6D4BEFFF74}" presName="connTx" presStyleLbl="parChTrans1D3" presStyleIdx="1" presStyleCnt="4"/>
      <dgm:spPr/>
      <dgm:t>
        <a:bodyPr/>
        <a:lstStyle/>
        <a:p>
          <a:endParaRPr lang="en-US"/>
        </a:p>
      </dgm:t>
    </dgm:pt>
    <dgm:pt modelId="{1F7516BA-36CB-4FDC-85BA-E0E3BE64CAE5}" type="pres">
      <dgm:prSet presAssocID="{C3EA275C-1B20-4EC6-8A6B-6F6940EA46DD}" presName="root2" presStyleCnt="0"/>
      <dgm:spPr/>
    </dgm:pt>
    <dgm:pt modelId="{EB1A4569-1631-454E-8DD0-A8F58791B201}" type="pres">
      <dgm:prSet presAssocID="{C3EA275C-1B20-4EC6-8A6B-6F6940EA46DD}" presName="LevelTwoTextNode" presStyleLbl="node3" presStyleIdx="1" presStyleCnt="4">
        <dgm:presLayoutVars>
          <dgm:chPref val="3"/>
        </dgm:presLayoutVars>
      </dgm:prSet>
      <dgm:spPr/>
      <dgm:t>
        <a:bodyPr/>
        <a:lstStyle/>
        <a:p>
          <a:endParaRPr lang="en-US"/>
        </a:p>
      </dgm:t>
    </dgm:pt>
    <dgm:pt modelId="{C95F80AE-D887-48C5-9DB5-11F30DFDAB6A}" type="pres">
      <dgm:prSet presAssocID="{C3EA275C-1B20-4EC6-8A6B-6F6940EA46DD}" presName="level3hierChild" presStyleCnt="0"/>
      <dgm:spPr/>
    </dgm:pt>
    <dgm:pt modelId="{CCD06F70-4B68-4B09-96DC-4857EF8715FA}" type="pres">
      <dgm:prSet presAssocID="{5A45A3B0-87B1-4E57-9437-FAAD4A78F87C}" presName="conn2-1" presStyleLbl="parChTrans1D3" presStyleIdx="2" presStyleCnt="4"/>
      <dgm:spPr/>
      <dgm:t>
        <a:bodyPr/>
        <a:lstStyle/>
        <a:p>
          <a:endParaRPr lang="en-US"/>
        </a:p>
      </dgm:t>
    </dgm:pt>
    <dgm:pt modelId="{AE6C1C20-26A9-411F-ADFA-7080CACFB37F}" type="pres">
      <dgm:prSet presAssocID="{5A45A3B0-87B1-4E57-9437-FAAD4A78F87C}" presName="connTx" presStyleLbl="parChTrans1D3" presStyleIdx="2" presStyleCnt="4"/>
      <dgm:spPr/>
      <dgm:t>
        <a:bodyPr/>
        <a:lstStyle/>
        <a:p>
          <a:endParaRPr lang="en-US"/>
        </a:p>
      </dgm:t>
    </dgm:pt>
    <dgm:pt modelId="{646E9726-E10C-4210-8285-D561848EA5DF}" type="pres">
      <dgm:prSet presAssocID="{2506B9B8-F05B-4302-894B-14D769EBAEEB}" presName="root2" presStyleCnt="0"/>
      <dgm:spPr/>
    </dgm:pt>
    <dgm:pt modelId="{8C2B6125-B1E4-422E-A704-EF52DA08D03B}" type="pres">
      <dgm:prSet presAssocID="{2506B9B8-F05B-4302-894B-14D769EBAEEB}" presName="LevelTwoTextNode" presStyleLbl="node3" presStyleIdx="2" presStyleCnt="4" custLinFactNeighborX="1140" custLinFactNeighborY="-2504">
        <dgm:presLayoutVars>
          <dgm:chPref val="3"/>
        </dgm:presLayoutVars>
      </dgm:prSet>
      <dgm:spPr/>
      <dgm:t>
        <a:bodyPr/>
        <a:lstStyle/>
        <a:p>
          <a:endParaRPr lang="en-US"/>
        </a:p>
      </dgm:t>
    </dgm:pt>
    <dgm:pt modelId="{5FB9AD8E-34D4-4393-A477-C9D24E7CC8F7}" type="pres">
      <dgm:prSet presAssocID="{2506B9B8-F05B-4302-894B-14D769EBAEEB}" presName="level3hierChild" presStyleCnt="0"/>
      <dgm:spPr/>
    </dgm:pt>
    <dgm:pt modelId="{8350DABD-8E70-4509-86B7-675AA0255498}" type="pres">
      <dgm:prSet presAssocID="{81FD1772-0B9D-4978-A7B3-9B1F0567EEA9}" presName="conn2-1" presStyleLbl="parChTrans1D3" presStyleIdx="3" presStyleCnt="4"/>
      <dgm:spPr/>
      <dgm:t>
        <a:bodyPr/>
        <a:lstStyle/>
        <a:p>
          <a:endParaRPr lang="en-US"/>
        </a:p>
      </dgm:t>
    </dgm:pt>
    <dgm:pt modelId="{A6137D02-ABB5-4DD0-A2B9-555D4BDDC89C}" type="pres">
      <dgm:prSet presAssocID="{81FD1772-0B9D-4978-A7B3-9B1F0567EEA9}" presName="connTx" presStyleLbl="parChTrans1D3" presStyleIdx="3" presStyleCnt="4"/>
      <dgm:spPr/>
      <dgm:t>
        <a:bodyPr/>
        <a:lstStyle/>
        <a:p>
          <a:endParaRPr lang="en-US"/>
        </a:p>
      </dgm:t>
    </dgm:pt>
    <dgm:pt modelId="{8CE03F19-0735-4C14-9BA6-6B9012777E3D}" type="pres">
      <dgm:prSet presAssocID="{C8A7EE6F-EC52-4B11-A76B-6C5F867D6131}" presName="root2" presStyleCnt="0"/>
      <dgm:spPr/>
    </dgm:pt>
    <dgm:pt modelId="{1DCEBDE9-6D06-4891-84F4-4C55B5193D5C}" type="pres">
      <dgm:prSet presAssocID="{C8A7EE6F-EC52-4B11-A76B-6C5F867D6131}" presName="LevelTwoTextNode" presStyleLbl="node3" presStyleIdx="3" presStyleCnt="4">
        <dgm:presLayoutVars>
          <dgm:chPref val="3"/>
        </dgm:presLayoutVars>
      </dgm:prSet>
      <dgm:spPr/>
      <dgm:t>
        <a:bodyPr/>
        <a:lstStyle/>
        <a:p>
          <a:endParaRPr lang="en-US"/>
        </a:p>
      </dgm:t>
    </dgm:pt>
    <dgm:pt modelId="{F30FF469-A60B-48B1-A467-FB2503C2CAFC}" type="pres">
      <dgm:prSet presAssocID="{C8A7EE6F-EC52-4B11-A76B-6C5F867D6131}" presName="level3hierChild" presStyleCnt="0"/>
      <dgm:spPr/>
    </dgm:pt>
    <dgm:pt modelId="{A9AB87BE-00F9-4F74-AF3A-EC492A6A3AEE}" type="pres">
      <dgm:prSet presAssocID="{1B92B639-2DB6-420C-8A25-EB53D2730AB1}" presName="conn2-1" presStyleLbl="parChTrans1D2" presStyleIdx="2" presStyleCnt="3"/>
      <dgm:spPr/>
      <dgm:t>
        <a:bodyPr/>
        <a:lstStyle/>
        <a:p>
          <a:endParaRPr lang="en-US"/>
        </a:p>
      </dgm:t>
    </dgm:pt>
    <dgm:pt modelId="{CBBF2660-6123-4B32-AF54-21B1293455E4}" type="pres">
      <dgm:prSet presAssocID="{1B92B639-2DB6-420C-8A25-EB53D2730AB1}" presName="connTx" presStyleLbl="parChTrans1D2" presStyleIdx="2" presStyleCnt="3"/>
      <dgm:spPr/>
      <dgm:t>
        <a:bodyPr/>
        <a:lstStyle/>
        <a:p>
          <a:endParaRPr lang="en-US"/>
        </a:p>
      </dgm:t>
    </dgm:pt>
    <dgm:pt modelId="{5FBA57A6-E194-4954-80F1-2848244E50A4}" type="pres">
      <dgm:prSet presAssocID="{1DE82136-318C-4FEB-954F-ACD790E87CA2}" presName="root2" presStyleCnt="0"/>
      <dgm:spPr/>
    </dgm:pt>
    <dgm:pt modelId="{9543F37D-074F-4012-9644-68629F558E84}" type="pres">
      <dgm:prSet presAssocID="{1DE82136-318C-4FEB-954F-ACD790E87CA2}" presName="LevelTwoTextNode" presStyleLbl="node2" presStyleIdx="2" presStyleCnt="3">
        <dgm:presLayoutVars>
          <dgm:chPref val="3"/>
        </dgm:presLayoutVars>
      </dgm:prSet>
      <dgm:spPr/>
      <dgm:t>
        <a:bodyPr/>
        <a:lstStyle/>
        <a:p>
          <a:endParaRPr lang="en-US"/>
        </a:p>
      </dgm:t>
    </dgm:pt>
    <dgm:pt modelId="{0B7E18DF-0AB3-4889-9A7F-B64BDBEA35E7}" type="pres">
      <dgm:prSet presAssocID="{1DE82136-318C-4FEB-954F-ACD790E87CA2}" presName="level3hierChild" presStyleCnt="0"/>
      <dgm:spPr/>
    </dgm:pt>
  </dgm:ptLst>
  <dgm:cxnLst>
    <dgm:cxn modelId="{0D922771-9F24-4633-890F-6C0514D390C0}" type="presOf" srcId="{5B1572A8-F3A2-4E22-AE6A-E55FE9A93C9A}" destId="{88B49687-9E39-47D5-8050-3C2E93D0EE77}" srcOrd="0" destOrd="0" presId="urn:microsoft.com/office/officeart/2005/8/layout/hierarchy2"/>
    <dgm:cxn modelId="{DB9865B5-52ED-449C-B954-2400B9FF107E}" srcId="{5399D7BC-1314-4BC5-ABB0-4F6BBCAE0590}" destId="{C193F79B-44AC-4B7C-9ECC-AE5FCD449CED}" srcOrd="0" destOrd="0" parTransId="{0079ECC7-406C-4071-9F80-C3AF27E39829}" sibTransId="{8F89D0D7-E6A4-48CA-BDC9-8E3C7786E781}"/>
    <dgm:cxn modelId="{E8CB45E1-9606-4513-A7EF-E0884D4D80C4}" srcId="{5B1572A8-F3A2-4E22-AE6A-E55FE9A93C9A}" destId="{C8A7EE6F-EC52-4B11-A76B-6C5F867D6131}" srcOrd="3" destOrd="0" parTransId="{81FD1772-0B9D-4978-A7B3-9B1F0567EEA9}" sibTransId="{DF2ED7A4-E5DB-4965-8343-C5B75B4A8034}"/>
    <dgm:cxn modelId="{316742C1-AD82-4CFB-A413-4CA5BD4C9768}" srcId="{5B1572A8-F3A2-4E22-AE6A-E55FE9A93C9A}" destId="{5ED017A0-1EDF-4E26-AB95-C814E9F7072E}" srcOrd="0" destOrd="0" parTransId="{8FB38A7F-F3BF-43C2-B41A-1F1ED7A16C99}" sibTransId="{CED2D45C-A3F9-4596-8262-C1FAA0FF74DD}"/>
    <dgm:cxn modelId="{8A55602C-E409-4A03-8660-60B609E8DA25}" type="presOf" srcId="{8FB38A7F-F3BF-43C2-B41A-1F1ED7A16C99}" destId="{3BAF9048-11E5-4535-9E3B-1656DEB7C331}" srcOrd="1" destOrd="0" presId="urn:microsoft.com/office/officeart/2005/8/layout/hierarchy2"/>
    <dgm:cxn modelId="{7F74D44C-22F1-41B4-BC7F-34E672D042B9}" type="presOf" srcId="{8FB38A7F-F3BF-43C2-B41A-1F1ED7A16C99}" destId="{184BE22C-E38C-4D05-9E11-707D0FB7E4FA}" srcOrd="0" destOrd="0" presId="urn:microsoft.com/office/officeart/2005/8/layout/hierarchy2"/>
    <dgm:cxn modelId="{9512C82D-B8AB-4149-8E29-C783377CEBB2}" type="presOf" srcId="{5ED017A0-1EDF-4E26-AB95-C814E9F7072E}" destId="{1312DD69-FE7F-4F5F-AEDA-F946F74DA429}" srcOrd="0" destOrd="0" presId="urn:microsoft.com/office/officeart/2005/8/layout/hierarchy2"/>
    <dgm:cxn modelId="{65401FA3-7F5E-4817-BE9F-945A0B6E479A}" type="presOf" srcId="{2506B9B8-F05B-4302-894B-14D769EBAEEB}" destId="{8C2B6125-B1E4-422E-A704-EF52DA08D03B}" srcOrd="0" destOrd="0" presId="urn:microsoft.com/office/officeart/2005/8/layout/hierarchy2"/>
    <dgm:cxn modelId="{350BD412-D653-4471-A878-7F4418C8964C}" type="presOf" srcId="{B4511546-EB62-43C2-9C60-0AEA52BA39B8}" destId="{B9AAB658-48F3-4305-AC1F-DB9C0B7DD8E5}" srcOrd="0" destOrd="0" presId="urn:microsoft.com/office/officeart/2005/8/layout/hierarchy2"/>
    <dgm:cxn modelId="{C077AB48-70F7-4054-8280-DF489A3B5994}" type="presOf" srcId="{81FD1772-0B9D-4978-A7B3-9B1F0567EEA9}" destId="{8350DABD-8E70-4509-86B7-675AA0255498}" srcOrd="0" destOrd="0" presId="urn:microsoft.com/office/officeart/2005/8/layout/hierarchy2"/>
    <dgm:cxn modelId="{9067EDD0-764C-40CC-8AAA-9ECDB5EE19A9}" type="presOf" srcId="{1DE82136-318C-4FEB-954F-ACD790E87CA2}" destId="{9543F37D-074F-4012-9644-68629F558E84}" srcOrd="0" destOrd="0" presId="urn:microsoft.com/office/officeart/2005/8/layout/hierarchy2"/>
    <dgm:cxn modelId="{3809BF77-BE25-4E5E-9831-85D074834174}" type="presOf" srcId="{C8A7EE6F-EC52-4B11-A76B-6C5F867D6131}" destId="{1DCEBDE9-6D06-4891-84F4-4C55B5193D5C}" srcOrd="0" destOrd="0" presId="urn:microsoft.com/office/officeart/2005/8/layout/hierarchy2"/>
    <dgm:cxn modelId="{CD986DFE-7CD3-4AE0-86D7-719DB91715F4}" type="presOf" srcId="{0079ECC7-406C-4071-9F80-C3AF27E39829}" destId="{1479BAA4-282B-4354-9368-363F7E81A92F}" srcOrd="1" destOrd="0" presId="urn:microsoft.com/office/officeart/2005/8/layout/hierarchy2"/>
    <dgm:cxn modelId="{2ADD8794-6B76-40F2-B203-5AA8A3B3FC6A}" type="presOf" srcId="{C193F79B-44AC-4B7C-9ECC-AE5FCD449CED}" destId="{40E74BA3-9F40-4A42-85DD-A02EB95D6F25}" srcOrd="0" destOrd="0" presId="urn:microsoft.com/office/officeart/2005/8/layout/hierarchy2"/>
    <dgm:cxn modelId="{3790CF51-8E77-4427-8F87-C60CD65842FD}" type="presOf" srcId="{5A45A3B0-87B1-4E57-9437-FAAD4A78F87C}" destId="{CCD06F70-4B68-4B09-96DC-4857EF8715FA}" srcOrd="0" destOrd="0" presId="urn:microsoft.com/office/officeart/2005/8/layout/hierarchy2"/>
    <dgm:cxn modelId="{4731B91D-E799-4DA0-A004-25EFAB1E7A31}" type="presOf" srcId="{0079ECC7-406C-4071-9F80-C3AF27E39829}" destId="{3540D267-C3A5-4C35-A382-04D5F8CCD582}" srcOrd="0" destOrd="0" presId="urn:microsoft.com/office/officeart/2005/8/layout/hierarchy2"/>
    <dgm:cxn modelId="{7AEBEDF3-30D2-4E92-A414-9A99EE6BEC85}" srcId="{5399D7BC-1314-4BC5-ABB0-4F6BBCAE0590}" destId="{5B1572A8-F3A2-4E22-AE6A-E55FE9A93C9A}" srcOrd="1" destOrd="0" parTransId="{B4511546-EB62-43C2-9C60-0AEA52BA39B8}" sibTransId="{523F2803-AA7A-4997-A30A-BA7FE3505B02}"/>
    <dgm:cxn modelId="{E041279C-656B-4610-85E0-21097B03C9C6}" srcId="{5399D7BC-1314-4BC5-ABB0-4F6BBCAE0590}" destId="{1DE82136-318C-4FEB-954F-ACD790E87CA2}" srcOrd="2" destOrd="0" parTransId="{1B92B639-2DB6-420C-8A25-EB53D2730AB1}" sibTransId="{8656D2E1-51DC-4AF8-92B1-6DFA5B792F81}"/>
    <dgm:cxn modelId="{DDE3E4A9-FF0A-4CF1-8760-50F96324F0EF}" srcId="{10D645F7-161E-4A86-9479-56EF2794358E}" destId="{5399D7BC-1314-4BC5-ABB0-4F6BBCAE0590}" srcOrd="0" destOrd="0" parTransId="{7F69AE11-49A5-4EFE-B4FC-C13494745245}" sibTransId="{94A334B8-0A24-4997-8361-2EF9C12E363A}"/>
    <dgm:cxn modelId="{1CA7BF8D-4678-435A-AAAD-4B3C27707701}" srcId="{5B1572A8-F3A2-4E22-AE6A-E55FE9A93C9A}" destId="{C3EA275C-1B20-4EC6-8A6B-6F6940EA46DD}" srcOrd="1" destOrd="0" parTransId="{3C90B289-AE13-48A5-A426-5F6D4BEFFF74}" sibTransId="{24823056-C062-4A76-BBB1-706146FEF54D}"/>
    <dgm:cxn modelId="{FD14342A-DE8C-4658-A5A3-92DC48090DE7}" type="presOf" srcId="{C3EA275C-1B20-4EC6-8A6B-6F6940EA46DD}" destId="{EB1A4569-1631-454E-8DD0-A8F58791B201}" srcOrd="0" destOrd="0" presId="urn:microsoft.com/office/officeart/2005/8/layout/hierarchy2"/>
    <dgm:cxn modelId="{A2F4283A-9D99-4BC2-AC9B-0710EC70B20E}" type="presOf" srcId="{1B92B639-2DB6-420C-8A25-EB53D2730AB1}" destId="{CBBF2660-6123-4B32-AF54-21B1293455E4}" srcOrd="1" destOrd="0" presId="urn:microsoft.com/office/officeart/2005/8/layout/hierarchy2"/>
    <dgm:cxn modelId="{2B1F628B-148E-4CD5-B9EA-6A2B60FE4E33}" type="presOf" srcId="{3C90B289-AE13-48A5-A426-5F6D4BEFFF74}" destId="{96E4EE75-76F4-4626-AC43-451E6B5EB20F}" srcOrd="0" destOrd="0" presId="urn:microsoft.com/office/officeart/2005/8/layout/hierarchy2"/>
    <dgm:cxn modelId="{7A6B86AC-FD28-4A83-8200-39665620AF5F}" type="presOf" srcId="{B4511546-EB62-43C2-9C60-0AEA52BA39B8}" destId="{D5771238-4A99-49E1-A688-571BD5D97C33}" srcOrd="1" destOrd="0" presId="urn:microsoft.com/office/officeart/2005/8/layout/hierarchy2"/>
    <dgm:cxn modelId="{06B2B38A-A183-432E-A0BE-A3D91281EA47}" type="presOf" srcId="{5399D7BC-1314-4BC5-ABB0-4F6BBCAE0590}" destId="{096F21F3-B962-4D95-BBDA-DF9C08CFA994}" srcOrd="0" destOrd="0" presId="urn:microsoft.com/office/officeart/2005/8/layout/hierarchy2"/>
    <dgm:cxn modelId="{8B743F56-2FDD-4086-B6B0-6AB77DC1EDBC}" type="presOf" srcId="{1B92B639-2DB6-420C-8A25-EB53D2730AB1}" destId="{A9AB87BE-00F9-4F74-AF3A-EC492A6A3AEE}" srcOrd="0" destOrd="0" presId="urn:microsoft.com/office/officeart/2005/8/layout/hierarchy2"/>
    <dgm:cxn modelId="{C281C9E4-8013-4D58-B6F4-68E4B5200668}" srcId="{5B1572A8-F3A2-4E22-AE6A-E55FE9A93C9A}" destId="{2506B9B8-F05B-4302-894B-14D769EBAEEB}" srcOrd="2" destOrd="0" parTransId="{5A45A3B0-87B1-4E57-9437-FAAD4A78F87C}" sibTransId="{FCC2484B-83AF-46A6-AEF8-BB0B462265C4}"/>
    <dgm:cxn modelId="{4FB42D23-F36F-4B38-A039-7D2D1A5113F2}" type="presOf" srcId="{3C90B289-AE13-48A5-A426-5F6D4BEFFF74}" destId="{B78935C0-A958-4EE2-80DA-BC5D1BD0F588}" srcOrd="1" destOrd="0" presId="urn:microsoft.com/office/officeart/2005/8/layout/hierarchy2"/>
    <dgm:cxn modelId="{101E0DC2-D35B-47CE-9638-32AC1C55354D}" type="presOf" srcId="{81FD1772-0B9D-4978-A7B3-9B1F0567EEA9}" destId="{A6137D02-ABB5-4DD0-A2B9-555D4BDDC89C}" srcOrd="1" destOrd="0" presId="urn:microsoft.com/office/officeart/2005/8/layout/hierarchy2"/>
    <dgm:cxn modelId="{FB65710F-2818-4C70-A97C-F6D2C74C60CE}" type="presOf" srcId="{10D645F7-161E-4A86-9479-56EF2794358E}" destId="{F464BF40-5F22-4449-A1ED-5F46871D211F}" srcOrd="0" destOrd="0" presId="urn:microsoft.com/office/officeart/2005/8/layout/hierarchy2"/>
    <dgm:cxn modelId="{A43EE769-4432-4977-8BF3-B533CCFE9417}" type="presOf" srcId="{5A45A3B0-87B1-4E57-9437-FAAD4A78F87C}" destId="{AE6C1C20-26A9-411F-ADFA-7080CACFB37F}" srcOrd="1" destOrd="0" presId="urn:microsoft.com/office/officeart/2005/8/layout/hierarchy2"/>
    <dgm:cxn modelId="{0B1ECB84-F24A-4B4E-86C4-94087D9C6497}" type="presParOf" srcId="{F464BF40-5F22-4449-A1ED-5F46871D211F}" destId="{98A315EB-D053-455A-8CFE-7F188D5F7B77}" srcOrd="0" destOrd="0" presId="urn:microsoft.com/office/officeart/2005/8/layout/hierarchy2"/>
    <dgm:cxn modelId="{46AF2922-0324-4F24-AF44-FBF8D78B17BC}" type="presParOf" srcId="{98A315EB-D053-455A-8CFE-7F188D5F7B77}" destId="{096F21F3-B962-4D95-BBDA-DF9C08CFA994}" srcOrd="0" destOrd="0" presId="urn:microsoft.com/office/officeart/2005/8/layout/hierarchy2"/>
    <dgm:cxn modelId="{9CA0156C-10AA-4890-8120-C2B021378AF7}" type="presParOf" srcId="{98A315EB-D053-455A-8CFE-7F188D5F7B77}" destId="{07E90D80-C511-4A17-86FD-6B15575F7288}" srcOrd="1" destOrd="0" presId="urn:microsoft.com/office/officeart/2005/8/layout/hierarchy2"/>
    <dgm:cxn modelId="{CD515205-D18E-4993-9E4A-8C7E2FED3826}" type="presParOf" srcId="{07E90D80-C511-4A17-86FD-6B15575F7288}" destId="{3540D267-C3A5-4C35-A382-04D5F8CCD582}" srcOrd="0" destOrd="0" presId="urn:microsoft.com/office/officeart/2005/8/layout/hierarchy2"/>
    <dgm:cxn modelId="{C365E938-3DD6-4671-A87C-750F246B7893}" type="presParOf" srcId="{3540D267-C3A5-4C35-A382-04D5F8CCD582}" destId="{1479BAA4-282B-4354-9368-363F7E81A92F}" srcOrd="0" destOrd="0" presId="urn:microsoft.com/office/officeart/2005/8/layout/hierarchy2"/>
    <dgm:cxn modelId="{ADAA8A9A-58BE-4271-A653-C56C93B7CE25}" type="presParOf" srcId="{07E90D80-C511-4A17-86FD-6B15575F7288}" destId="{0EF97703-1B46-4744-8907-DEDB3220E4AF}" srcOrd="1" destOrd="0" presId="urn:microsoft.com/office/officeart/2005/8/layout/hierarchy2"/>
    <dgm:cxn modelId="{6A7FB2A0-2B47-4631-86E3-D7A92687E846}" type="presParOf" srcId="{0EF97703-1B46-4744-8907-DEDB3220E4AF}" destId="{40E74BA3-9F40-4A42-85DD-A02EB95D6F25}" srcOrd="0" destOrd="0" presId="urn:microsoft.com/office/officeart/2005/8/layout/hierarchy2"/>
    <dgm:cxn modelId="{6B422A99-9C9E-4D54-8D17-905322EC769F}" type="presParOf" srcId="{0EF97703-1B46-4744-8907-DEDB3220E4AF}" destId="{0ECB2579-DD62-41F0-85E1-A9F168C40905}" srcOrd="1" destOrd="0" presId="urn:microsoft.com/office/officeart/2005/8/layout/hierarchy2"/>
    <dgm:cxn modelId="{F2037015-40C4-4E9F-B650-A06C131E7452}" type="presParOf" srcId="{07E90D80-C511-4A17-86FD-6B15575F7288}" destId="{B9AAB658-48F3-4305-AC1F-DB9C0B7DD8E5}" srcOrd="2" destOrd="0" presId="urn:microsoft.com/office/officeart/2005/8/layout/hierarchy2"/>
    <dgm:cxn modelId="{6081DA2E-746C-436E-AF0A-BC9FF567562C}" type="presParOf" srcId="{B9AAB658-48F3-4305-AC1F-DB9C0B7DD8E5}" destId="{D5771238-4A99-49E1-A688-571BD5D97C33}" srcOrd="0" destOrd="0" presId="urn:microsoft.com/office/officeart/2005/8/layout/hierarchy2"/>
    <dgm:cxn modelId="{3898B1B3-FE11-4DD3-AD8D-1391A7427BB7}" type="presParOf" srcId="{07E90D80-C511-4A17-86FD-6B15575F7288}" destId="{0772B822-816B-4B83-B584-573B479DFD96}" srcOrd="3" destOrd="0" presId="urn:microsoft.com/office/officeart/2005/8/layout/hierarchy2"/>
    <dgm:cxn modelId="{9A150E78-29A1-4873-9F6D-501D1F0F6E34}" type="presParOf" srcId="{0772B822-816B-4B83-B584-573B479DFD96}" destId="{88B49687-9E39-47D5-8050-3C2E93D0EE77}" srcOrd="0" destOrd="0" presId="urn:microsoft.com/office/officeart/2005/8/layout/hierarchy2"/>
    <dgm:cxn modelId="{9C41C12A-24CF-47BE-9A91-1A3093213B88}" type="presParOf" srcId="{0772B822-816B-4B83-B584-573B479DFD96}" destId="{76D26DDD-6802-4341-BFE8-DAD752229F43}" srcOrd="1" destOrd="0" presId="urn:microsoft.com/office/officeart/2005/8/layout/hierarchy2"/>
    <dgm:cxn modelId="{D0E8CB55-92DA-49C9-A7F9-BA5AE8AF1600}" type="presParOf" srcId="{76D26DDD-6802-4341-BFE8-DAD752229F43}" destId="{184BE22C-E38C-4D05-9E11-707D0FB7E4FA}" srcOrd="0" destOrd="0" presId="urn:microsoft.com/office/officeart/2005/8/layout/hierarchy2"/>
    <dgm:cxn modelId="{083AB868-8A9A-4AEA-89E0-E9606E5D6908}" type="presParOf" srcId="{184BE22C-E38C-4D05-9E11-707D0FB7E4FA}" destId="{3BAF9048-11E5-4535-9E3B-1656DEB7C331}" srcOrd="0" destOrd="0" presId="urn:microsoft.com/office/officeart/2005/8/layout/hierarchy2"/>
    <dgm:cxn modelId="{69DAC1CA-AACB-4126-9585-4FD222B55D47}" type="presParOf" srcId="{76D26DDD-6802-4341-BFE8-DAD752229F43}" destId="{D71D2E0D-AEE1-40A1-B8F6-314AA8A3903D}" srcOrd="1" destOrd="0" presId="urn:microsoft.com/office/officeart/2005/8/layout/hierarchy2"/>
    <dgm:cxn modelId="{A166CAFE-6500-4C68-8066-C09150E5F2AC}" type="presParOf" srcId="{D71D2E0D-AEE1-40A1-B8F6-314AA8A3903D}" destId="{1312DD69-FE7F-4F5F-AEDA-F946F74DA429}" srcOrd="0" destOrd="0" presId="urn:microsoft.com/office/officeart/2005/8/layout/hierarchy2"/>
    <dgm:cxn modelId="{45C8330E-5F63-47E6-A3F5-4E581913FFCD}" type="presParOf" srcId="{D71D2E0D-AEE1-40A1-B8F6-314AA8A3903D}" destId="{4D35B78E-D6D3-45CE-A887-C71B50C486AD}" srcOrd="1" destOrd="0" presId="urn:microsoft.com/office/officeart/2005/8/layout/hierarchy2"/>
    <dgm:cxn modelId="{487F8801-09A4-4739-B256-D31EB2CCFBF2}" type="presParOf" srcId="{76D26DDD-6802-4341-BFE8-DAD752229F43}" destId="{96E4EE75-76F4-4626-AC43-451E6B5EB20F}" srcOrd="2" destOrd="0" presId="urn:microsoft.com/office/officeart/2005/8/layout/hierarchy2"/>
    <dgm:cxn modelId="{455B17FB-D694-4DA6-8077-0E82000C3E03}" type="presParOf" srcId="{96E4EE75-76F4-4626-AC43-451E6B5EB20F}" destId="{B78935C0-A958-4EE2-80DA-BC5D1BD0F588}" srcOrd="0" destOrd="0" presId="urn:microsoft.com/office/officeart/2005/8/layout/hierarchy2"/>
    <dgm:cxn modelId="{958D595E-741C-4B71-BD7F-DC81880A70B4}" type="presParOf" srcId="{76D26DDD-6802-4341-BFE8-DAD752229F43}" destId="{1F7516BA-36CB-4FDC-85BA-E0E3BE64CAE5}" srcOrd="3" destOrd="0" presId="urn:microsoft.com/office/officeart/2005/8/layout/hierarchy2"/>
    <dgm:cxn modelId="{576B9FAB-23F4-4B15-ABCD-1725ED7C69D0}" type="presParOf" srcId="{1F7516BA-36CB-4FDC-85BA-E0E3BE64CAE5}" destId="{EB1A4569-1631-454E-8DD0-A8F58791B201}" srcOrd="0" destOrd="0" presId="urn:microsoft.com/office/officeart/2005/8/layout/hierarchy2"/>
    <dgm:cxn modelId="{B6716651-8DBA-4309-9CC7-2996C73110F8}" type="presParOf" srcId="{1F7516BA-36CB-4FDC-85BA-E0E3BE64CAE5}" destId="{C95F80AE-D887-48C5-9DB5-11F30DFDAB6A}" srcOrd="1" destOrd="0" presId="urn:microsoft.com/office/officeart/2005/8/layout/hierarchy2"/>
    <dgm:cxn modelId="{6DC93BDB-D0AB-4D86-A60B-ACE38A107D4C}" type="presParOf" srcId="{76D26DDD-6802-4341-BFE8-DAD752229F43}" destId="{CCD06F70-4B68-4B09-96DC-4857EF8715FA}" srcOrd="4" destOrd="0" presId="urn:microsoft.com/office/officeart/2005/8/layout/hierarchy2"/>
    <dgm:cxn modelId="{86800B95-3544-4EAC-8728-18856C861AF7}" type="presParOf" srcId="{CCD06F70-4B68-4B09-96DC-4857EF8715FA}" destId="{AE6C1C20-26A9-411F-ADFA-7080CACFB37F}" srcOrd="0" destOrd="0" presId="urn:microsoft.com/office/officeart/2005/8/layout/hierarchy2"/>
    <dgm:cxn modelId="{687DB9EA-FF0E-4916-A6AE-31C6E2FB9F29}" type="presParOf" srcId="{76D26DDD-6802-4341-BFE8-DAD752229F43}" destId="{646E9726-E10C-4210-8285-D561848EA5DF}" srcOrd="5" destOrd="0" presId="urn:microsoft.com/office/officeart/2005/8/layout/hierarchy2"/>
    <dgm:cxn modelId="{3F80249E-0683-4F17-983B-F0208CC63FAA}" type="presParOf" srcId="{646E9726-E10C-4210-8285-D561848EA5DF}" destId="{8C2B6125-B1E4-422E-A704-EF52DA08D03B}" srcOrd="0" destOrd="0" presId="urn:microsoft.com/office/officeart/2005/8/layout/hierarchy2"/>
    <dgm:cxn modelId="{F93B9C0A-D107-4906-869D-EEFF08FE071D}" type="presParOf" srcId="{646E9726-E10C-4210-8285-D561848EA5DF}" destId="{5FB9AD8E-34D4-4393-A477-C9D24E7CC8F7}" srcOrd="1" destOrd="0" presId="urn:microsoft.com/office/officeart/2005/8/layout/hierarchy2"/>
    <dgm:cxn modelId="{5EA2BD65-9E7C-40C1-9DC2-44C34CF52393}" type="presParOf" srcId="{76D26DDD-6802-4341-BFE8-DAD752229F43}" destId="{8350DABD-8E70-4509-86B7-675AA0255498}" srcOrd="6" destOrd="0" presId="urn:microsoft.com/office/officeart/2005/8/layout/hierarchy2"/>
    <dgm:cxn modelId="{68B2CD12-E00F-4FC6-881E-CFFCEE393C22}" type="presParOf" srcId="{8350DABD-8E70-4509-86B7-675AA0255498}" destId="{A6137D02-ABB5-4DD0-A2B9-555D4BDDC89C}" srcOrd="0" destOrd="0" presId="urn:microsoft.com/office/officeart/2005/8/layout/hierarchy2"/>
    <dgm:cxn modelId="{BF6D3E8D-FA91-4A3F-8FA2-77C1DBD536DC}" type="presParOf" srcId="{76D26DDD-6802-4341-BFE8-DAD752229F43}" destId="{8CE03F19-0735-4C14-9BA6-6B9012777E3D}" srcOrd="7" destOrd="0" presId="urn:microsoft.com/office/officeart/2005/8/layout/hierarchy2"/>
    <dgm:cxn modelId="{40ECEBA6-B6F6-434F-8430-97DC51091CC9}" type="presParOf" srcId="{8CE03F19-0735-4C14-9BA6-6B9012777E3D}" destId="{1DCEBDE9-6D06-4891-84F4-4C55B5193D5C}" srcOrd="0" destOrd="0" presId="urn:microsoft.com/office/officeart/2005/8/layout/hierarchy2"/>
    <dgm:cxn modelId="{C7112AEF-3F11-40FE-A488-02BD86973C5A}" type="presParOf" srcId="{8CE03F19-0735-4C14-9BA6-6B9012777E3D}" destId="{F30FF469-A60B-48B1-A467-FB2503C2CAFC}" srcOrd="1" destOrd="0" presId="urn:microsoft.com/office/officeart/2005/8/layout/hierarchy2"/>
    <dgm:cxn modelId="{D41AC4BD-E56D-4FB0-B98F-E9966A17D99E}" type="presParOf" srcId="{07E90D80-C511-4A17-86FD-6B15575F7288}" destId="{A9AB87BE-00F9-4F74-AF3A-EC492A6A3AEE}" srcOrd="4" destOrd="0" presId="urn:microsoft.com/office/officeart/2005/8/layout/hierarchy2"/>
    <dgm:cxn modelId="{F3F238F8-6B32-4461-A3E3-B817FB88D1CC}" type="presParOf" srcId="{A9AB87BE-00F9-4F74-AF3A-EC492A6A3AEE}" destId="{CBBF2660-6123-4B32-AF54-21B1293455E4}" srcOrd="0" destOrd="0" presId="urn:microsoft.com/office/officeart/2005/8/layout/hierarchy2"/>
    <dgm:cxn modelId="{42AAE6E9-497B-4FEA-90AC-D8D2164B103C}" type="presParOf" srcId="{07E90D80-C511-4A17-86FD-6B15575F7288}" destId="{5FBA57A6-E194-4954-80F1-2848244E50A4}" srcOrd="5" destOrd="0" presId="urn:microsoft.com/office/officeart/2005/8/layout/hierarchy2"/>
    <dgm:cxn modelId="{ACE8D72C-B848-4252-816A-ED528FD20CC6}" type="presParOf" srcId="{5FBA57A6-E194-4954-80F1-2848244E50A4}" destId="{9543F37D-074F-4012-9644-68629F558E84}" srcOrd="0" destOrd="0" presId="urn:microsoft.com/office/officeart/2005/8/layout/hierarchy2"/>
    <dgm:cxn modelId="{BF83EAE0-3E77-4A87-9CA9-81676D94A510}" type="presParOf" srcId="{5FBA57A6-E194-4954-80F1-2848244E50A4}" destId="{0B7E18DF-0AB3-4889-9A7F-B64BDBEA35E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D645F7-161E-4A86-9479-56EF2794358E}" type="doc">
      <dgm:prSet loTypeId="urn:microsoft.com/office/officeart/2005/8/layout/hierarchy2" loCatId="hierarchy" qsTypeId="urn:microsoft.com/office/officeart/2005/8/quickstyle/3d2" qsCatId="3D" csTypeId="urn:microsoft.com/office/officeart/2005/8/colors/accent1_2" csCatId="accent1" phldr="1"/>
      <dgm:spPr/>
    </dgm:pt>
    <dgm:pt modelId="{5399D7BC-1314-4BC5-ABB0-4F6BBCAE0590}">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Fire Chief</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7F69AE11-49A5-4EFE-B4FC-C13494745245}" type="parTrans" cxnId="{DDE3E4A9-FF0A-4CF1-8760-50F96324F0EF}">
      <dgm:prSet/>
      <dgm:spPr/>
      <dgm:t>
        <a:bodyPr/>
        <a:lstStyle/>
        <a:p>
          <a:endParaRPr lang="en-US"/>
        </a:p>
      </dgm:t>
    </dgm:pt>
    <dgm:pt modelId="{94A334B8-0A24-4997-8361-2EF9C12E363A}" type="sibTrans" cxnId="{DDE3E4A9-FF0A-4CF1-8760-50F96324F0EF}">
      <dgm:prSet/>
      <dgm:spPr/>
      <dgm:t>
        <a:bodyPr/>
        <a:lstStyle/>
        <a:p>
          <a:endParaRPr lang="en-US"/>
        </a:p>
      </dgm:t>
    </dgm:pt>
    <dgm:pt modelId="{C193F79B-44AC-4B7C-9ECC-AE5FCD449CE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Chaplain</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0079ECC7-406C-4071-9F80-C3AF27E39829}" type="parTrans" cxnId="{DB9865B5-52ED-449C-B954-2400B9FF107E}">
      <dgm:prSet/>
      <dgm:spPr/>
      <dgm:t>
        <a:bodyPr/>
        <a:lstStyle/>
        <a:p>
          <a:endParaRPr lang="en-US" dirty="0"/>
        </a:p>
      </dgm:t>
    </dgm:pt>
    <dgm:pt modelId="{8F89D0D7-E6A4-48CA-BDC9-8E3C7786E781}" type="sibTrans" cxnId="{DB9865B5-52ED-449C-B954-2400B9FF107E}">
      <dgm:prSet/>
      <dgm:spPr/>
      <dgm:t>
        <a:bodyPr/>
        <a:lstStyle/>
        <a:p>
          <a:endParaRPr lang="en-US"/>
        </a:p>
      </dgm:t>
    </dgm:pt>
    <dgm:pt modelId="{3A3F4E41-3C1F-4072-BA16-889D39912DB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Treasurer</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164656FC-8B1F-48F1-A7CE-DDE780CC817A}" type="parTrans" cxnId="{5B4A9F1A-E535-49D1-A557-965C998F43DF}">
      <dgm:prSet/>
      <dgm:spPr/>
      <dgm:t>
        <a:bodyPr/>
        <a:lstStyle/>
        <a:p>
          <a:endParaRPr lang="en-US" dirty="0"/>
        </a:p>
      </dgm:t>
    </dgm:pt>
    <dgm:pt modelId="{35A5FEB1-9FAE-4C0B-994D-FE2DFC64E346}" type="sibTrans" cxnId="{5B4A9F1A-E535-49D1-A557-965C998F43DF}">
      <dgm:prSet/>
      <dgm:spPr/>
      <dgm:t>
        <a:bodyPr/>
        <a:lstStyle/>
        <a:p>
          <a:endParaRPr lang="en-US"/>
        </a:p>
      </dgm:t>
    </dgm:pt>
    <dgm:pt modelId="{5B1572A8-F3A2-4E22-AE6A-E55FE9A93C9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Assistant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Fire Chief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(1)</a:t>
          </a:r>
          <a:endParaRPr kumimoji="0" lang="en-US" b="0" i="0" u="none" strike="noStrike" cap="none" normalizeH="0" baseline="0" dirty="0" smtClean="0">
            <a:ln/>
            <a:effectLst/>
            <a:latin typeface="Arial" pitchFamily="34" charset="0"/>
          </a:endParaRPr>
        </a:p>
      </dgm:t>
    </dgm:pt>
    <dgm:pt modelId="{B4511546-EB62-43C2-9C60-0AEA52BA39B8}" type="parTrans" cxnId="{7AEBEDF3-30D2-4E92-A414-9A99EE6BEC85}">
      <dgm:prSet/>
      <dgm:spPr/>
      <dgm:t>
        <a:bodyPr/>
        <a:lstStyle/>
        <a:p>
          <a:endParaRPr lang="en-US" dirty="0"/>
        </a:p>
      </dgm:t>
    </dgm:pt>
    <dgm:pt modelId="{523F2803-AA7A-4997-A30A-BA7FE3505B02}" type="sibTrans" cxnId="{7AEBEDF3-30D2-4E92-A414-9A99EE6BEC85}">
      <dgm:prSet/>
      <dgm:spPr/>
      <dgm:t>
        <a:bodyPr/>
        <a:lstStyle/>
        <a:p>
          <a:endParaRPr lang="en-US"/>
        </a:p>
      </dgm:t>
    </dgm:pt>
    <dgm:pt modelId="{C3EA275C-1B20-4EC6-8A6B-6F6940EA46D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Captain</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(4)</a:t>
          </a:r>
          <a:endParaRPr kumimoji="0" lang="en-US" b="0" i="0" u="none" strike="noStrike" cap="none" normalizeH="0" baseline="0" dirty="0" smtClean="0">
            <a:ln/>
            <a:effectLst/>
            <a:latin typeface="Arial" pitchFamily="34" charset="0"/>
          </a:endParaRPr>
        </a:p>
      </dgm:t>
    </dgm:pt>
    <dgm:pt modelId="{3C90B289-AE13-48A5-A426-5F6D4BEFFF74}" type="parTrans" cxnId="{1CA7BF8D-4678-435A-AAAD-4B3C27707701}">
      <dgm:prSet/>
      <dgm:spPr/>
      <dgm:t>
        <a:bodyPr/>
        <a:lstStyle/>
        <a:p>
          <a:endParaRPr lang="en-US" dirty="0"/>
        </a:p>
      </dgm:t>
    </dgm:pt>
    <dgm:pt modelId="{24823056-C062-4A76-BBB1-706146FEF54D}" type="sibTrans" cxnId="{1CA7BF8D-4678-435A-AAAD-4B3C27707701}">
      <dgm:prSet/>
      <dgm:spPr/>
      <dgm:t>
        <a:bodyPr/>
        <a:lstStyle/>
        <a:p>
          <a:endParaRPr lang="en-US"/>
        </a:p>
      </dgm:t>
    </dgm:pt>
    <dgm:pt modelId="{6F76C213-6B4E-46CF-BBC3-6E4DE15661A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Firefighters</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 (31)</a:t>
          </a:r>
          <a:endParaRPr kumimoji="0" lang="en-US" b="0" i="0" u="none" strike="noStrike" cap="none" normalizeH="0" baseline="0" dirty="0" smtClean="0">
            <a:ln/>
            <a:effectLst/>
            <a:latin typeface="Arial" pitchFamily="34" charset="0"/>
          </a:endParaRPr>
        </a:p>
      </dgm:t>
    </dgm:pt>
    <dgm:pt modelId="{4ECAC53F-3DF8-4F57-929F-EEEE190CF624}" type="parTrans" cxnId="{BAB47592-3615-402A-94D0-5DE9B08E2E87}">
      <dgm:prSet/>
      <dgm:spPr/>
      <dgm:t>
        <a:bodyPr/>
        <a:lstStyle/>
        <a:p>
          <a:endParaRPr lang="en-US" dirty="0"/>
        </a:p>
      </dgm:t>
    </dgm:pt>
    <dgm:pt modelId="{270D3FF1-74D1-43C1-B0EB-0DBDE945BC4B}" type="sibTrans" cxnId="{BAB47592-3615-402A-94D0-5DE9B08E2E87}">
      <dgm:prSet/>
      <dgm:spPr/>
      <dgm:t>
        <a:bodyPr/>
        <a:lstStyle/>
        <a:p>
          <a:endParaRPr lang="en-US"/>
        </a:p>
      </dgm:t>
    </dgm:pt>
    <dgm:pt modelId="{2506B9B8-F05B-4302-894B-14D769EBAEE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Safety Officer (2)</a:t>
          </a:r>
          <a:endParaRPr kumimoji="0" lang="en-US" b="0" i="0" u="none" strike="noStrike" cap="none" normalizeH="0" baseline="0" dirty="0" smtClean="0">
            <a:ln/>
            <a:effectLst/>
            <a:latin typeface="Arial" pitchFamily="34" charset="0"/>
          </a:endParaRPr>
        </a:p>
      </dgm:t>
    </dgm:pt>
    <dgm:pt modelId="{5A45A3B0-87B1-4E57-9437-FAAD4A78F87C}" type="parTrans" cxnId="{C281C9E4-8013-4D58-B6F4-68E4B5200668}">
      <dgm:prSet/>
      <dgm:spPr/>
      <dgm:t>
        <a:bodyPr/>
        <a:lstStyle/>
        <a:p>
          <a:endParaRPr lang="en-US" dirty="0"/>
        </a:p>
      </dgm:t>
    </dgm:pt>
    <dgm:pt modelId="{FCC2484B-83AF-46A6-AEF8-BB0B462265C4}" type="sibTrans" cxnId="{C281C9E4-8013-4D58-B6F4-68E4B5200668}">
      <dgm:prSet/>
      <dgm:spPr/>
      <dgm:t>
        <a:bodyPr/>
        <a:lstStyle/>
        <a:p>
          <a:endParaRPr lang="en-US"/>
        </a:p>
      </dgm:t>
    </dgm:pt>
    <dgm:pt modelId="{1DE82136-318C-4FEB-954F-ACD790E87CA2}">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Secretary(1)</a:t>
          </a:r>
          <a:endParaRPr kumimoji="0" lang="en-US" b="0" i="0" u="none" strike="noStrike" cap="none" normalizeH="0" baseline="0" dirty="0" smtClean="0">
            <a:ln/>
            <a:effectLst/>
            <a:latin typeface="Arial" pitchFamily="34" charset="0"/>
          </a:endParaRPr>
        </a:p>
      </dgm:t>
    </dgm:pt>
    <dgm:pt modelId="{1B92B639-2DB6-420C-8A25-EB53D2730AB1}" type="parTrans" cxnId="{E041279C-656B-4610-85E0-21097B03C9C6}">
      <dgm:prSet/>
      <dgm:spPr/>
      <dgm:t>
        <a:bodyPr/>
        <a:lstStyle/>
        <a:p>
          <a:endParaRPr lang="en-US" dirty="0"/>
        </a:p>
      </dgm:t>
    </dgm:pt>
    <dgm:pt modelId="{8656D2E1-51DC-4AF8-92B1-6DFA5B792F81}" type="sibTrans" cxnId="{E041279C-656B-4610-85E0-21097B03C9C6}">
      <dgm:prSet/>
      <dgm:spPr/>
      <dgm:t>
        <a:bodyPr/>
        <a:lstStyle/>
        <a:p>
          <a:endParaRPr lang="en-US"/>
        </a:p>
      </dgm:t>
    </dgm:pt>
    <dgm:pt modelId="{B370957F-D506-44BA-9128-CE2C8910431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District Chief</a:t>
          </a:r>
          <a:endParaRPr kumimoji="0" lang="en-US" b="0" i="0" u="none" strike="noStrike" cap="none" normalizeH="0" baseline="0" dirty="0" smtClean="0">
            <a:ln/>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(2)</a:t>
          </a:r>
          <a:endParaRPr kumimoji="0" lang="en-US" b="0" i="0" u="none" strike="noStrike" cap="none" normalizeH="0" baseline="0" dirty="0" smtClean="0">
            <a:ln/>
            <a:effectLst/>
            <a:latin typeface="Arial" pitchFamily="34" charset="0"/>
          </a:endParaRPr>
        </a:p>
      </dgm:t>
    </dgm:pt>
    <dgm:pt modelId="{FB5A8D1F-27FF-4641-A6CD-C5D06ACF8152}" type="parTrans" cxnId="{C602C7BC-24B1-451B-8091-AFA13AA8CF83}">
      <dgm:prSet/>
      <dgm:spPr/>
      <dgm:t>
        <a:bodyPr/>
        <a:lstStyle/>
        <a:p>
          <a:endParaRPr lang="en-US" dirty="0"/>
        </a:p>
      </dgm:t>
    </dgm:pt>
    <dgm:pt modelId="{045BC441-6E4B-494F-ADCB-2EAC94BAD3CC}" type="sibTrans" cxnId="{C602C7BC-24B1-451B-8091-AFA13AA8CF83}">
      <dgm:prSet/>
      <dgm:spPr/>
      <dgm:t>
        <a:bodyPr/>
        <a:lstStyle/>
        <a:p>
          <a:endParaRPr lang="en-US"/>
        </a:p>
      </dgm:t>
    </dgm:pt>
    <dgm:pt modelId="{F464BF40-5F22-4449-A1ED-5F46871D211F}" type="pres">
      <dgm:prSet presAssocID="{10D645F7-161E-4A86-9479-56EF2794358E}" presName="diagram" presStyleCnt="0">
        <dgm:presLayoutVars>
          <dgm:chPref val="1"/>
          <dgm:dir/>
          <dgm:animOne val="branch"/>
          <dgm:animLvl val="lvl"/>
          <dgm:resizeHandles val="exact"/>
        </dgm:presLayoutVars>
      </dgm:prSet>
      <dgm:spPr/>
    </dgm:pt>
    <dgm:pt modelId="{98A315EB-D053-455A-8CFE-7F188D5F7B77}" type="pres">
      <dgm:prSet presAssocID="{5399D7BC-1314-4BC5-ABB0-4F6BBCAE0590}" presName="root1" presStyleCnt="0"/>
      <dgm:spPr/>
    </dgm:pt>
    <dgm:pt modelId="{096F21F3-B962-4D95-BBDA-DF9C08CFA994}" type="pres">
      <dgm:prSet presAssocID="{5399D7BC-1314-4BC5-ABB0-4F6BBCAE0590}" presName="LevelOneTextNode" presStyleLbl="node0" presStyleIdx="0" presStyleCnt="1">
        <dgm:presLayoutVars>
          <dgm:chPref val="3"/>
        </dgm:presLayoutVars>
      </dgm:prSet>
      <dgm:spPr/>
      <dgm:t>
        <a:bodyPr/>
        <a:lstStyle/>
        <a:p>
          <a:endParaRPr lang="en-US"/>
        </a:p>
      </dgm:t>
    </dgm:pt>
    <dgm:pt modelId="{07E90D80-C511-4A17-86FD-6B15575F7288}" type="pres">
      <dgm:prSet presAssocID="{5399D7BC-1314-4BC5-ABB0-4F6BBCAE0590}" presName="level2hierChild" presStyleCnt="0"/>
      <dgm:spPr/>
    </dgm:pt>
    <dgm:pt modelId="{3540D267-C3A5-4C35-A382-04D5F8CCD582}" type="pres">
      <dgm:prSet presAssocID="{0079ECC7-406C-4071-9F80-C3AF27E39829}" presName="conn2-1" presStyleLbl="parChTrans1D2" presStyleIdx="0" presStyleCnt="5"/>
      <dgm:spPr/>
      <dgm:t>
        <a:bodyPr/>
        <a:lstStyle/>
        <a:p>
          <a:endParaRPr lang="en-US"/>
        </a:p>
      </dgm:t>
    </dgm:pt>
    <dgm:pt modelId="{1479BAA4-282B-4354-9368-363F7E81A92F}" type="pres">
      <dgm:prSet presAssocID="{0079ECC7-406C-4071-9F80-C3AF27E39829}" presName="connTx" presStyleLbl="parChTrans1D2" presStyleIdx="0" presStyleCnt="5"/>
      <dgm:spPr/>
      <dgm:t>
        <a:bodyPr/>
        <a:lstStyle/>
        <a:p>
          <a:endParaRPr lang="en-US"/>
        </a:p>
      </dgm:t>
    </dgm:pt>
    <dgm:pt modelId="{0EF97703-1B46-4744-8907-DEDB3220E4AF}" type="pres">
      <dgm:prSet presAssocID="{C193F79B-44AC-4B7C-9ECC-AE5FCD449CED}" presName="root2" presStyleCnt="0"/>
      <dgm:spPr/>
    </dgm:pt>
    <dgm:pt modelId="{40E74BA3-9F40-4A42-85DD-A02EB95D6F25}" type="pres">
      <dgm:prSet presAssocID="{C193F79B-44AC-4B7C-9ECC-AE5FCD449CED}" presName="LevelTwoTextNode" presStyleLbl="node2" presStyleIdx="0" presStyleCnt="5">
        <dgm:presLayoutVars>
          <dgm:chPref val="3"/>
        </dgm:presLayoutVars>
      </dgm:prSet>
      <dgm:spPr/>
      <dgm:t>
        <a:bodyPr/>
        <a:lstStyle/>
        <a:p>
          <a:endParaRPr lang="en-US"/>
        </a:p>
      </dgm:t>
    </dgm:pt>
    <dgm:pt modelId="{0ECB2579-DD62-41F0-85E1-A9F168C40905}" type="pres">
      <dgm:prSet presAssocID="{C193F79B-44AC-4B7C-9ECC-AE5FCD449CED}" presName="level3hierChild" presStyleCnt="0"/>
      <dgm:spPr/>
    </dgm:pt>
    <dgm:pt modelId="{E49CC9CE-2D95-44CC-97F7-88AA7A9EF5A7}" type="pres">
      <dgm:prSet presAssocID="{164656FC-8B1F-48F1-A7CE-DDE780CC817A}" presName="conn2-1" presStyleLbl="parChTrans1D2" presStyleIdx="1" presStyleCnt="5"/>
      <dgm:spPr/>
      <dgm:t>
        <a:bodyPr/>
        <a:lstStyle/>
        <a:p>
          <a:endParaRPr lang="en-US"/>
        </a:p>
      </dgm:t>
    </dgm:pt>
    <dgm:pt modelId="{0768D658-50E9-4E42-81CC-95AE6EC087AE}" type="pres">
      <dgm:prSet presAssocID="{164656FC-8B1F-48F1-A7CE-DDE780CC817A}" presName="connTx" presStyleLbl="parChTrans1D2" presStyleIdx="1" presStyleCnt="5"/>
      <dgm:spPr/>
      <dgm:t>
        <a:bodyPr/>
        <a:lstStyle/>
        <a:p>
          <a:endParaRPr lang="en-US"/>
        </a:p>
      </dgm:t>
    </dgm:pt>
    <dgm:pt modelId="{EF07E0D6-E16B-44C5-9E0F-F7C4DE97D746}" type="pres">
      <dgm:prSet presAssocID="{3A3F4E41-3C1F-4072-BA16-889D39912DB4}" presName="root2" presStyleCnt="0"/>
      <dgm:spPr/>
    </dgm:pt>
    <dgm:pt modelId="{345B10F6-44F0-4537-A664-BFF0F32ECACE}" type="pres">
      <dgm:prSet presAssocID="{3A3F4E41-3C1F-4072-BA16-889D39912DB4}" presName="LevelTwoTextNode" presStyleLbl="node2" presStyleIdx="1" presStyleCnt="5">
        <dgm:presLayoutVars>
          <dgm:chPref val="3"/>
        </dgm:presLayoutVars>
      </dgm:prSet>
      <dgm:spPr/>
      <dgm:t>
        <a:bodyPr/>
        <a:lstStyle/>
        <a:p>
          <a:endParaRPr lang="en-US"/>
        </a:p>
      </dgm:t>
    </dgm:pt>
    <dgm:pt modelId="{59354FBF-0EFA-4D39-9BA3-F051041F06DA}" type="pres">
      <dgm:prSet presAssocID="{3A3F4E41-3C1F-4072-BA16-889D39912DB4}" presName="level3hierChild" presStyleCnt="0"/>
      <dgm:spPr/>
    </dgm:pt>
    <dgm:pt modelId="{B9AAB658-48F3-4305-AC1F-DB9C0B7DD8E5}" type="pres">
      <dgm:prSet presAssocID="{B4511546-EB62-43C2-9C60-0AEA52BA39B8}" presName="conn2-1" presStyleLbl="parChTrans1D2" presStyleIdx="2" presStyleCnt="5"/>
      <dgm:spPr/>
      <dgm:t>
        <a:bodyPr/>
        <a:lstStyle/>
        <a:p>
          <a:endParaRPr lang="en-US"/>
        </a:p>
      </dgm:t>
    </dgm:pt>
    <dgm:pt modelId="{D5771238-4A99-49E1-A688-571BD5D97C33}" type="pres">
      <dgm:prSet presAssocID="{B4511546-EB62-43C2-9C60-0AEA52BA39B8}" presName="connTx" presStyleLbl="parChTrans1D2" presStyleIdx="2" presStyleCnt="5"/>
      <dgm:spPr/>
      <dgm:t>
        <a:bodyPr/>
        <a:lstStyle/>
        <a:p>
          <a:endParaRPr lang="en-US"/>
        </a:p>
      </dgm:t>
    </dgm:pt>
    <dgm:pt modelId="{0772B822-816B-4B83-B584-573B479DFD96}" type="pres">
      <dgm:prSet presAssocID="{5B1572A8-F3A2-4E22-AE6A-E55FE9A93C9A}" presName="root2" presStyleCnt="0"/>
      <dgm:spPr/>
    </dgm:pt>
    <dgm:pt modelId="{88B49687-9E39-47D5-8050-3C2E93D0EE77}" type="pres">
      <dgm:prSet presAssocID="{5B1572A8-F3A2-4E22-AE6A-E55FE9A93C9A}" presName="LevelTwoTextNode" presStyleLbl="node2" presStyleIdx="2" presStyleCnt="5">
        <dgm:presLayoutVars>
          <dgm:chPref val="3"/>
        </dgm:presLayoutVars>
      </dgm:prSet>
      <dgm:spPr/>
      <dgm:t>
        <a:bodyPr/>
        <a:lstStyle/>
        <a:p>
          <a:endParaRPr lang="en-US"/>
        </a:p>
      </dgm:t>
    </dgm:pt>
    <dgm:pt modelId="{76D26DDD-6802-4341-BFE8-DAD752229F43}" type="pres">
      <dgm:prSet presAssocID="{5B1572A8-F3A2-4E22-AE6A-E55FE9A93C9A}" presName="level3hierChild" presStyleCnt="0"/>
      <dgm:spPr/>
    </dgm:pt>
    <dgm:pt modelId="{96E4EE75-76F4-4626-AC43-451E6B5EB20F}" type="pres">
      <dgm:prSet presAssocID="{3C90B289-AE13-48A5-A426-5F6D4BEFFF74}" presName="conn2-1" presStyleLbl="parChTrans1D3" presStyleIdx="0" presStyleCnt="2"/>
      <dgm:spPr/>
      <dgm:t>
        <a:bodyPr/>
        <a:lstStyle/>
        <a:p>
          <a:endParaRPr lang="en-US"/>
        </a:p>
      </dgm:t>
    </dgm:pt>
    <dgm:pt modelId="{B78935C0-A958-4EE2-80DA-BC5D1BD0F588}" type="pres">
      <dgm:prSet presAssocID="{3C90B289-AE13-48A5-A426-5F6D4BEFFF74}" presName="connTx" presStyleLbl="parChTrans1D3" presStyleIdx="0" presStyleCnt="2"/>
      <dgm:spPr/>
      <dgm:t>
        <a:bodyPr/>
        <a:lstStyle/>
        <a:p>
          <a:endParaRPr lang="en-US"/>
        </a:p>
      </dgm:t>
    </dgm:pt>
    <dgm:pt modelId="{1F7516BA-36CB-4FDC-85BA-E0E3BE64CAE5}" type="pres">
      <dgm:prSet presAssocID="{C3EA275C-1B20-4EC6-8A6B-6F6940EA46DD}" presName="root2" presStyleCnt="0"/>
      <dgm:spPr/>
    </dgm:pt>
    <dgm:pt modelId="{EB1A4569-1631-454E-8DD0-A8F58791B201}" type="pres">
      <dgm:prSet presAssocID="{C3EA275C-1B20-4EC6-8A6B-6F6940EA46DD}" presName="LevelTwoTextNode" presStyleLbl="node3" presStyleIdx="0" presStyleCnt="2">
        <dgm:presLayoutVars>
          <dgm:chPref val="3"/>
        </dgm:presLayoutVars>
      </dgm:prSet>
      <dgm:spPr/>
      <dgm:t>
        <a:bodyPr/>
        <a:lstStyle/>
        <a:p>
          <a:endParaRPr lang="en-US"/>
        </a:p>
      </dgm:t>
    </dgm:pt>
    <dgm:pt modelId="{C95F80AE-D887-48C5-9DB5-11F30DFDAB6A}" type="pres">
      <dgm:prSet presAssocID="{C3EA275C-1B20-4EC6-8A6B-6F6940EA46DD}" presName="level3hierChild" presStyleCnt="0"/>
      <dgm:spPr/>
    </dgm:pt>
    <dgm:pt modelId="{C3EFF126-B7F4-4CD6-9764-A7007061C31D}" type="pres">
      <dgm:prSet presAssocID="{4ECAC53F-3DF8-4F57-929F-EEEE190CF624}" presName="conn2-1" presStyleLbl="parChTrans1D4" presStyleIdx="0" presStyleCnt="1"/>
      <dgm:spPr/>
      <dgm:t>
        <a:bodyPr/>
        <a:lstStyle/>
        <a:p>
          <a:endParaRPr lang="en-US"/>
        </a:p>
      </dgm:t>
    </dgm:pt>
    <dgm:pt modelId="{5FCB69F5-F5AA-442C-A8A2-5137E62DEC8C}" type="pres">
      <dgm:prSet presAssocID="{4ECAC53F-3DF8-4F57-929F-EEEE190CF624}" presName="connTx" presStyleLbl="parChTrans1D4" presStyleIdx="0" presStyleCnt="1"/>
      <dgm:spPr/>
      <dgm:t>
        <a:bodyPr/>
        <a:lstStyle/>
        <a:p>
          <a:endParaRPr lang="en-US"/>
        </a:p>
      </dgm:t>
    </dgm:pt>
    <dgm:pt modelId="{4314763C-50F5-406B-81B3-05EF95568009}" type="pres">
      <dgm:prSet presAssocID="{6F76C213-6B4E-46CF-BBC3-6E4DE15661A1}" presName="root2" presStyleCnt="0"/>
      <dgm:spPr/>
    </dgm:pt>
    <dgm:pt modelId="{100244BA-8076-4E9E-927C-209133A5B3C4}" type="pres">
      <dgm:prSet presAssocID="{6F76C213-6B4E-46CF-BBC3-6E4DE15661A1}" presName="LevelTwoTextNode" presStyleLbl="node4" presStyleIdx="0" presStyleCnt="1">
        <dgm:presLayoutVars>
          <dgm:chPref val="3"/>
        </dgm:presLayoutVars>
      </dgm:prSet>
      <dgm:spPr/>
      <dgm:t>
        <a:bodyPr/>
        <a:lstStyle/>
        <a:p>
          <a:endParaRPr lang="en-US"/>
        </a:p>
      </dgm:t>
    </dgm:pt>
    <dgm:pt modelId="{73745C62-D9D4-4DC1-A47D-E7665858E98D}" type="pres">
      <dgm:prSet presAssocID="{6F76C213-6B4E-46CF-BBC3-6E4DE15661A1}" presName="level3hierChild" presStyleCnt="0"/>
      <dgm:spPr/>
    </dgm:pt>
    <dgm:pt modelId="{CCD06F70-4B68-4B09-96DC-4857EF8715FA}" type="pres">
      <dgm:prSet presAssocID="{5A45A3B0-87B1-4E57-9437-FAAD4A78F87C}" presName="conn2-1" presStyleLbl="parChTrans1D3" presStyleIdx="1" presStyleCnt="2"/>
      <dgm:spPr/>
      <dgm:t>
        <a:bodyPr/>
        <a:lstStyle/>
        <a:p>
          <a:endParaRPr lang="en-US"/>
        </a:p>
      </dgm:t>
    </dgm:pt>
    <dgm:pt modelId="{AE6C1C20-26A9-411F-ADFA-7080CACFB37F}" type="pres">
      <dgm:prSet presAssocID="{5A45A3B0-87B1-4E57-9437-FAAD4A78F87C}" presName="connTx" presStyleLbl="parChTrans1D3" presStyleIdx="1" presStyleCnt="2"/>
      <dgm:spPr/>
      <dgm:t>
        <a:bodyPr/>
        <a:lstStyle/>
        <a:p>
          <a:endParaRPr lang="en-US"/>
        </a:p>
      </dgm:t>
    </dgm:pt>
    <dgm:pt modelId="{646E9726-E10C-4210-8285-D561848EA5DF}" type="pres">
      <dgm:prSet presAssocID="{2506B9B8-F05B-4302-894B-14D769EBAEEB}" presName="root2" presStyleCnt="0"/>
      <dgm:spPr/>
    </dgm:pt>
    <dgm:pt modelId="{8C2B6125-B1E4-422E-A704-EF52DA08D03B}" type="pres">
      <dgm:prSet presAssocID="{2506B9B8-F05B-4302-894B-14D769EBAEEB}" presName="LevelTwoTextNode" presStyleLbl="node3" presStyleIdx="1" presStyleCnt="2">
        <dgm:presLayoutVars>
          <dgm:chPref val="3"/>
        </dgm:presLayoutVars>
      </dgm:prSet>
      <dgm:spPr/>
      <dgm:t>
        <a:bodyPr/>
        <a:lstStyle/>
        <a:p>
          <a:endParaRPr lang="en-US"/>
        </a:p>
      </dgm:t>
    </dgm:pt>
    <dgm:pt modelId="{5FB9AD8E-34D4-4393-A477-C9D24E7CC8F7}" type="pres">
      <dgm:prSet presAssocID="{2506B9B8-F05B-4302-894B-14D769EBAEEB}" presName="level3hierChild" presStyleCnt="0"/>
      <dgm:spPr/>
    </dgm:pt>
    <dgm:pt modelId="{A9AB87BE-00F9-4F74-AF3A-EC492A6A3AEE}" type="pres">
      <dgm:prSet presAssocID="{1B92B639-2DB6-420C-8A25-EB53D2730AB1}" presName="conn2-1" presStyleLbl="parChTrans1D2" presStyleIdx="3" presStyleCnt="5"/>
      <dgm:spPr/>
      <dgm:t>
        <a:bodyPr/>
        <a:lstStyle/>
        <a:p>
          <a:endParaRPr lang="en-US"/>
        </a:p>
      </dgm:t>
    </dgm:pt>
    <dgm:pt modelId="{CBBF2660-6123-4B32-AF54-21B1293455E4}" type="pres">
      <dgm:prSet presAssocID="{1B92B639-2DB6-420C-8A25-EB53D2730AB1}" presName="connTx" presStyleLbl="parChTrans1D2" presStyleIdx="3" presStyleCnt="5"/>
      <dgm:spPr/>
      <dgm:t>
        <a:bodyPr/>
        <a:lstStyle/>
        <a:p>
          <a:endParaRPr lang="en-US"/>
        </a:p>
      </dgm:t>
    </dgm:pt>
    <dgm:pt modelId="{5FBA57A6-E194-4954-80F1-2848244E50A4}" type="pres">
      <dgm:prSet presAssocID="{1DE82136-318C-4FEB-954F-ACD790E87CA2}" presName="root2" presStyleCnt="0"/>
      <dgm:spPr/>
    </dgm:pt>
    <dgm:pt modelId="{9543F37D-074F-4012-9644-68629F558E84}" type="pres">
      <dgm:prSet presAssocID="{1DE82136-318C-4FEB-954F-ACD790E87CA2}" presName="LevelTwoTextNode" presStyleLbl="node2" presStyleIdx="3" presStyleCnt="5">
        <dgm:presLayoutVars>
          <dgm:chPref val="3"/>
        </dgm:presLayoutVars>
      </dgm:prSet>
      <dgm:spPr/>
      <dgm:t>
        <a:bodyPr/>
        <a:lstStyle/>
        <a:p>
          <a:endParaRPr lang="en-US"/>
        </a:p>
      </dgm:t>
    </dgm:pt>
    <dgm:pt modelId="{0B7E18DF-0AB3-4889-9A7F-B64BDBEA35E7}" type="pres">
      <dgm:prSet presAssocID="{1DE82136-318C-4FEB-954F-ACD790E87CA2}" presName="level3hierChild" presStyleCnt="0"/>
      <dgm:spPr/>
    </dgm:pt>
    <dgm:pt modelId="{19DC4688-B56A-4D6E-9A31-62FFBCA2EC8F}" type="pres">
      <dgm:prSet presAssocID="{FB5A8D1F-27FF-4641-A6CD-C5D06ACF8152}" presName="conn2-1" presStyleLbl="parChTrans1D2" presStyleIdx="4" presStyleCnt="5"/>
      <dgm:spPr/>
      <dgm:t>
        <a:bodyPr/>
        <a:lstStyle/>
        <a:p>
          <a:endParaRPr lang="en-US"/>
        </a:p>
      </dgm:t>
    </dgm:pt>
    <dgm:pt modelId="{8A67934B-6D22-491E-9B3D-4EEFF99F5F15}" type="pres">
      <dgm:prSet presAssocID="{FB5A8D1F-27FF-4641-A6CD-C5D06ACF8152}" presName="connTx" presStyleLbl="parChTrans1D2" presStyleIdx="4" presStyleCnt="5"/>
      <dgm:spPr/>
      <dgm:t>
        <a:bodyPr/>
        <a:lstStyle/>
        <a:p>
          <a:endParaRPr lang="en-US"/>
        </a:p>
      </dgm:t>
    </dgm:pt>
    <dgm:pt modelId="{5D7955F4-C7C4-4868-9DC8-64810C557BB1}" type="pres">
      <dgm:prSet presAssocID="{B370957F-D506-44BA-9128-CE2C89104311}" presName="root2" presStyleCnt="0"/>
      <dgm:spPr/>
    </dgm:pt>
    <dgm:pt modelId="{F469CAC3-25D4-446C-BBB3-7178AD950BB8}" type="pres">
      <dgm:prSet presAssocID="{B370957F-D506-44BA-9128-CE2C89104311}" presName="LevelTwoTextNode" presStyleLbl="node2" presStyleIdx="4" presStyleCnt="5">
        <dgm:presLayoutVars>
          <dgm:chPref val="3"/>
        </dgm:presLayoutVars>
      </dgm:prSet>
      <dgm:spPr/>
      <dgm:t>
        <a:bodyPr/>
        <a:lstStyle/>
        <a:p>
          <a:endParaRPr lang="en-US"/>
        </a:p>
      </dgm:t>
    </dgm:pt>
    <dgm:pt modelId="{1553CE00-805A-4862-A613-DB6DB4CB06E0}" type="pres">
      <dgm:prSet presAssocID="{B370957F-D506-44BA-9128-CE2C89104311}" presName="level3hierChild" presStyleCnt="0"/>
      <dgm:spPr/>
    </dgm:pt>
  </dgm:ptLst>
  <dgm:cxnLst>
    <dgm:cxn modelId="{5B4A9F1A-E535-49D1-A557-965C998F43DF}" srcId="{5399D7BC-1314-4BC5-ABB0-4F6BBCAE0590}" destId="{3A3F4E41-3C1F-4072-BA16-889D39912DB4}" srcOrd="1" destOrd="0" parTransId="{164656FC-8B1F-48F1-A7CE-DDE780CC817A}" sibTransId="{35A5FEB1-9FAE-4C0B-994D-FE2DFC64E346}"/>
    <dgm:cxn modelId="{231F22F0-FD6E-43E1-A6EC-D3E2BEE5DADD}" type="presOf" srcId="{5B1572A8-F3A2-4E22-AE6A-E55FE9A93C9A}" destId="{88B49687-9E39-47D5-8050-3C2E93D0EE77}" srcOrd="0" destOrd="0" presId="urn:microsoft.com/office/officeart/2005/8/layout/hierarchy2"/>
    <dgm:cxn modelId="{C629097F-3C97-41A1-AE97-08DABD1A93CD}" type="presOf" srcId="{B4511546-EB62-43C2-9C60-0AEA52BA39B8}" destId="{B9AAB658-48F3-4305-AC1F-DB9C0B7DD8E5}" srcOrd="0" destOrd="0" presId="urn:microsoft.com/office/officeart/2005/8/layout/hierarchy2"/>
    <dgm:cxn modelId="{C8F8BFFA-C72B-4FFB-9092-7A321037ED43}" type="presOf" srcId="{4ECAC53F-3DF8-4F57-929F-EEEE190CF624}" destId="{C3EFF126-B7F4-4CD6-9764-A7007061C31D}" srcOrd="0" destOrd="0" presId="urn:microsoft.com/office/officeart/2005/8/layout/hierarchy2"/>
    <dgm:cxn modelId="{D00DE020-60C0-40AC-BF7B-DBB217ACB350}" type="presOf" srcId="{164656FC-8B1F-48F1-A7CE-DDE780CC817A}" destId="{0768D658-50E9-4E42-81CC-95AE6EC087AE}" srcOrd="1" destOrd="0" presId="urn:microsoft.com/office/officeart/2005/8/layout/hierarchy2"/>
    <dgm:cxn modelId="{571D2CD2-978C-4983-8B0A-8F53157BCF15}" type="presOf" srcId="{FB5A8D1F-27FF-4641-A6CD-C5D06ACF8152}" destId="{19DC4688-B56A-4D6E-9A31-62FFBCA2EC8F}" srcOrd="0" destOrd="0" presId="urn:microsoft.com/office/officeart/2005/8/layout/hierarchy2"/>
    <dgm:cxn modelId="{A8D3DFD2-6952-4575-A9F4-D9905895EE48}" type="presOf" srcId="{6F76C213-6B4E-46CF-BBC3-6E4DE15661A1}" destId="{100244BA-8076-4E9E-927C-209133A5B3C4}" srcOrd="0" destOrd="0" presId="urn:microsoft.com/office/officeart/2005/8/layout/hierarchy2"/>
    <dgm:cxn modelId="{30132EE7-3B1B-493B-9C7F-37E46CFDC487}" type="presOf" srcId="{1B92B639-2DB6-420C-8A25-EB53D2730AB1}" destId="{CBBF2660-6123-4B32-AF54-21B1293455E4}" srcOrd="1" destOrd="0" presId="urn:microsoft.com/office/officeart/2005/8/layout/hierarchy2"/>
    <dgm:cxn modelId="{BAB47592-3615-402A-94D0-5DE9B08E2E87}" srcId="{C3EA275C-1B20-4EC6-8A6B-6F6940EA46DD}" destId="{6F76C213-6B4E-46CF-BBC3-6E4DE15661A1}" srcOrd="0" destOrd="0" parTransId="{4ECAC53F-3DF8-4F57-929F-EEEE190CF624}" sibTransId="{270D3FF1-74D1-43C1-B0EB-0DBDE945BC4B}"/>
    <dgm:cxn modelId="{C602C7BC-24B1-451B-8091-AFA13AA8CF83}" srcId="{5399D7BC-1314-4BC5-ABB0-4F6BBCAE0590}" destId="{B370957F-D506-44BA-9128-CE2C89104311}" srcOrd="4" destOrd="0" parTransId="{FB5A8D1F-27FF-4641-A6CD-C5D06ACF8152}" sibTransId="{045BC441-6E4B-494F-ADCB-2EAC94BAD3CC}"/>
    <dgm:cxn modelId="{DB9865B5-52ED-449C-B954-2400B9FF107E}" srcId="{5399D7BC-1314-4BC5-ABB0-4F6BBCAE0590}" destId="{C193F79B-44AC-4B7C-9ECC-AE5FCD449CED}" srcOrd="0" destOrd="0" parTransId="{0079ECC7-406C-4071-9F80-C3AF27E39829}" sibTransId="{8F89D0D7-E6A4-48CA-BDC9-8E3C7786E781}"/>
    <dgm:cxn modelId="{133DBB97-D298-4C17-AE18-79D8C52CEE77}" type="presOf" srcId="{3A3F4E41-3C1F-4072-BA16-889D39912DB4}" destId="{345B10F6-44F0-4537-A664-BFF0F32ECACE}" srcOrd="0" destOrd="0" presId="urn:microsoft.com/office/officeart/2005/8/layout/hierarchy2"/>
    <dgm:cxn modelId="{DDE3E4A9-FF0A-4CF1-8760-50F96324F0EF}" srcId="{10D645F7-161E-4A86-9479-56EF2794358E}" destId="{5399D7BC-1314-4BC5-ABB0-4F6BBCAE0590}" srcOrd="0" destOrd="0" parTransId="{7F69AE11-49A5-4EFE-B4FC-C13494745245}" sibTransId="{94A334B8-0A24-4997-8361-2EF9C12E363A}"/>
    <dgm:cxn modelId="{F8AA2B59-DA97-4C47-9CCC-FC0AECB0F421}" type="presOf" srcId="{3C90B289-AE13-48A5-A426-5F6D4BEFFF74}" destId="{96E4EE75-76F4-4626-AC43-451E6B5EB20F}" srcOrd="0" destOrd="0" presId="urn:microsoft.com/office/officeart/2005/8/layout/hierarchy2"/>
    <dgm:cxn modelId="{3DC4F4EF-04CD-4135-8BCB-80660EB7B6FA}" type="presOf" srcId="{3C90B289-AE13-48A5-A426-5F6D4BEFFF74}" destId="{B78935C0-A958-4EE2-80DA-BC5D1BD0F588}" srcOrd="1" destOrd="0" presId="urn:microsoft.com/office/officeart/2005/8/layout/hierarchy2"/>
    <dgm:cxn modelId="{63127B4A-B14D-4354-AC84-7C88AB1C8E6C}" type="presOf" srcId="{5A45A3B0-87B1-4E57-9437-FAAD4A78F87C}" destId="{CCD06F70-4B68-4B09-96DC-4857EF8715FA}" srcOrd="0" destOrd="0" presId="urn:microsoft.com/office/officeart/2005/8/layout/hierarchy2"/>
    <dgm:cxn modelId="{00559544-3CCE-4569-9CFE-6BC148F9317E}" type="presOf" srcId="{C3EA275C-1B20-4EC6-8A6B-6F6940EA46DD}" destId="{EB1A4569-1631-454E-8DD0-A8F58791B201}" srcOrd="0" destOrd="0" presId="urn:microsoft.com/office/officeart/2005/8/layout/hierarchy2"/>
    <dgm:cxn modelId="{E041279C-656B-4610-85E0-21097B03C9C6}" srcId="{5399D7BC-1314-4BC5-ABB0-4F6BBCAE0590}" destId="{1DE82136-318C-4FEB-954F-ACD790E87CA2}" srcOrd="3" destOrd="0" parTransId="{1B92B639-2DB6-420C-8A25-EB53D2730AB1}" sibTransId="{8656D2E1-51DC-4AF8-92B1-6DFA5B792F81}"/>
    <dgm:cxn modelId="{486C4F28-6CB7-48D4-B724-078F73AACF3C}" type="presOf" srcId="{1B92B639-2DB6-420C-8A25-EB53D2730AB1}" destId="{A9AB87BE-00F9-4F74-AF3A-EC492A6A3AEE}" srcOrd="0" destOrd="0" presId="urn:microsoft.com/office/officeart/2005/8/layout/hierarchy2"/>
    <dgm:cxn modelId="{C281C9E4-8013-4D58-B6F4-68E4B5200668}" srcId="{5B1572A8-F3A2-4E22-AE6A-E55FE9A93C9A}" destId="{2506B9B8-F05B-4302-894B-14D769EBAEEB}" srcOrd="1" destOrd="0" parTransId="{5A45A3B0-87B1-4E57-9437-FAAD4A78F87C}" sibTransId="{FCC2484B-83AF-46A6-AEF8-BB0B462265C4}"/>
    <dgm:cxn modelId="{A39C370B-75E4-469E-8527-C3236E3BF7BE}" type="presOf" srcId="{2506B9B8-F05B-4302-894B-14D769EBAEEB}" destId="{8C2B6125-B1E4-422E-A704-EF52DA08D03B}" srcOrd="0" destOrd="0" presId="urn:microsoft.com/office/officeart/2005/8/layout/hierarchy2"/>
    <dgm:cxn modelId="{3B8F3D5E-340E-472C-815F-A44CE24BFA4D}" type="presOf" srcId="{0079ECC7-406C-4071-9F80-C3AF27E39829}" destId="{1479BAA4-282B-4354-9368-363F7E81A92F}" srcOrd="1" destOrd="0" presId="urn:microsoft.com/office/officeart/2005/8/layout/hierarchy2"/>
    <dgm:cxn modelId="{0F39DAE6-A9AD-4881-A33D-E28EEB5952BA}" type="presOf" srcId="{FB5A8D1F-27FF-4641-A6CD-C5D06ACF8152}" destId="{8A67934B-6D22-491E-9B3D-4EEFF99F5F15}" srcOrd="1" destOrd="0" presId="urn:microsoft.com/office/officeart/2005/8/layout/hierarchy2"/>
    <dgm:cxn modelId="{21C85D8F-A6AC-49DA-B3CD-F2BB4467EB19}" type="presOf" srcId="{1DE82136-318C-4FEB-954F-ACD790E87CA2}" destId="{9543F37D-074F-4012-9644-68629F558E84}" srcOrd="0" destOrd="0" presId="urn:microsoft.com/office/officeart/2005/8/layout/hierarchy2"/>
    <dgm:cxn modelId="{7AEBEDF3-30D2-4E92-A414-9A99EE6BEC85}" srcId="{5399D7BC-1314-4BC5-ABB0-4F6BBCAE0590}" destId="{5B1572A8-F3A2-4E22-AE6A-E55FE9A93C9A}" srcOrd="2" destOrd="0" parTransId="{B4511546-EB62-43C2-9C60-0AEA52BA39B8}" sibTransId="{523F2803-AA7A-4997-A30A-BA7FE3505B02}"/>
    <dgm:cxn modelId="{97CFB5CF-BF65-4FD5-85F3-EDE08AE4E561}" type="presOf" srcId="{5399D7BC-1314-4BC5-ABB0-4F6BBCAE0590}" destId="{096F21F3-B962-4D95-BBDA-DF9C08CFA994}" srcOrd="0" destOrd="0" presId="urn:microsoft.com/office/officeart/2005/8/layout/hierarchy2"/>
    <dgm:cxn modelId="{43D9C592-77D3-4458-907A-E284232F7BED}" type="presOf" srcId="{164656FC-8B1F-48F1-A7CE-DDE780CC817A}" destId="{E49CC9CE-2D95-44CC-97F7-88AA7A9EF5A7}" srcOrd="0" destOrd="0" presId="urn:microsoft.com/office/officeart/2005/8/layout/hierarchy2"/>
    <dgm:cxn modelId="{8D50C466-7CF7-438B-AB7A-945200A440E0}" type="presOf" srcId="{4ECAC53F-3DF8-4F57-929F-EEEE190CF624}" destId="{5FCB69F5-F5AA-442C-A8A2-5137E62DEC8C}" srcOrd="1" destOrd="0" presId="urn:microsoft.com/office/officeart/2005/8/layout/hierarchy2"/>
    <dgm:cxn modelId="{C63B5089-37DD-4337-98A2-B18B6A46BC04}" type="presOf" srcId="{10D645F7-161E-4A86-9479-56EF2794358E}" destId="{F464BF40-5F22-4449-A1ED-5F46871D211F}" srcOrd="0" destOrd="0" presId="urn:microsoft.com/office/officeart/2005/8/layout/hierarchy2"/>
    <dgm:cxn modelId="{A67EFD01-632B-48A3-A613-41FB6BD1DA06}" type="presOf" srcId="{0079ECC7-406C-4071-9F80-C3AF27E39829}" destId="{3540D267-C3A5-4C35-A382-04D5F8CCD582}" srcOrd="0" destOrd="0" presId="urn:microsoft.com/office/officeart/2005/8/layout/hierarchy2"/>
    <dgm:cxn modelId="{7FD3267F-A88B-46BB-AB4B-82D868D192C7}" type="presOf" srcId="{B370957F-D506-44BA-9128-CE2C89104311}" destId="{F469CAC3-25D4-446C-BBB3-7178AD950BB8}" srcOrd="0" destOrd="0" presId="urn:microsoft.com/office/officeart/2005/8/layout/hierarchy2"/>
    <dgm:cxn modelId="{DA5237C8-E526-4C94-A42F-272745824826}" type="presOf" srcId="{5A45A3B0-87B1-4E57-9437-FAAD4A78F87C}" destId="{AE6C1C20-26A9-411F-ADFA-7080CACFB37F}" srcOrd="1" destOrd="0" presId="urn:microsoft.com/office/officeart/2005/8/layout/hierarchy2"/>
    <dgm:cxn modelId="{1CA7BF8D-4678-435A-AAAD-4B3C27707701}" srcId="{5B1572A8-F3A2-4E22-AE6A-E55FE9A93C9A}" destId="{C3EA275C-1B20-4EC6-8A6B-6F6940EA46DD}" srcOrd="0" destOrd="0" parTransId="{3C90B289-AE13-48A5-A426-5F6D4BEFFF74}" sibTransId="{24823056-C062-4A76-BBB1-706146FEF54D}"/>
    <dgm:cxn modelId="{39CAF1BC-DC4C-4CE1-89A4-93081D0E8A22}" type="presOf" srcId="{C193F79B-44AC-4B7C-9ECC-AE5FCD449CED}" destId="{40E74BA3-9F40-4A42-85DD-A02EB95D6F25}" srcOrd="0" destOrd="0" presId="urn:microsoft.com/office/officeart/2005/8/layout/hierarchy2"/>
    <dgm:cxn modelId="{21C23235-4CF6-4C4D-9DB9-7D48DCA827DE}" type="presOf" srcId="{B4511546-EB62-43C2-9C60-0AEA52BA39B8}" destId="{D5771238-4A99-49E1-A688-571BD5D97C33}" srcOrd="1" destOrd="0" presId="urn:microsoft.com/office/officeart/2005/8/layout/hierarchy2"/>
    <dgm:cxn modelId="{561B29D4-2D10-4D69-9D99-08A246AD5663}" type="presParOf" srcId="{F464BF40-5F22-4449-A1ED-5F46871D211F}" destId="{98A315EB-D053-455A-8CFE-7F188D5F7B77}" srcOrd="0" destOrd="0" presId="urn:microsoft.com/office/officeart/2005/8/layout/hierarchy2"/>
    <dgm:cxn modelId="{D344723C-F057-4DC7-9A59-3FBE34A0AAAC}" type="presParOf" srcId="{98A315EB-D053-455A-8CFE-7F188D5F7B77}" destId="{096F21F3-B962-4D95-BBDA-DF9C08CFA994}" srcOrd="0" destOrd="0" presId="urn:microsoft.com/office/officeart/2005/8/layout/hierarchy2"/>
    <dgm:cxn modelId="{0A2F857F-D692-49EF-BC7D-7BB6B92193FB}" type="presParOf" srcId="{98A315EB-D053-455A-8CFE-7F188D5F7B77}" destId="{07E90D80-C511-4A17-86FD-6B15575F7288}" srcOrd="1" destOrd="0" presId="urn:microsoft.com/office/officeart/2005/8/layout/hierarchy2"/>
    <dgm:cxn modelId="{C60C9B4A-2A65-4D15-ABB7-0B5625278FFF}" type="presParOf" srcId="{07E90D80-C511-4A17-86FD-6B15575F7288}" destId="{3540D267-C3A5-4C35-A382-04D5F8CCD582}" srcOrd="0" destOrd="0" presId="urn:microsoft.com/office/officeart/2005/8/layout/hierarchy2"/>
    <dgm:cxn modelId="{1E113166-D497-4CB5-8695-48ADA43831DA}" type="presParOf" srcId="{3540D267-C3A5-4C35-A382-04D5F8CCD582}" destId="{1479BAA4-282B-4354-9368-363F7E81A92F}" srcOrd="0" destOrd="0" presId="urn:microsoft.com/office/officeart/2005/8/layout/hierarchy2"/>
    <dgm:cxn modelId="{C8ED65F1-B019-4909-8B1F-27ADAE8629F0}" type="presParOf" srcId="{07E90D80-C511-4A17-86FD-6B15575F7288}" destId="{0EF97703-1B46-4744-8907-DEDB3220E4AF}" srcOrd="1" destOrd="0" presId="urn:microsoft.com/office/officeart/2005/8/layout/hierarchy2"/>
    <dgm:cxn modelId="{17A49258-DDCE-43F0-81ED-FC7DEFA46450}" type="presParOf" srcId="{0EF97703-1B46-4744-8907-DEDB3220E4AF}" destId="{40E74BA3-9F40-4A42-85DD-A02EB95D6F25}" srcOrd="0" destOrd="0" presId="urn:microsoft.com/office/officeart/2005/8/layout/hierarchy2"/>
    <dgm:cxn modelId="{705849D8-F282-4BEE-897A-E9C3E1E882E2}" type="presParOf" srcId="{0EF97703-1B46-4744-8907-DEDB3220E4AF}" destId="{0ECB2579-DD62-41F0-85E1-A9F168C40905}" srcOrd="1" destOrd="0" presId="urn:microsoft.com/office/officeart/2005/8/layout/hierarchy2"/>
    <dgm:cxn modelId="{BF8A96CE-839C-458F-8689-8D72CB33B6D2}" type="presParOf" srcId="{07E90D80-C511-4A17-86FD-6B15575F7288}" destId="{E49CC9CE-2D95-44CC-97F7-88AA7A9EF5A7}" srcOrd="2" destOrd="0" presId="urn:microsoft.com/office/officeart/2005/8/layout/hierarchy2"/>
    <dgm:cxn modelId="{3686AE70-95DF-4395-9C29-1490D3B5D0CC}" type="presParOf" srcId="{E49CC9CE-2D95-44CC-97F7-88AA7A9EF5A7}" destId="{0768D658-50E9-4E42-81CC-95AE6EC087AE}" srcOrd="0" destOrd="0" presId="urn:microsoft.com/office/officeart/2005/8/layout/hierarchy2"/>
    <dgm:cxn modelId="{4C1F5CBE-195B-44D0-BB3C-E2641C1D861B}" type="presParOf" srcId="{07E90D80-C511-4A17-86FD-6B15575F7288}" destId="{EF07E0D6-E16B-44C5-9E0F-F7C4DE97D746}" srcOrd="3" destOrd="0" presId="urn:microsoft.com/office/officeart/2005/8/layout/hierarchy2"/>
    <dgm:cxn modelId="{CF03D108-0E98-41EE-9B72-EE18BD7B4240}" type="presParOf" srcId="{EF07E0D6-E16B-44C5-9E0F-F7C4DE97D746}" destId="{345B10F6-44F0-4537-A664-BFF0F32ECACE}" srcOrd="0" destOrd="0" presId="urn:microsoft.com/office/officeart/2005/8/layout/hierarchy2"/>
    <dgm:cxn modelId="{EFA96156-AB97-4A07-8ADF-DFFC1E1823BC}" type="presParOf" srcId="{EF07E0D6-E16B-44C5-9E0F-F7C4DE97D746}" destId="{59354FBF-0EFA-4D39-9BA3-F051041F06DA}" srcOrd="1" destOrd="0" presId="urn:microsoft.com/office/officeart/2005/8/layout/hierarchy2"/>
    <dgm:cxn modelId="{53066ED5-3CCA-4D02-AF68-48DDB20712F4}" type="presParOf" srcId="{07E90D80-C511-4A17-86FD-6B15575F7288}" destId="{B9AAB658-48F3-4305-AC1F-DB9C0B7DD8E5}" srcOrd="4" destOrd="0" presId="urn:microsoft.com/office/officeart/2005/8/layout/hierarchy2"/>
    <dgm:cxn modelId="{9A27F1BC-40DA-4314-BAEE-CB1373DAD92B}" type="presParOf" srcId="{B9AAB658-48F3-4305-AC1F-DB9C0B7DD8E5}" destId="{D5771238-4A99-49E1-A688-571BD5D97C33}" srcOrd="0" destOrd="0" presId="urn:microsoft.com/office/officeart/2005/8/layout/hierarchy2"/>
    <dgm:cxn modelId="{AAF88413-B221-4A3B-A15B-799153753763}" type="presParOf" srcId="{07E90D80-C511-4A17-86FD-6B15575F7288}" destId="{0772B822-816B-4B83-B584-573B479DFD96}" srcOrd="5" destOrd="0" presId="urn:microsoft.com/office/officeart/2005/8/layout/hierarchy2"/>
    <dgm:cxn modelId="{50D5E3F5-E032-4EA1-9A5D-FB9340ADD8FB}" type="presParOf" srcId="{0772B822-816B-4B83-B584-573B479DFD96}" destId="{88B49687-9E39-47D5-8050-3C2E93D0EE77}" srcOrd="0" destOrd="0" presId="urn:microsoft.com/office/officeart/2005/8/layout/hierarchy2"/>
    <dgm:cxn modelId="{E0994C03-77EC-45A3-9CA1-E74C37EBDE8B}" type="presParOf" srcId="{0772B822-816B-4B83-B584-573B479DFD96}" destId="{76D26DDD-6802-4341-BFE8-DAD752229F43}" srcOrd="1" destOrd="0" presId="urn:microsoft.com/office/officeart/2005/8/layout/hierarchy2"/>
    <dgm:cxn modelId="{F61A2B2B-81B5-43FB-8473-AAD467754ABB}" type="presParOf" srcId="{76D26DDD-6802-4341-BFE8-DAD752229F43}" destId="{96E4EE75-76F4-4626-AC43-451E6B5EB20F}" srcOrd="0" destOrd="0" presId="urn:microsoft.com/office/officeart/2005/8/layout/hierarchy2"/>
    <dgm:cxn modelId="{9B219216-FE52-4FFE-A508-C9C0D39B6104}" type="presParOf" srcId="{96E4EE75-76F4-4626-AC43-451E6B5EB20F}" destId="{B78935C0-A958-4EE2-80DA-BC5D1BD0F588}" srcOrd="0" destOrd="0" presId="urn:microsoft.com/office/officeart/2005/8/layout/hierarchy2"/>
    <dgm:cxn modelId="{52A861D4-823C-4BF2-9C73-455AFC67CC1A}" type="presParOf" srcId="{76D26DDD-6802-4341-BFE8-DAD752229F43}" destId="{1F7516BA-36CB-4FDC-85BA-E0E3BE64CAE5}" srcOrd="1" destOrd="0" presId="urn:microsoft.com/office/officeart/2005/8/layout/hierarchy2"/>
    <dgm:cxn modelId="{6B7BFF7E-AD7E-422A-B068-1208E4609E23}" type="presParOf" srcId="{1F7516BA-36CB-4FDC-85BA-E0E3BE64CAE5}" destId="{EB1A4569-1631-454E-8DD0-A8F58791B201}" srcOrd="0" destOrd="0" presId="urn:microsoft.com/office/officeart/2005/8/layout/hierarchy2"/>
    <dgm:cxn modelId="{92BE64B7-015C-4AD3-AF6B-DCD5F8C1748F}" type="presParOf" srcId="{1F7516BA-36CB-4FDC-85BA-E0E3BE64CAE5}" destId="{C95F80AE-D887-48C5-9DB5-11F30DFDAB6A}" srcOrd="1" destOrd="0" presId="urn:microsoft.com/office/officeart/2005/8/layout/hierarchy2"/>
    <dgm:cxn modelId="{701CB467-C121-4682-83CE-CCACD628C03B}" type="presParOf" srcId="{C95F80AE-D887-48C5-9DB5-11F30DFDAB6A}" destId="{C3EFF126-B7F4-4CD6-9764-A7007061C31D}" srcOrd="0" destOrd="0" presId="urn:microsoft.com/office/officeart/2005/8/layout/hierarchy2"/>
    <dgm:cxn modelId="{A28F36FF-E203-4969-9735-D64316E62AB7}" type="presParOf" srcId="{C3EFF126-B7F4-4CD6-9764-A7007061C31D}" destId="{5FCB69F5-F5AA-442C-A8A2-5137E62DEC8C}" srcOrd="0" destOrd="0" presId="urn:microsoft.com/office/officeart/2005/8/layout/hierarchy2"/>
    <dgm:cxn modelId="{FE69748D-F7FC-4C5C-A704-49520000BB6D}" type="presParOf" srcId="{C95F80AE-D887-48C5-9DB5-11F30DFDAB6A}" destId="{4314763C-50F5-406B-81B3-05EF95568009}" srcOrd="1" destOrd="0" presId="urn:microsoft.com/office/officeart/2005/8/layout/hierarchy2"/>
    <dgm:cxn modelId="{55BD8113-A7B4-4206-8A59-6900ABAAA5EF}" type="presParOf" srcId="{4314763C-50F5-406B-81B3-05EF95568009}" destId="{100244BA-8076-4E9E-927C-209133A5B3C4}" srcOrd="0" destOrd="0" presId="urn:microsoft.com/office/officeart/2005/8/layout/hierarchy2"/>
    <dgm:cxn modelId="{642B90B8-6FAD-487F-BECF-8AE0B6A7AB4C}" type="presParOf" srcId="{4314763C-50F5-406B-81B3-05EF95568009}" destId="{73745C62-D9D4-4DC1-A47D-E7665858E98D}" srcOrd="1" destOrd="0" presId="urn:microsoft.com/office/officeart/2005/8/layout/hierarchy2"/>
    <dgm:cxn modelId="{A54701BA-1869-404D-82F7-E369ACB97601}" type="presParOf" srcId="{76D26DDD-6802-4341-BFE8-DAD752229F43}" destId="{CCD06F70-4B68-4B09-96DC-4857EF8715FA}" srcOrd="2" destOrd="0" presId="urn:microsoft.com/office/officeart/2005/8/layout/hierarchy2"/>
    <dgm:cxn modelId="{92A24170-14CF-4030-9AFA-898DC2DEA76E}" type="presParOf" srcId="{CCD06F70-4B68-4B09-96DC-4857EF8715FA}" destId="{AE6C1C20-26A9-411F-ADFA-7080CACFB37F}" srcOrd="0" destOrd="0" presId="urn:microsoft.com/office/officeart/2005/8/layout/hierarchy2"/>
    <dgm:cxn modelId="{7EBD18DD-D1A2-4113-A495-4C28B6A7B499}" type="presParOf" srcId="{76D26DDD-6802-4341-BFE8-DAD752229F43}" destId="{646E9726-E10C-4210-8285-D561848EA5DF}" srcOrd="3" destOrd="0" presId="urn:microsoft.com/office/officeart/2005/8/layout/hierarchy2"/>
    <dgm:cxn modelId="{9685BC2D-BBCE-4817-96C4-0F3D5408D9D3}" type="presParOf" srcId="{646E9726-E10C-4210-8285-D561848EA5DF}" destId="{8C2B6125-B1E4-422E-A704-EF52DA08D03B}" srcOrd="0" destOrd="0" presId="urn:microsoft.com/office/officeart/2005/8/layout/hierarchy2"/>
    <dgm:cxn modelId="{7B87D2AF-CD9E-43C4-9E2E-6A5EA2D18FDE}" type="presParOf" srcId="{646E9726-E10C-4210-8285-D561848EA5DF}" destId="{5FB9AD8E-34D4-4393-A477-C9D24E7CC8F7}" srcOrd="1" destOrd="0" presId="urn:microsoft.com/office/officeart/2005/8/layout/hierarchy2"/>
    <dgm:cxn modelId="{0D754F5E-DAA2-4432-AFE1-10C75B2AC9F9}" type="presParOf" srcId="{07E90D80-C511-4A17-86FD-6B15575F7288}" destId="{A9AB87BE-00F9-4F74-AF3A-EC492A6A3AEE}" srcOrd="6" destOrd="0" presId="urn:microsoft.com/office/officeart/2005/8/layout/hierarchy2"/>
    <dgm:cxn modelId="{1B56CEE7-9264-41F7-9CD5-4CC3A4C91E62}" type="presParOf" srcId="{A9AB87BE-00F9-4F74-AF3A-EC492A6A3AEE}" destId="{CBBF2660-6123-4B32-AF54-21B1293455E4}" srcOrd="0" destOrd="0" presId="urn:microsoft.com/office/officeart/2005/8/layout/hierarchy2"/>
    <dgm:cxn modelId="{D7FE466F-D2E9-4F23-B179-AD7B17D4512B}" type="presParOf" srcId="{07E90D80-C511-4A17-86FD-6B15575F7288}" destId="{5FBA57A6-E194-4954-80F1-2848244E50A4}" srcOrd="7" destOrd="0" presId="urn:microsoft.com/office/officeart/2005/8/layout/hierarchy2"/>
    <dgm:cxn modelId="{7BF7165D-023D-4309-A52F-D16B3C6AD4E1}" type="presParOf" srcId="{5FBA57A6-E194-4954-80F1-2848244E50A4}" destId="{9543F37D-074F-4012-9644-68629F558E84}" srcOrd="0" destOrd="0" presId="urn:microsoft.com/office/officeart/2005/8/layout/hierarchy2"/>
    <dgm:cxn modelId="{AF652232-81B1-4F61-A78A-ACD96986BE78}" type="presParOf" srcId="{5FBA57A6-E194-4954-80F1-2848244E50A4}" destId="{0B7E18DF-0AB3-4889-9A7F-B64BDBEA35E7}" srcOrd="1" destOrd="0" presId="urn:microsoft.com/office/officeart/2005/8/layout/hierarchy2"/>
    <dgm:cxn modelId="{34DD6410-C38B-45F6-B966-2898F7753E44}" type="presParOf" srcId="{07E90D80-C511-4A17-86FD-6B15575F7288}" destId="{19DC4688-B56A-4D6E-9A31-62FFBCA2EC8F}" srcOrd="8" destOrd="0" presId="urn:microsoft.com/office/officeart/2005/8/layout/hierarchy2"/>
    <dgm:cxn modelId="{A79913B6-CB71-42C9-A50B-4C1B8CC3AA40}" type="presParOf" srcId="{19DC4688-B56A-4D6E-9A31-62FFBCA2EC8F}" destId="{8A67934B-6D22-491E-9B3D-4EEFF99F5F15}" srcOrd="0" destOrd="0" presId="urn:microsoft.com/office/officeart/2005/8/layout/hierarchy2"/>
    <dgm:cxn modelId="{12708AB3-6B16-4AB1-9CA9-CA1A4F6A8764}" type="presParOf" srcId="{07E90D80-C511-4A17-86FD-6B15575F7288}" destId="{5D7955F4-C7C4-4868-9DC8-64810C557BB1}" srcOrd="9" destOrd="0" presId="urn:microsoft.com/office/officeart/2005/8/layout/hierarchy2"/>
    <dgm:cxn modelId="{E3E7896B-CB44-428F-8284-1AD449114546}" type="presParOf" srcId="{5D7955F4-C7C4-4868-9DC8-64810C557BB1}" destId="{F469CAC3-25D4-446C-BBB3-7178AD950BB8}" srcOrd="0" destOrd="0" presId="urn:microsoft.com/office/officeart/2005/8/layout/hierarchy2"/>
    <dgm:cxn modelId="{D29F57DC-B8A1-4CFB-8129-BC16C8CC911A}" type="presParOf" srcId="{5D7955F4-C7C4-4868-9DC8-64810C557BB1}" destId="{1553CE00-805A-4862-A613-DB6DB4CB06E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68C668-5F4E-47D3-BFF4-1035703835B9}" type="doc">
      <dgm:prSet loTypeId="urn:microsoft.com/office/officeart/2005/8/layout/hierarchy2" loCatId="hierarchy" qsTypeId="urn:microsoft.com/office/officeart/2005/8/quickstyle/3d1" qsCatId="3D" csTypeId="urn:microsoft.com/office/officeart/2005/8/colors/accent1_2" csCatId="accent1" phldr="1"/>
      <dgm:spPr/>
    </dgm:pt>
    <dgm:pt modelId="{3D9E9CB1-CE93-4507-8A99-2E168831F631}">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Municipal Court Administrator</a:t>
          </a:r>
          <a:endParaRPr kumimoji="0" lang="en-US" b="0" i="0" u="none" strike="noStrike" cap="none" normalizeH="0" baseline="0" dirty="0" smtClean="0">
            <a:ln/>
            <a:effectLst/>
            <a:latin typeface="Arial" pitchFamily="34" charset="0"/>
          </a:endParaRPr>
        </a:p>
      </dgm:t>
    </dgm:pt>
    <dgm:pt modelId="{2F7B5980-FB3D-41BE-BDC0-8ABC69CAC347}" type="parTrans" cxnId="{F69E3FAD-B258-42C4-80ED-9DA3175E7B16}">
      <dgm:prSet/>
      <dgm:spPr/>
      <dgm:t>
        <a:bodyPr/>
        <a:lstStyle/>
        <a:p>
          <a:endParaRPr lang="en-US"/>
        </a:p>
      </dgm:t>
    </dgm:pt>
    <dgm:pt modelId="{1538F67F-63DA-4222-A9F8-D262199D9515}" type="sibTrans" cxnId="{F69E3FAD-B258-42C4-80ED-9DA3175E7B16}">
      <dgm:prSet/>
      <dgm:spPr/>
      <dgm:t>
        <a:bodyPr/>
        <a:lstStyle/>
        <a:p>
          <a:endParaRPr lang="en-US"/>
        </a:p>
      </dgm:t>
    </dgm:pt>
    <dgm:pt modelId="{8C93B862-15D7-4029-9FD0-99C262D645E4}">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Municipal Court Clerk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(3)</a:t>
          </a:r>
          <a:endParaRPr kumimoji="0" lang="en-US" b="0" i="0" u="none" strike="noStrike" cap="none" normalizeH="0" baseline="0" dirty="0" smtClean="0">
            <a:ln/>
            <a:effectLst/>
            <a:latin typeface="Arial" pitchFamily="34" charset="0"/>
          </a:endParaRPr>
        </a:p>
      </dgm:t>
    </dgm:pt>
    <dgm:pt modelId="{F5FACDF3-166C-46DE-BD40-AFACA4BDFC75}" type="parTrans" cxnId="{5DE9AAB9-56A8-4D71-8E74-B607787A1A54}">
      <dgm:prSet/>
      <dgm:spPr/>
      <dgm:t>
        <a:bodyPr/>
        <a:lstStyle/>
        <a:p>
          <a:endParaRPr lang="en-US" dirty="0"/>
        </a:p>
      </dgm:t>
    </dgm:pt>
    <dgm:pt modelId="{14CD89B9-A4B3-48AC-BAC4-60C253B6FEC8}" type="sibTrans" cxnId="{5DE9AAB9-56A8-4D71-8E74-B607787A1A54}">
      <dgm:prSet/>
      <dgm:spPr/>
      <dgm:t>
        <a:bodyPr/>
        <a:lstStyle/>
        <a:p>
          <a:endParaRPr lang="en-US"/>
        </a:p>
      </dgm:t>
    </dgm:pt>
    <dgm:pt modelId="{D6722E99-38F8-4EB7-B379-0D63DC0F8DC6}">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effectLst/>
              <a:latin typeface="Arial" pitchFamily="34" charset="0"/>
              <a:ea typeface="Times New Roman" pitchFamily="18" charset="0"/>
              <a:cs typeface="Times New Roman" pitchFamily="18" charset="0"/>
            </a:rPr>
            <a:t>Document Imaging Part-time Clerk – VOE Student</a:t>
          </a:r>
          <a:endParaRPr kumimoji="0" lang="en-US" b="0" i="0" u="none" strike="noStrike" cap="none" normalizeH="0" baseline="0" dirty="0" smtClean="0">
            <a:ln/>
            <a:effectLst/>
            <a:latin typeface="Arial" pitchFamily="34" charset="0"/>
          </a:endParaRPr>
        </a:p>
      </dgm:t>
    </dgm:pt>
    <dgm:pt modelId="{719EB251-2D73-443C-AA44-3BC0E528DC3E}" type="parTrans" cxnId="{456EC615-552E-43C0-B54E-873621B5FE72}">
      <dgm:prSet/>
      <dgm:spPr/>
      <dgm:t>
        <a:bodyPr/>
        <a:lstStyle/>
        <a:p>
          <a:endParaRPr lang="en-US" dirty="0"/>
        </a:p>
      </dgm:t>
    </dgm:pt>
    <dgm:pt modelId="{E7A364B4-5CA9-4EC2-9F05-6A94B14B1177}" type="sibTrans" cxnId="{456EC615-552E-43C0-B54E-873621B5FE72}">
      <dgm:prSet/>
      <dgm:spPr/>
      <dgm:t>
        <a:bodyPr/>
        <a:lstStyle/>
        <a:p>
          <a:endParaRPr lang="en-US"/>
        </a:p>
      </dgm:t>
    </dgm:pt>
    <dgm:pt modelId="{61A7DAC1-9B4D-48A5-9433-B68D933475B3}" type="pres">
      <dgm:prSet presAssocID="{9268C668-5F4E-47D3-BFF4-1035703835B9}" presName="diagram" presStyleCnt="0">
        <dgm:presLayoutVars>
          <dgm:chPref val="1"/>
          <dgm:dir/>
          <dgm:animOne val="branch"/>
          <dgm:animLvl val="lvl"/>
          <dgm:resizeHandles val="exact"/>
        </dgm:presLayoutVars>
      </dgm:prSet>
      <dgm:spPr/>
    </dgm:pt>
    <dgm:pt modelId="{BBB4C7B1-3680-4A9D-9CE7-D38F0A73AFDB}" type="pres">
      <dgm:prSet presAssocID="{3D9E9CB1-CE93-4507-8A99-2E168831F631}" presName="root1" presStyleCnt="0"/>
      <dgm:spPr/>
    </dgm:pt>
    <dgm:pt modelId="{43447A4A-50BB-4143-92A6-B164DA1217E7}" type="pres">
      <dgm:prSet presAssocID="{3D9E9CB1-CE93-4507-8A99-2E168831F631}" presName="LevelOneTextNode" presStyleLbl="node0" presStyleIdx="0" presStyleCnt="1" custScaleX="110757" custScaleY="86051" custLinFactX="-50158" custLinFactNeighborX="-100000">
        <dgm:presLayoutVars>
          <dgm:chPref val="3"/>
        </dgm:presLayoutVars>
      </dgm:prSet>
      <dgm:spPr/>
      <dgm:t>
        <a:bodyPr/>
        <a:lstStyle/>
        <a:p>
          <a:endParaRPr lang="en-US"/>
        </a:p>
      </dgm:t>
    </dgm:pt>
    <dgm:pt modelId="{6A54570D-E3E6-4E43-B466-F0E44B31557D}" type="pres">
      <dgm:prSet presAssocID="{3D9E9CB1-CE93-4507-8A99-2E168831F631}" presName="level2hierChild" presStyleCnt="0"/>
      <dgm:spPr/>
    </dgm:pt>
    <dgm:pt modelId="{CDEC9255-A507-49BF-877A-5DB680565261}" type="pres">
      <dgm:prSet presAssocID="{F5FACDF3-166C-46DE-BD40-AFACA4BDFC75}" presName="conn2-1" presStyleLbl="parChTrans1D2" presStyleIdx="0" presStyleCnt="2"/>
      <dgm:spPr/>
      <dgm:t>
        <a:bodyPr/>
        <a:lstStyle/>
        <a:p>
          <a:endParaRPr lang="en-US"/>
        </a:p>
      </dgm:t>
    </dgm:pt>
    <dgm:pt modelId="{323EB959-8078-41D1-9AEE-E639623B2014}" type="pres">
      <dgm:prSet presAssocID="{F5FACDF3-166C-46DE-BD40-AFACA4BDFC75}" presName="connTx" presStyleLbl="parChTrans1D2" presStyleIdx="0" presStyleCnt="2"/>
      <dgm:spPr/>
      <dgm:t>
        <a:bodyPr/>
        <a:lstStyle/>
        <a:p>
          <a:endParaRPr lang="en-US"/>
        </a:p>
      </dgm:t>
    </dgm:pt>
    <dgm:pt modelId="{387804C9-91DF-40CE-AC19-FE4AC7FD7C16}" type="pres">
      <dgm:prSet presAssocID="{8C93B862-15D7-4029-9FD0-99C262D645E4}" presName="root2" presStyleCnt="0"/>
      <dgm:spPr/>
    </dgm:pt>
    <dgm:pt modelId="{71F2DCC6-3F5F-4D11-988B-DE5D9FEA64A4}" type="pres">
      <dgm:prSet presAssocID="{8C93B862-15D7-4029-9FD0-99C262D645E4}" presName="LevelTwoTextNode" presStyleLbl="node2" presStyleIdx="0" presStyleCnt="2">
        <dgm:presLayoutVars>
          <dgm:chPref val="3"/>
        </dgm:presLayoutVars>
      </dgm:prSet>
      <dgm:spPr/>
      <dgm:t>
        <a:bodyPr/>
        <a:lstStyle/>
        <a:p>
          <a:endParaRPr lang="en-US"/>
        </a:p>
      </dgm:t>
    </dgm:pt>
    <dgm:pt modelId="{A524407A-0E08-483F-BD3F-D779AC50AA70}" type="pres">
      <dgm:prSet presAssocID="{8C93B862-15D7-4029-9FD0-99C262D645E4}" presName="level3hierChild" presStyleCnt="0"/>
      <dgm:spPr/>
    </dgm:pt>
    <dgm:pt modelId="{B6C1BDE1-08D1-47B7-90E9-C1F9342C69B2}" type="pres">
      <dgm:prSet presAssocID="{719EB251-2D73-443C-AA44-3BC0E528DC3E}" presName="conn2-1" presStyleLbl="parChTrans1D2" presStyleIdx="1" presStyleCnt="2"/>
      <dgm:spPr/>
      <dgm:t>
        <a:bodyPr/>
        <a:lstStyle/>
        <a:p>
          <a:endParaRPr lang="en-US"/>
        </a:p>
      </dgm:t>
    </dgm:pt>
    <dgm:pt modelId="{EE8C1649-6377-4A53-A7ED-10D8B7CD764C}" type="pres">
      <dgm:prSet presAssocID="{719EB251-2D73-443C-AA44-3BC0E528DC3E}" presName="connTx" presStyleLbl="parChTrans1D2" presStyleIdx="1" presStyleCnt="2"/>
      <dgm:spPr/>
      <dgm:t>
        <a:bodyPr/>
        <a:lstStyle/>
        <a:p>
          <a:endParaRPr lang="en-US"/>
        </a:p>
      </dgm:t>
    </dgm:pt>
    <dgm:pt modelId="{395F66E0-EA41-4043-AB18-6E911DFA00B8}" type="pres">
      <dgm:prSet presAssocID="{D6722E99-38F8-4EB7-B379-0D63DC0F8DC6}" presName="root2" presStyleCnt="0"/>
      <dgm:spPr/>
    </dgm:pt>
    <dgm:pt modelId="{A04DB659-41E6-4993-A532-274560A63D6E}" type="pres">
      <dgm:prSet presAssocID="{D6722E99-38F8-4EB7-B379-0D63DC0F8DC6}" presName="LevelTwoTextNode" presStyleLbl="node2" presStyleIdx="1" presStyleCnt="2">
        <dgm:presLayoutVars>
          <dgm:chPref val="3"/>
        </dgm:presLayoutVars>
      </dgm:prSet>
      <dgm:spPr/>
      <dgm:t>
        <a:bodyPr/>
        <a:lstStyle/>
        <a:p>
          <a:endParaRPr lang="en-US"/>
        </a:p>
      </dgm:t>
    </dgm:pt>
    <dgm:pt modelId="{0211E316-53FF-4702-A47D-BBCA2AA0AFEC}" type="pres">
      <dgm:prSet presAssocID="{D6722E99-38F8-4EB7-B379-0D63DC0F8DC6}" presName="level3hierChild" presStyleCnt="0"/>
      <dgm:spPr/>
    </dgm:pt>
  </dgm:ptLst>
  <dgm:cxnLst>
    <dgm:cxn modelId="{2465D5B5-30F1-4146-99C7-209FE792A94F}" type="presOf" srcId="{F5FACDF3-166C-46DE-BD40-AFACA4BDFC75}" destId="{323EB959-8078-41D1-9AEE-E639623B2014}" srcOrd="1" destOrd="0" presId="urn:microsoft.com/office/officeart/2005/8/layout/hierarchy2"/>
    <dgm:cxn modelId="{F69E3FAD-B258-42C4-80ED-9DA3175E7B16}" srcId="{9268C668-5F4E-47D3-BFF4-1035703835B9}" destId="{3D9E9CB1-CE93-4507-8A99-2E168831F631}" srcOrd="0" destOrd="0" parTransId="{2F7B5980-FB3D-41BE-BDC0-8ABC69CAC347}" sibTransId="{1538F67F-63DA-4222-A9F8-D262199D9515}"/>
    <dgm:cxn modelId="{FB321944-1954-41C3-9E8F-AC8E8EC9AD9D}" type="presOf" srcId="{8C93B862-15D7-4029-9FD0-99C262D645E4}" destId="{71F2DCC6-3F5F-4D11-988B-DE5D9FEA64A4}" srcOrd="0" destOrd="0" presId="urn:microsoft.com/office/officeart/2005/8/layout/hierarchy2"/>
    <dgm:cxn modelId="{6742F9B0-8C7E-4EF7-B47A-204AD0199B84}" type="presOf" srcId="{F5FACDF3-166C-46DE-BD40-AFACA4BDFC75}" destId="{CDEC9255-A507-49BF-877A-5DB680565261}" srcOrd="0" destOrd="0" presId="urn:microsoft.com/office/officeart/2005/8/layout/hierarchy2"/>
    <dgm:cxn modelId="{FCB28F96-B002-4946-9CEB-03343F836881}" type="presOf" srcId="{719EB251-2D73-443C-AA44-3BC0E528DC3E}" destId="{B6C1BDE1-08D1-47B7-90E9-C1F9342C69B2}" srcOrd="0" destOrd="0" presId="urn:microsoft.com/office/officeart/2005/8/layout/hierarchy2"/>
    <dgm:cxn modelId="{43F006AA-E139-400D-AA65-9FAC05C5CDCA}" type="presOf" srcId="{719EB251-2D73-443C-AA44-3BC0E528DC3E}" destId="{EE8C1649-6377-4A53-A7ED-10D8B7CD764C}" srcOrd="1" destOrd="0" presId="urn:microsoft.com/office/officeart/2005/8/layout/hierarchy2"/>
    <dgm:cxn modelId="{C3B866C1-A457-461E-9A62-75CB9E6AB7A6}" type="presOf" srcId="{9268C668-5F4E-47D3-BFF4-1035703835B9}" destId="{61A7DAC1-9B4D-48A5-9433-B68D933475B3}" srcOrd="0" destOrd="0" presId="urn:microsoft.com/office/officeart/2005/8/layout/hierarchy2"/>
    <dgm:cxn modelId="{DCAAEBF5-3C30-4EA9-A61D-366BBCEDB032}" type="presOf" srcId="{D6722E99-38F8-4EB7-B379-0D63DC0F8DC6}" destId="{A04DB659-41E6-4993-A532-274560A63D6E}" srcOrd="0" destOrd="0" presId="urn:microsoft.com/office/officeart/2005/8/layout/hierarchy2"/>
    <dgm:cxn modelId="{456EC615-552E-43C0-B54E-873621B5FE72}" srcId="{3D9E9CB1-CE93-4507-8A99-2E168831F631}" destId="{D6722E99-38F8-4EB7-B379-0D63DC0F8DC6}" srcOrd="1" destOrd="0" parTransId="{719EB251-2D73-443C-AA44-3BC0E528DC3E}" sibTransId="{E7A364B4-5CA9-4EC2-9F05-6A94B14B1177}"/>
    <dgm:cxn modelId="{5DE9AAB9-56A8-4D71-8E74-B607787A1A54}" srcId="{3D9E9CB1-CE93-4507-8A99-2E168831F631}" destId="{8C93B862-15D7-4029-9FD0-99C262D645E4}" srcOrd="0" destOrd="0" parTransId="{F5FACDF3-166C-46DE-BD40-AFACA4BDFC75}" sibTransId="{14CD89B9-A4B3-48AC-BAC4-60C253B6FEC8}"/>
    <dgm:cxn modelId="{2DBFE83A-CDBB-43AA-9D74-5874BA656B7D}" type="presOf" srcId="{3D9E9CB1-CE93-4507-8A99-2E168831F631}" destId="{43447A4A-50BB-4143-92A6-B164DA1217E7}" srcOrd="0" destOrd="0" presId="urn:microsoft.com/office/officeart/2005/8/layout/hierarchy2"/>
    <dgm:cxn modelId="{223C0987-7A8F-4FDB-BEB2-201EF566C75E}" type="presParOf" srcId="{61A7DAC1-9B4D-48A5-9433-B68D933475B3}" destId="{BBB4C7B1-3680-4A9D-9CE7-D38F0A73AFDB}" srcOrd="0" destOrd="0" presId="urn:microsoft.com/office/officeart/2005/8/layout/hierarchy2"/>
    <dgm:cxn modelId="{2D58A7BF-9197-4FDE-890B-4AAFECF962BE}" type="presParOf" srcId="{BBB4C7B1-3680-4A9D-9CE7-D38F0A73AFDB}" destId="{43447A4A-50BB-4143-92A6-B164DA1217E7}" srcOrd="0" destOrd="0" presId="urn:microsoft.com/office/officeart/2005/8/layout/hierarchy2"/>
    <dgm:cxn modelId="{C882FCCC-1C28-4C14-85DC-4A9697675E44}" type="presParOf" srcId="{BBB4C7B1-3680-4A9D-9CE7-D38F0A73AFDB}" destId="{6A54570D-E3E6-4E43-B466-F0E44B31557D}" srcOrd="1" destOrd="0" presId="urn:microsoft.com/office/officeart/2005/8/layout/hierarchy2"/>
    <dgm:cxn modelId="{67D1F078-3D8A-4B9C-9223-45DDCDECA333}" type="presParOf" srcId="{6A54570D-E3E6-4E43-B466-F0E44B31557D}" destId="{CDEC9255-A507-49BF-877A-5DB680565261}" srcOrd="0" destOrd="0" presId="urn:microsoft.com/office/officeart/2005/8/layout/hierarchy2"/>
    <dgm:cxn modelId="{4E7BBE58-A6F3-4CB3-9DB3-D3AA21473CC5}" type="presParOf" srcId="{CDEC9255-A507-49BF-877A-5DB680565261}" destId="{323EB959-8078-41D1-9AEE-E639623B2014}" srcOrd="0" destOrd="0" presId="urn:microsoft.com/office/officeart/2005/8/layout/hierarchy2"/>
    <dgm:cxn modelId="{41DB4F47-E407-4D01-A524-871831091419}" type="presParOf" srcId="{6A54570D-E3E6-4E43-B466-F0E44B31557D}" destId="{387804C9-91DF-40CE-AC19-FE4AC7FD7C16}" srcOrd="1" destOrd="0" presId="urn:microsoft.com/office/officeart/2005/8/layout/hierarchy2"/>
    <dgm:cxn modelId="{5BBBA0D8-82CF-44C3-B290-9182C88A0865}" type="presParOf" srcId="{387804C9-91DF-40CE-AC19-FE4AC7FD7C16}" destId="{71F2DCC6-3F5F-4D11-988B-DE5D9FEA64A4}" srcOrd="0" destOrd="0" presId="urn:microsoft.com/office/officeart/2005/8/layout/hierarchy2"/>
    <dgm:cxn modelId="{3DC9B666-C135-460F-A312-4C8E8C273ECD}" type="presParOf" srcId="{387804C9-91DF-40CE-AC19-FE4AC7FD7C16}" destId="{A524407A-0E08-483F-BD3F-D779AC50AA70}" srcOrd="1" destOrd="0" presId="urn:microsoft.com/office/officeart/2005/8/layout/hierarchy2"/>
    <dgm:cxn modelId="{06244483-1776-419E-8F5E-A008B5E02F79}" type="presParOf" srcId="{6A54570D-E3E6-4E43-B466-F0E44B31557D}" destId="{B6C1BDE1-08D1-47B7-90E9-C1F9342C69B2}" srcOrd="2" destOrd="0" presId="urn:microsoft.com/office/officeart/2005/8/layout/hierarchy2"/>
    <dgm:cxn modelId="{D5D8EC7E-3B63-4B2E-9451-69C9E74DB49D}" type="presParOf" srcId="{B6C1BDE1-08D1-47B7-90E9-C1F9342C69B2}" destId="{EE8C1649-6377-4A53-A7ED-10D8B7CD764C}" srcOrd="0" destOrd="0" presId="urn:microsoft.com/office/officeart/2005/8/layout/hierarchy2"/>
    <dgm:cxn modelId="{93B5775D-A781-4D5F-A16A-08932E30EC22}" type="presParOf" srcId="{6A54570D-E3E6-4E43-B466-F0E44B31557D}" destId="{395F66E0-EA41-4043-AB18-6E911DFA00B8}" srcOrd="3" destOrd="0" presId="urn:microsoft.com/office/officeart/2005/8/layout/hierarchy2"/>
    <dgm:cxn modelId="{43660E08-8325-4B27-BCA4-8E3BDD835F1E}" type="presParOf" srcId="{395F66E0-EA41-4043-AB18-6E911DFA00B8}" destId="{A04DB659-41E6-4993-A532-274560A63D6E}" srcOrd="0" destOrd="0" presId="urn:microsoft.com/office/officeart/2005/8/layout/hierarchy2"/>
    <dgm:cxn modelId="{66A94DEF-92D2-4E97-9DDC-34EB50211E59}" type="presParOf" srcId="{395F66E0-EA41-4043-AB18-6E911DFA00B8}" destId="{0211E316-53FF-4702-A47D-BBCA2AA0AFE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849096-5027-45B7-A4CB-EAFC28814CBF}" type="doc">
      <dgm:prSet loTypeId="urn:microsoft.com/office/officeart/2005/8/layout/orgChart1" loCatId="hierarchy" qsTypeId="urn:microsoft.com/office/officeart/2005/8/quickstyle/3d1" qsCatId="3D" csTypeId="urn:microsoft.com/office/officeart/2005/8/colors/accent1_2" csCatId="accent1" phldr="1"/>
      <dgm:spPr/>
    </dgm:pt>
    <dgm:pt modelId="{778E20AD-B9A0-4BF6-B6AF-8AA4A647C3BA}">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effectLst/>
              <a:latin typeface="Arial" pitchFamily="34" charset="0"/>
              <a:ea typeface="Times New Roman" pitchFamily="18" charset="0"/>
              <a:cs typeface="Times New Roman" pitchFamily="18" charset="0"/>
            </a:rPr>
            <a:t>Judge</a:t>
          </a:r>
          <a:endParaRPr kumimoji="0" lang="en-US" sz="2000" b="0" i="0" u="none" strike="noStrike" cap="none" normalizeH="0" baseline="0" dirty="0" smtClean="0">
            <a:ln/>
            <a:effectLst/>
            <a:latin typeface="Arial" pitchFamily="34" charset="0"/>
          </a:endParaRPr>
        </a:p>
      </dgm:t>
    </dgm:pt>
    <dgm:pt modelId="{4C7BB6C0-0174-4090-B68C-BA70C9ED2030}" type="parTrans" cxnId="{FB4138DB-953C-49CE-AF35-840399FF18CA}">
      <dgm:prSet/>
      <dgm:spPr/>
      <dgm:t>
        <a:bodyPr/>
        <a:lstStyle/>
        <a:p>
          <a:endParaRPr lang="en-US"/>
        </a:p>
      </dgm:t>
    </dgm:pt>
    <dgm:pt modelId="{D002F259-E47E-41AD-BC2F-E5D1F963B542}" type="sibTrans" cxnId="{FB4138DB-953C-49CE-AF35-840399FF18CA}">
      <dgm:prSet/>
      <dgm:spPr/>
      <dgm:t>
        <a:bodyPr/>
        <a:lstStyle/>
        <a:p>
          <a:endParaRPr lang="en-US"/>
        </a:p>
      </dgm:t>
    </dgm:pt>
    <dgm:pt modelId="{FB1DA0DC-B2E3-4814-8CAA-EBB00465B064}" type="pres">
      <dgm:prSet presAssocID="{37849096-5027-45B7-A4CB-EAFC28814CBF}" presName="hierChild1" presStyleCnt="0">
        <dgm:presLayoutVars>
          <dgm:orgChart val="1"/>
          <dgm:chPref val="1"/>
          <dgm:dir/>
          <dgm:animOne val="branch"/>
          <dgm:animLvl val="lvl"/>
          <dgm:resizeHandles/>
        </dgm:presLayoutVars>
      </dgm:prSet>
      <dgm:spPr/>
    </dgm:pt>
    <dgm:pt modelId="{00CC9BEC-3E10-4F5A-BA4D-ECF6DBDE38BE}" type="pres">
      <dgm:prSet presAssocID="{778E20AD-B9A0-4BF6-B6AF-8AA4A647C3BA}" presName="hierRoot1" presStyleCnt="0">
        <dgm:presLayoutVars>
          <dgm:hierBranch/>
        </dgm:presLayoutVars>
      </dgm:prSet>
      <dgm:spPr/>
    </dgm:pt>
    <dgm:pt modelId="{F8AA9E38-EE8B-46BA-B1AB-159681EE0A77}" type="pres">
      <dgm:prSet presAssocID="{778E20AD-B9A0-4BF6-B6AF-8AA4A647C3BA}" presName="rootComposite1" presStyleCnt="0"/>
      <dgm:spPr/>
    </dgm:pt>
    <dgm:pt modelId="{006EA8AA-7360-4451-A05E-112A7D3CB471}" type="pres">
      <dgm:prSet presAssocID="{778E20AD-B9A0-4BF6-B6AF-8AA4A647C3BA}" presName="rootText1" presStyleLbl="node0" presStyleIdx="0" presStyleCnt="1" custScaleX="130863" custScaleY="100117" custLinFactNeighborX="-12450" custLinFactNeighborY="0">
        <dgm:presLayoutVars>
          <dgm:chPref val="3"/>
        </dgm:presLayoutVars>
      </dgm:prSet>
      <dgm:spPr/>
      <dgm:t>
        <a:bodyPr/>
        <a:lstStyle/>
        <a:p>
          <a:endParaRPr lang="en-US"/>
        </a:p>
      </dgm:t>
    </dgm:pt>
    <dgm:pt modelId="{A3534426-6B41-43DE-85F0-DFF2E2480D6B}" type="pres">
      <dgm:prSet presAssocID="{778E20AD-B9A0-4BF6-B6AF-8AA4A647C3BA}" presName="rootConnector1" presStyleLbl="node1" presStyleIdx="0" presStyleCnt="0"/>
      <dgm:spPr/>
      <dgm:t>
        <a:bodyPr/>
        <a:lstStyle/>
        <a:p>
          <a:endParaRPr lang="en-US"/>
        </a:p>
      </dgm:t>
    </dgm:pt>
    <dgm:pt modelId="{4B1F36AF-0B1C-4310-A632-F87E4629554B}" type="pres">
      <dgm:prSet presAssocID="{778E20AD-B9A0-4BF6-B6AF-8AA4A647C3BA}" presName="hierChild2" presStyleCnt="0"/>
      <dgm:spPr/>
    </dgm:pt>
    <dgm:pt modelId="{198A7934-9A09-435E-A965-4E9DDB9B743D}" type="pres">
      <dgm:prSet presAssocID="{778E20AD-B9A0-4BF6-B6AF-8AA4A647C3BA}" presName="hierChild3" presStyleCnt="0"/>
      <dgm:spPr/>
    </dgm:pt>
  </dgm:ptLst>
  <dgm:cxnLst>
    <dgm:cxn modelId="{69AC8CA4-179A-4239-97F8-135FE05AD4FB}" type="presOf" srcId="{778E20AD-B9A0-4BF6-B6AF-8AA4A647C3BA}" destId="{006EA8AA-7360-4451-A05E-112A7D3CB471}" srcOrd="0" destOrd="0" presId="urn:microsoft.com/office/officeart/2005/8/layout/orgChart1"/>
    <dgm:cxn modelId="{258BD8A2-5FF0-4742-AD53-1F24090EC5B9}" type="presOf" srcId="{37849096-5027-45B7-A4CB-EAFC28814CBF}" destId="{FB1DA0DC-B2E3-4814-8CAA-EBB00465B064}" srcOrd="0" destOrd="0" presId="urn:microsoft.com/office/officeart/2005/8/layout/orgChart1"/>
    <dgm:cxn modelId="{FB4138DB-953C-49CE-AF35-840399FF18CA}" srcId="{37849096-5027-45B7-A4CB-EAFC28814CBF}" destId="{778E20AD-B9A0-4BF6-B6AF-8AA4A647C3BA}" srcOrd="0" destOrd="0" parTransId="{4C7BB6C0-0174-4090-B68C-BA70C9ED2030}" sibTransId="{D002F259-E47E-41AD-BC2F-E5D1F963B542}"/>
    <dgm:cxn modelId="{8AABFF58-DF70-44E2-8511-F3B0E55F924B}" type="presOf" srcId="{778E20AD-B9A0-4BF6-B6AF-8AA4A647C3BA}" destId="{A3534426-6B41-43DE-85F0-DFF2E2480D6B}" srcOrd="1" destOrd="0" presId="urn:microsoft.com/office/officeart/2005/8/layout/orgChart1"/>
    <dgm:cxn modelId="{66B676E5-5C97-440C-9B2E-67C1E7CDDE05}" type="presParOf" srcId="{FB1DA0DC-B2E3-4814-8CAA-EBB00465B064}" destId="{00CC9BEC-3E10-4F5A-BA4D-ECF6DBDE38BE}" srcOrd="0" destOrd="0" presId="urn:microsoft.com/office/officeart/2005/8/layout/orgChart1"/>
    <dgm:cxn modelId="{54C405C8-3FFE-4CB0-A40F-A4334B1D64DC}" type="presParOf" srcId="{00CC9BEC-3E10-4F5A-BA4D-ECF6DBDE38BE}" destId="{F8AA9E38-EE8B-46BA-B1AB-159681EE0A77}" srcOrd="0" destOrd="0" presId="urn:microsoft.com/office/officeart/2005/8/layout/orgChart1"/>
    <dgm:cxn modelId="{6F4CA62D-06E7-4DFF-A6BA-757F129AF4AC}" type="presParOf" srcId="{F8AA9E38-EE8B-46BA-B1AB-159681EE0A77}" destId="{006EA8AA-7360-4451-A05E-112A7D3CB471}" srcOrd="0" destOrd="0" presId="urn:microsoft.com/office/officeart/2005/8/layout/orgChart1"/>
    <dgm:cxn modelId="{CC164A67-B1F8-43B1-814A-4F031D31BC3F}" type="presParOf" srcId="{F8AA9E38-EE8B-46BA-B1AB-159681EE0A77}" destId="{A3534426-6B41-43DE-85F0-DFF2E2480D6B}" srcOrd="1" destOrd="0" presId="urn:microsoft.com/office/officeart/2005/8/layout/orgChart1"/>
    <dgm:cxn modelId="{675EF981-E1DB-4A48-9103-1D0A92D1EAEC}" type="presParOf" srcId="{00CC9BEC-3E10-4F5A-BA4D-ECF6DBDE38BE}" destId="{4B1F36AF-0B1C-4310-A632-F87E4629554B}" srcOrd="1" destOrd="0" presId="urn:microsoft.com/office/officeart/2005/8/layout/orgChart1"/>
    <dgm:cxn modelId="{28D1DE43-A946-408B-B16E-06485ED7E611}" type="presParOf" srcId="{00CC9BEC-3E10-4F5A-BA4D-ECF6DBDE38BE}" destId="{198A7934-9A09-435E-A965-4E9DDB9B743D}"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6.png"/></Relationships>
</file>

<file path=ppt/drawings/drawing1.xml><?xml version="1.0" encoding="utf-8"?>
<c:userShapes xmlns:c="http://schemas.openxmlformats.org/drawingml/2006/chart">
  <cdr:relSizeAnchor xmlns:cdr="http://schemas.openxmlformats.org/drawingml/2006/chartDrawing">
    <cdr:from>
      <cdr:x>0.48089</cdr:x>
      <cdr:y>0.7037</cdr:y>
    </cdr:from>
    <cdr:to>
      <cdr:x>0.4987</cdr:x>
      <cdr:y>0.74074</cdr:y>
    </cdr:to>
    <cdr:cxnSp macro="">
      <cdr:nvCxnSpPr>
        <cdr:cNvPr id="3" name="Straight Connector 2"/>
        <cdr:cNvCxnSpPr/>
      </cdr:nvCxnSpPr>
      <cdr:spPr>
        <a:xfrm xmlns:a="http://schemas.openxmlformats.org/drawingml/2006/main" flipH="1" flipV="1">
          <a:off x="2057400" y="1447799"/>
          <a:ext cx="76200" cy="76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0.56122</cdr:x>
      <cdr:y>0.84615</cdr:y>
    </cdr:from>
    <cdr:to>
      <cdr:x>0.56122</cdr:x>
      <cdr:y>0.84615</cdr:y>
    </cdr:to>
    <cdr:cxnSp macro="">
      <cdr:nvCxnSpPr>
        <cdr:cNvPr id="3" name="Straight Connector 2"/>
        <cdr:cNvCxnSpPr/>
      </cdr:nvCxnSpPr>
      <cdr:spPr>
        <a:xfrm xmlns:a="http://schemas.openxmlformats.org/drawingml/2006/main">
          <a:off x="2095500" y="1676400"/>
          <a:ext cx="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0.55102</cdr:x>
      <cdr:y>0.80769</cdr:y>
    </cdr:from>
    <cdr:to>
      <cdr:x>0.56122</cdr:x>
      <cdr:y>0.88462</cdr:y>
    </cdr:to>
    <cdr:cxnSp macro="">
      <cdr:nvCxnSpPr>
        <cdr:cNvPr id="5" name="Straight Connector 4"/>
        <cdr:cNvCxnSpPr/>
      </cdr:nvCxnSpPr>
      <cdr:spPr>
        <a:xfrm xmlns:a="http://schemas.openxmlformats.org/drawingml/2006/main">
          <a:off x="2057400" y="1600200"/>
          <a:ext cx="38100" cy="1524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0.83865</cdr:x>
      <cdr:y>0.54033</cdr:y>
    </cdr:from>
    <cdr:to>
      <cdr:x>0.86449</cdr:x>
      <cdr:y>0.60339</cdr:y>
    </cdr:to>
    <cdr:cxnSp macro="">
      <cdr:nvCxnSpPr>
        <cdr:cNvPr id="7" name="Straight Connector 6"/>
        <cdr:cNvCxnSpPr/>
      </cdr:nvCxnSpPr>
      <cdr:spPr>
        <a:xfrm xmlns:a="http://schemas.openxmlformats.org/drawingml/2006/main">
          <a:off x="4944737" y="1011327"/>
          <a:ext cx="152400" cy="11802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0.53571</cdr:x>
      <cdr:y>0.117</cdr:y>
    </cdr:from>
    <cdr:to>
      <cdr:x>0.55357</cdr:x>
      <cdr:y>0.14625</cdr:y>
    </cdr:to>
    <cdr:cxnSp macro="">
      <cdr:nvCxnSpPr>
        <cdr:cNvPr id="3" name="Straight Connector 2"/>
        <cdr:cNvCxnSpPr/>
      </cdr:nvCxnSpPr>
      <cdr:spPr>
        <a:xfrm xmlns:a="http://schemas.openxmlformats.org/drawingml/2006/main" flipH="1">
          <a:off x="2286000" y="304800"/>
          <a:ext cx="76200" cy="762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0.50668</cdr:x>
      <cdr:y>0.2931</cdr:y>
    </cdr:from>
    <cdr:to>
      <cdr:x>0.50668</cdr:x>
      <cdr:y>0.32759</cdr:y>
    </cdr:to>
    <cdr:cxnSp macro="">
      <cdr:nvCxnSpPr>
        <cdr:cNvPr id="3" name="Straight Connector 2"/>
        <cdr:cNvCxnSpPr/>
      </cdr:nvCxnSpPr>
      <cdr:spPr>
        <a:xfrm xmlns:a="http://schemas.openxmlformats.org/drawingml/2006/main">
          <a:off x="1985963" y="647700"/>
          <a:ext cx="0" cy="762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0.52612</cdr:x>
      <cdr:y>0.9496</cdr:y>
    </cdr:from>
    <cdr:to>
      <cdr:x>0.70109</cdr:x>
      <cdr:y>0.9496</cdr:y>
    </cdr:to>
    <cdr:cxnSp macro="">
      <cdr:nvCxnSpPr>
        <cdr:cNvPr id="8" name="Straight Connector 7"/>
        <cdr:cNvCxnSpPr/>
      </cdr:nvCxnSpPr>
      <cdr:spPr>
        <a:xfrm xmlns:a="http://schemas.openxmlformats.org/drawingml/2006/main" flipH="1" flipV="1">
          <a:off x="2062163" y="2243139"/>
          <a:ext cx="685800" cy="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0.27339</cdr:x>
      <cdr:y>0.80392</cdr:y>
    </cdr:from>
    <cdr:to>
      <cdr:x>0.51199</cdr:x>
      <cdr:y>0.92229</cdr:y>
    </cdr:to>
    <cdr:cxnSp macro="">
      <cdr:nvCxnSpPr>
        <cdr:cNvPr id="10" name="Straight Connector 9"/>
        <cdr:cNvCxnSpPr/>
      </cdr:nvCxnSpPr>
      <cdr:spPr>
        <a:xfrm xmlns:a="http://schemas.openxmlformats.org/drawingml/2006/main">
          <a:off x="1071563" y="1899025"/>
          <a:ext cx="935182" cy="27960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0.20553</cdr:x>
      <cdr:y>0.35535</cdr:y>
    </cdr:from>
    <cdr:to>
      <cdr:x>0.29895</cdr:x>
      <cdr:y>0.39394</cdr:y>
    </cdr:to>
    <cdr:cxnSp macro="">
      <cdr:nvCxnSpPr>
        <cdr:cNvPr id="3" name="Straight Connector 2"/>
        <cdr:cNvCxnSpPr/>
      </cdr:nvCxnSpPr>
      <cdr:spPr>
        <a:xfrm xmlns:a="http://schemas.openxmlformats.org/drawingml/2006/main">
          <a:off x="838200" y="893566"/>
          <a:ext cx="381000" cy="9701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0.355</cdr:x>
      <cdr:y>0.12121</cdr:y>
    </cdr:from>
    <cdr:to>
      <cdr:x>0.39237</cdr:x>
      <cdr:y>0.18181</cdr:y>
    </cdr:to>
    <cdr:cxnSp macro="">
      <cdr:nvCxnSpPr>
        <cdr:cNvPr id="5" name="Straight Connector 4"/>
        <cdr:cNvCxnSpPr/>
      </cdr:nvCxnSpPr>
      <cdr:spPr>
        <a:xfrm xmlns:a="http://schemas.openxmlformats.org/drawingml/2006/main">
          <a:off x="1447800" y="304783"/>
          <a:ext cx="152400" cy="1524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0.57921</cdr:x>
      <cdr:y>0.05498</cdr:y>
    </cdr:from>
    <cdr:to>
      <cdr:x>0.63527</cdr:x>
      <cdr:y>0.15902</cdr:y>
    </cdr:to>
    <cdr:cxnSp macro="">
      <cdr:nvCxnSpPr>
        <cdr:cNvPr id="7" name="Straight Connector 6"/>
        <cdr:cNvCxnSpPr/>
      </cdr:nvCxnSpPr>
      <cdr:spPr>
        <a:xfrm xmlns:a="http://schemas.openxmlformats.org/drawingml/2006/main" flipH="1">
          <a:off x="2362200" y="138260"/>
          <a:ext cx="228600" cy="26161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0.32268</cdr:x>
      <cdr:y>0.78703</cdr:y>
    </cdr:from>
    <cdr:to>
      <cdr:x>0.40266</cdr:x>
      <cdr:y>0.81495</cdr:y>
    </cdr:to>
    <cdr:cxnSp macro="">
      <cdr:nvCxnSpPr>
        <cdr:cNvPr id="3" name="Straight Connector 2"/>
        <cdr:cNvCxnSpPr/>
      </cdr:nvCxnSpPr>
      <cdr:spPr>
        <a:xfrm xmlns:a="http://schemas.openxmlformats.org/drawingml/2006/main" flipV="1">
          <a:off x="1537291" y="2147723"/>
          <a:ext cx="381000" cy="7620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800" cy="465138"/>
          </a:xfrm>
          <a:prstGeom prst="rect">
            <a:avLst/>
          </a:prstGeom>
        </p:spPr>
        <p:txBody>
          <a:bodyPr vert="horz" lIns="91440" tIns="45720" rIns="91440" bIns="45720"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sz="quarter" idx="1"/>
          </p:nvPr>
        </p:nvSpPr>
        <p:spPr>
          <a:xfrm>
            <a:off x="3884615" y="0"/>
            <a:ext cx="2971800" cy="465138"/>
          </a:xfrm>
          <a:prstGeom prst="rect">
            <a:avLst/>
          </a:prstGeom>
        </p:spPr>
        <p:txBody>
          <a:bodyPr vert="horz" lIns="91440" tIns="45720" rIns="91440" bIns="45720" rtlCol="0"/>
          <a:lstStyle>
            <a:lvl1pPr algn="r">
              <a:defRPr sz="1200">
                <a:latin typeface="Arial" charset="0"/>
                <a:cs typeface="+mn-cs"/>
              </a:defRPr>
            </a:lvl1pPr>
          </a:lstStyle>
          <a:p>
            <a:pPr>
              <a:defRPr/>
            </a:pPr>
            <a:fld id="{5FC6EE85-EAD2-441E-A248-19DF4C216628}" type="datetimeFigureOut">
              <a:rPr lang="en-US"/>
              <a:pPr>
                <a:defRPr/>
              </a:pPr>
              <a:t>1/15/2015</a:t>
            </a:fld>
            <a:endParaRPr lang="en-US" dirty="0"/>
          </a:p>
        </p:txBody>
      </p:sp>
      <p:sp>
        <p:nvSpPr>
          <p:cNvPr id="4" name="Footer Placeholder 3"/>
          <p:cNvSpPr>
            <a:spLocks noGrp="1"/>
          </p:cNvSpPr>
          <p:nvPr>
            <p:ph type="ftr" sz="quarter" idx="2"/>
          </p:nvPr>
        </p:nvSpPr>
        <p:spPr>
          <a:xfrm>
            <a:off x="2" y="8829675"/>
            <a:ext cx="2971800" cy="465138"/>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US" dirty="0"/>
          </a:p>
        </p:txBody>
      </p:sp>
      <p:sp>
        <p:nvSpPr>
          <p:cNvPr id="5" name="Slide Number Placeholder 4"/>
          <p:cNvSpPr>
            <a:spLocks noGrp="1"/>
          </p:cNvSpPr>
          <p:nvPr>
            <p:ph type="sldNum" sz="quarter" idx="3"/>
          </p:nvPr>
        </p:nvSpPr>
        <p:spPr>
          <a:xfrm>
            <a:off x="3884615" y="8829675"/>
            <a:ext cx="2971800" cy="465138"/>
          </a:xfrm>
          <a:prstGeom prst="rect">
            <a:avLst/>
          </a:prstGeom>
        </p:spPr>
        <p:txBody>
          <a:bodyPr vert="horz" lIns="91440" tIns="45720" rIns="91440" bIns="45720" rtlCol="0" anchor="b"/>
          <a:lstStyle>
            <a:lvl1pPr algn="r">
              <a:defRPr sz="1200">
                <a:latin typeface="Arial" charset="0"/>
                <a:cs typeface="+mn-cs"/>
              </a:defRPr>
            </a:lvl1pPr>
          </a:lstStyle>
          <a:p>
            <a:pPr>
              <a:defRPr/>
            </a:pPr>
            <a:fld id="{8E61CF34-F3BB-4EB2-B429-069464F21D85}" type="slidenum">
              <a:rPr lang="en-US"/>
              <a:pPr>
                <a:defRPr/>
              </a:pPr>
              <a:t>‹#›</a:t>
            </a:fld>
            <a:endParaRPr lang="en-US" dirty="0"/>
          </a:p>
        </p:txBody>
      </p:sp>
    </p:spTree>
    <p:extLst>
      <p:ext uri="{BB962C8B-B14F-4D97-AF65-F5344CB8AC3E}">
        <p14:creationId xmlns:p14="http://schemas.microsoft.com/office/powerpoint/2010/main" val="329819270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2"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cs typeface="+mn-cs"/>
              </a:defRPr>
            </a:lvl1pPr>
          </a:lstStyle>
          <a:p>
            <a:pPr>
              <a:defRPr/>
            </a:pPr>
            <a:endParaRPr lang="en-US" dirty="0"/>
          </a:p>
        </p:txBody>
      </p:sp>
      <p:sp>
        <p:nvSpPr>
          <p:cNvPr id="40963" name="Rectangle 3"/>
          <p:cNvSpPr>
            <a:spLocks noGrp="1" noChangeArrowheads="1"/>
          </p:cNvSpPr>
          <p:nvPr>
            <p:ph type="dt" idx="1"/>
          </p:nvPr>
        </p:nvSpPr>
        <p:spPr bwMode="auto">
          <a:xfrm>
            <a:off x="3884615" y="0"/>
            <a:ext cx="297180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cs typeface="+mn-cs"/>
              </a:defRPr>
            </a:lvl1pPr>
          </a:lstStyle>
          <a:p>
            <a:pPr>
              <a:defRPr/>
            </a:pPr>
            <a:endParaRPr lang="en-US" dirty="0"/>
          </a:p>
        </p:txBody>
      </p:sp>
      <p:sp>
        <p:nvSpPr>
          <p:cNvPr id="196612" name="Rectangle 4"/>
          <p:cNvSpPr>
            <a:spLocks noGrp="1" noRot="1" noChangeAspect="1" noChangeArrowheads="1" noTextEdit="1"/>
          </p:cNvSpPr>
          <p:nvPr>
            <p:ph type="sldImg" idx="2"/>
          </p:nvPr>
        </p:nvSpPr>
        <p:spPr bwMode="auto">
          <a:xfrm>
            <a:off x="2122488" y="696913"/>
            <a:ext cx="2613025"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5"/>
          <p:cNvSpPr>
            <a:spLocks noGrp="1" noChangeArrowheads="1"/>
          </p:cNvSpPr>
          <p:nvPr>
            <p:ph type="body" sz="quarter" idx="3"/>
          </p:nvPr>
        </p:nvSpPr>
        <p:spPr bwMode="auto">
          <a:xfrm>
            <a:off x="685800" y="4416429"/>
            <a:ext cx="548640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66" name="Rectangle 6"/>
          <p:cNvSpPr>
            <a:spLocks noGrp="1" noChangeArrowheads="1"/>
          </p:cNvSpPr>
          <p:nvPr>
            <p:ph type="ftr" sz="quarter" idx="4"/>
          </p:nvPr>
        </p:nvSpPr>
        <p:spPr bwMode="auto">
          <a:xfrm>
            <a:off x="2"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cs typeface="+mn-cs"/>
              </a:defRPr>
            </a:lvl1pPr>
          </a:lstStyle>
          <a:p>
            <a:pPr>
              <a:defRPr/>
            </a:pPr>
            <a:endParaRPr lang="en-US" dirty="0"/>
          </a:p>
        </p:txBody>
      </p:sp>
      <p:sp>
        <p:nvSpPr>
          <p:cNvPr id="40967" name="Rectangle 7"/>
          <p:cNvSpPr>
            <a:spLocks noGrp="1" noChangeArrowheads="1"/>
          </p:cNvSpPr>
          <p:nvPr>
            <p:ph type="sldNum" sz="quarter" idx="5"/>
          </p:nvPr>
        </p:nvSpPr>
        <p:spPr bwMode="auto">
          <a:xfrm>
            <a:off x="3884615" y="8829675"/>
            <a:ext cx="2971800"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cs typeface="+mn-cs"/>
              </a:defRPr>
            </a:lvl1pPr>
          </a:lstStyle>
          <a:p>
            <a:pPr>
              <a:defRPr/>
            </a:pPr>
            <a:fld id="{DDA011E7-DE17-4D40-89A3-B4074EFACC8C}" type="slidenum">
              <a:rPr lang="en-US"/>
              <a:pPr>
                <a:defRPr/>
              </a:pPr>
              <a:t>‹#›</a:t>
            </a:fld>
            <a:endParaRPr lang="en-US" dirty="0"/>
          </a:p>
        </p:txBody>
      </p:sp>
    </p:spTree>
    <p:extLst>
      <p:ext uri="{BB962C8B-B14F-4D97-AF65-F5344CB8AC3E}">
        <p14:creationId xmlns:p14="http://schemas.microsoft.com/office/powerpoint/2010/main" val="296064928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2122488" y="696913"/>
            <a:ext cx="2613025" cy="3486150"/>
          </a:xfrm>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56718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2122488" y="696913"/>
            <a:ext cx="2613025" cy="3486150"/>
          </a:xfrm>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638550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2122488" y="696913"/>
            <a:ext cx="2613025" cy="3486150"/>
          </a:xfrm>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093084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xfrm>
            <a:off x="2122488" y="696913"/>
            <a:ext cx="2613025" cy="3486150"/>
          </a:xfrm>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12898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6079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84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xfrm>
            <a:off x="2122488" y="696913"/>
            <a:ext cx="2613025" cy="3486150"/>
          </a:xfrm>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79379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4880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220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xfrm>
            <a:off x="2122488" y="696913"/>
            <a:ext cx="2613025" cy="3486150"/>
          </a:xfrm>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869489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2122488" y="696913"/>
            <a:ext cx="2613025" cy="3486150"/>
          </a:xfrm>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862614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2122488" y="696913"/>
            <a:ext cx="2613025" cy="3486150"/>
          </a:xfrm>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22644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2122488" y="696913"/>
            <a:ext cx="2613025" cy="3486150"/>
          </a:xfrm>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468852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2122488" y="696913"/>
            <a:ext cx="2613025" cy="3486150"/>
          </a:xfrm>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754473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xfrm>
            <a:off x="2122488" y="696913"/>
            <a:ext cx="2613025" cy="3486150"/>
          </a:xfrm>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584197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2122488" y="696913"/>
            <a:ext cx="2613025" cy="3486150"/>
          </a:xfrm>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842786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2122488" y="696913"/>
            <a:ext cx="2613025" cy="3486150"/>
          </a:xfrm>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4049902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2122488" y="696913"/>
            <a:ext cx="2613025" cy="3486150"/>
          </a:xfrm>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328555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xfrm>
            <a:off x="2122488" y="696913"/>
            <a:ext cx="2613025" cy="3486150"/>
          </a:xfrm>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443296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2122488" y="696913"/>
            <a:ext cx="2613025" cy="3486150"/>
          </a:xfrm>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4228870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2122488" y="696913"/>
            <a:ext cx="2613025" cy="3486150"/>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849867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3377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2122488" y="696913"/>
            <a:ext cx="2613025" cy="3486150"/>
          </a:xfrm>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14992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xfrm>
            <a:off x="2122488" y="696913"/>
            <a:ext cx="2613025" cy="3486150"/>
          </a:xfrm>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66051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xfrm>
            <a:off x="2122488" y="696913"/>
            <a:ext cx="2613025" cy="3486150"/>
          </a:xfrm>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735990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6628"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91229D-6E84-4F0B-885C-BB1AF29B95F5}" type="slidenum">
              <a:rPr lang="en-US" altLang="en-US" smtClean="0"/>
              <a:pPr>
                <a:spcBef>
                  <a:spcPct val="0"/>
                </a:spcBef>
              </a:pPr>
              <a:t>33</a:t>
            </a:fld>
            <a:endParaRPr lang="en-US" altLang="en-US" smtClean="0"/>
          </a:p>
        </p:txBody>
      </p:sp>
    </p:spTree>
    <p:extLst>
      <p:ext uri="{BB962C8B-B14F-4D97-AF65-F5344CB8AC3E}">
        <p14:creationId xmlns:p14="http://schemas.microsoft.com/office/powerpoint/2010/main" val="263608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2122488" y="696913"/>
            <a:ext cx="2613025" cy="3486150"/>
          </a:xfrm>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2" name="Slide Number Placeholder 1"/>
          <p:cNvSpPr>
            <a:spLocks noGrp="1"/>
          </p:cNvSpPr>
          <p:nvPr>
            <p:ph type="sldNum" sz="quarter" idx="5"/>
          </p:nvPr>
        </p:nvSpPr>
        <p:spPr/>
        <p:txBody>
          <a:bodyPr/>
          <a:lstStyle/>
          <a:p>
            <a:pPr>
              <a:defRPr/>
            </a:pPr>
            <a:fld id="{42244BA7-462B-48A5-8184-000E00C95040}" type="slidenum">
              <a:rPr lang="en-US" smtClean="0"/>
              <a:pPr>
                <a:defRPr/>
              </a:pPr>
              <a:t>35</a:t>
            </a:fld>
            <a:endParaRPr lang="en-US"/>
          </a:p>
        </p:txBody>
      </p:sp>
    </p:spTree>
    <p:extLst>
      <p:ext uri="{BB962C8B-B14F-4D97-AF65-F5344CB8AC3E}">
        <p14:creationId xmlns:p14="http://schemas.microsoft.com/office/powerpoint/2010/main" val="160132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2122488" y="696913"/>
            <a:ext cx="2613025" cy="3486150"/>
          </a:xfrm>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642501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0" name="Freeform 7"/>
          <p:cNvSpPr>
            <a:spLocks/>
          </p:cNvSpPr>
          <p:nvPr/>
        </p:nvSpPr>
        <p:spPr bwMode="auto">
          <a:xfrm>
            <a:off x="-28574" y="618067"/>
            <a:ext cx="6886575" cy="8559800"/>
          </a:xfrm>
          <a:custGeom>
            <a:avLst/>
            <a:gdLst/>
            <a:ahLst/>
            <a:cxnLst>
              <a:cxn ang="0">
                <a:pos x="17280" y="12123"/>
              </a:cxn>
              <a:cxn ang="0">
                <a:pos x="0" y="12132"/>
              </a:cxn>
              <a:cxn ang="0">
                <a:pos x="2" y="4163"/>
              </a:cxn>
              <a:cxn ang="0">
                <a:pos x="262" y="3633"/>
              </a:cxn>
              <a:cxn ang="0">
                <a:pos x="567" y="3147"/>
              </a:cxn>
              <a:cxn ang="0">
                <a:pos x="912" y="2704"/>
              </a:cxn>
              <a:cxn ang="0">
                <a:pos x="1295" y="2299"/>
              </a:cxn>
              <a:cxn ang="0">
                <a:pos x="1714" y="1931"/>
              </a:cxn>
              <a:cxn ang="0">
                <a:pos x="2166" y="1602"/>
              </a:cxn>
              <a:cxn ang="0">
                <a:pos x="2649" y="1308"/>
              </a:cxn>
              <a:cxn ang="0">
                <a:pos x="3160" y="1048"/>
              </a:cxn>
              <a:cxn ang="0">
                <a:pos x="3696" y="820"/>
              </a:cxn>
              <a:cxn ang="0">
                <a:pos x="4255" y="623"/>
              </a:cxn>
              <a:cxn ang="0">
                <a:pos x="4835" y="457"/>
              </a:cxn>
              <a:cxn ang="0">
                <a:pos x="5433" y="319"/>
              </a:cxn>
              <a:cxn ang="0">
                <a:pos x="6047" y="207"/>
              </a:cxn>
              <a:cxn ang="0">
                <a:pos x="6673" y="121"/>
              </a:cxn>
              <a:cxn ang="0">
                <a:pos x="7311" y="59"/>
              </a:cxn>
              <a:cxn ang="0">
                <a:pos x="7955" y="19"/>
              </a:cxn>
              <a:cxn ang="0">
                <a:pos x="8605" y="0"/>
              </a:cxn>
              <a:cxn ang="0">
                <a:pos x="9259" y="1"/>
              </a:cxn>
              <a:cxn ang="0">
                <a:pos x="9911" y="20"/>
              </a:cxn>
              <a:cxn ang="0">
                <a:pos x="10562" y="55"/>
              </a:cxn>
              <a:cxn ang="0">
                <a:pos x="11209" y="107"/>
              </a:cxn>
              <a:cxn ang="0">
                <a:pos x="11848" y="172"/>
              </a:cxn>
              <a:cxn ang="0">
                <a:pos x="12477" y="250"/>
              </a:cxn>
              <a:cxn ang="0">
                <a:pos x="13094" y="338"/>
              </a:cxn>
              <a:cxn ang="0">
                <a:pos x="13695" y="435"/>
              </a:cxn>
              <a:cxn ang="0">
                <a:pos x="14280" y="542"/>
              </a:cxn>
              <a:cxn ang="0">
                <a:pos x="14845" y="655"/>
              </a:cxn>
              <a:cxn ang="0">
                <a:pos x="15387" y="772"/>
              </a:cxn>
              <a:cxn ang="0">
                <a:pos x="15904" y="894"/>
              </a:cxn>
              <a:cxn ang="0">
                <a:pos x="16393" y="1019"/>
              </a:cxn>
              <a:cxn ang="0">
                <a:pos x="16853" y="1144"/>
              </a:cxn>
              <a:cxn ang="0">
                <a:pos x="17280" y="1268"/>
              </a:cxn>
              <a:cxn ang="0">
                <a:pos x="17280" y="1980"/>
              </a:cxn>
              <a:cxn ang="0">
                <a:pos x="17280" y="2678"/>
              </a:cxn>
              <a:cxn ang="0">
                <a:pos x="17280" y="3364"/>
              </a:cxn>
              <a:cxn ang="0">
                <a:pos x="17280" y="4043"/>
              </a:cxn>
              <a:cxn ang="0">
                <a:pos x="17280" y="4712"/>
              </a:cxn>
              <a:cxn ang="0">
                <a:pos x="17280" y="5377"/>
              </a:cxn>
              <a:cxn ang="0">
                <a:pos x="17280" y="6038"/>
              </a:cxn>
              <a:cxn ang="0">
                <a:pos x="17280" y="6696"/>
              </a:cxn>
              <a:cxn ang="0">
                <a:pos x="17280" y="7355"/>
              </a:cxn>
              <a:cxn ang="0">
                <a:pos x="17280" y="8015"/>
              </a:cxn>
              <a:cxn ang="0">
                <a:pos x="17280" y="8680"/>
              </a:cxn>
              <a:cxn ang="0">
                <a:pos x="17280" y="9350"/>
              </a:cxn>
              <a:cxn ang="0">
                <a:pos x="17280" y="10027"/>
              </a:cxn>
              <a:cxn ang="0">
                <a:pos x="17280" y="10714"/>
              </a:cxn>
              <a:cxn ang="0">
                <a:pos x="17280" y="11413"/>
              </a:cxn>
              <a:cxn ang="0">
                <a:pos x="17280" y="12123"/>
              </a:cxn>
            </a:cxnLst>
            <a:rect l="0" t="0" r="r" b="b"/>
            <a:pathLst>
              <a:path w="17280" h="12132">
                <a:moveTo>
                  <a:pt x="17280" y="12123"/>
                </a:moveTo>
                <a:lnTo>
                  <a:pt x="0" y="12132"/>
                </a:lnTo>
                <a:lnTo>
                  <a:pt x="2" y="4163"/>
                </a:lnTo>
                <a:lnTo>
                  <a:pt x="262" y="3633"/>
                </a:lnTo>
                <a:lnTo>
                  <a:pt x="567" y="3147"/>
                </a:lnTo>
                <a:lnTo>
                  <a:pt x="912" y="2704"/>
                </a:lnTo>
                <a:lnTo>
                  <a:pt x="1295" y="2299"/>
                </a:lnTo>
                <a:lnTo>
                  <a:pt x="1714" y="1931"/>
                </a:lnTo>
                <a:lnTo>
                  <a:pt x="2166" y="1602"/>
                </a:lnTo>
                <a:lnTo>
                  <a:pt x="2649" y="1308"/>
                </a:lnTo>
                <a:lnTo>
                  <a:pt x="3160" y="1048"/>
                </a:lnTo>
                <a:lnTo>
                  <a:pt x="3696" y="820"/>
                </a:lnTo>
                <a:lnTo>
                  <a:pt x="4255" y="623"/>
                </a:lnTo>
                <a:lnTo>
                  <a:pt x="4835" y="457"/>
                </a:lnTo>
                <a:lnTo>
                  <a:pt x="5433" y="319"/>
                </a:lnTo>
                <a:lnTo>
                  <a:pt x="6047" y="207"/>
                </a:lnTo>
                <a:lnTo>
                  <a:pt x="6673" y="121"/>
                </a:lnTo>
                <a:lnTo>
                  <a:pt x="7311" y="59"/>
                </a:lnTo>
                <a:lnTo>
                  <a:pt x="7955" y="19"/>
                </a:lnTo>
                <a:lnTo>
                  <a:pt x="8605" y="0"/>
                </a:lnTo>
                <a:lnTo>
                  <a:pt x="9259" y="1"/>
                </a:lnTo>
                <a:lnTo>
                  <a:pt x="9911" y="20"/>
                </a:lnTo>
                <a:lnTo>
                  <a:pt x="10562" y="55"/>
                </a:lnTo>
                <a:lnTo>
                  <a:pt x="11209" y="107"/>
                </a:lnTo>
                <a:lnTo>
                  <a:pt x="11848" y="172"/>
                </a:lnTo>
                <a:lnTo>
                  <a:pt x="12477" y="250"/>
                </a:lnTo>
                <a:lnTo>
                  <a:pt x="13094" y="338"/>
                </a:lnTo>
                <a:lnTo>
                  <a:pt x="13695" y="435"/>
                </a:lnTo>
                <a:lnTo>
                  <a:pt x="14280" y="542"/>
                </a:lnTo>
                <a:lnTo>
                  <a:pt x="14845" y="655"/>
                </a:lnTo>
                <a:lnTo>
                  <a:pt x="15387" y="772"/>
                </a:lnTo>
                <a:lnTo>
                  <a:pt x="15904" y="894"/>
                </a:lnTo>
                <a:lnTo>
                  <a:pt x="16393" y="1019"/>
                </a:lnTo>
                <a:lnTo>
                  <a:pt x="16853" y="1144"/>
                </a:lnTo>
                <a:lnTo>
                  <a:pt x="17280" y="1268"/>
                </a:lnTo>
                <a:lnTo>
                  <a:pt x="17280" y="1980"/>
                </a:lnTo>
                <a:lnTo>
                  <a:pt x="17280" y="2678"/>
                </a:lnTo>
                <a:lnTo>
                  <a:pt x="17280" y="3364"/>
                </a:lnTo>
                <a:lnTo>
                  <a:pt x="17280" y="4043"/>
                </a:lnTo>
                <a:lnTo>
                  <a:pt x="17280" y="4712"/>
                </a:lnTo>
                <a:lnTo>
                  <a:pt x="17280" y="5377"/>
                </a:lnTo>
                <a:lnTo>
                  <a:pt x="17280" y="6038"/>
                </a:lnTo>
                <a:lnTo>
                  <a:pt x="17280" y="6696"/>
                </a:lnTo>
                <a:lnTo>
                  <a:pt x="17280" y="7355"/>
                </a:lnTo>
                <a:lnTo>
                  <a:pt x="17280" y="8015"/>
                </a:lnTo>
                <a:lnTo>
                  <a:pt x="17280" y="8680"/>
                </a:lnTo>
                <a:lnTo>
                  <a:pt x="17280" y="9350"/>
                </a:lnTo>
                <a:lnTo>
                  <a:pt x="17280" y="10027"/>
                </a:lnTo>
                <a:lnTo>
                  <a:pt x="17280" y="10714"/>
                </a:lnTo>
                <a:lnTo>
                  <a:pt x="17280" y="11413"/>
                </a:lnTo>
                <a:lnTo>
                  <a:pt x="17280" y="12123"/>
                </a:lnTo>
                <a:close/>
              </a:path>
            </a:pathLst>
          </a:custGeom>
          <a:solidFill>
            <a:schemeClr val="accent3">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514350" y="1524017"/>
            <a:ext cx="5829300" cy="861775"/>
          </a:xfrm>
        </p:spPr>
        <p:txBody>
          <a:bodyPr>
            <a:normAutofit/>
          </a:bodyPr>
          <a:lstStyle>
            <a:lvl1pPr algn="r">
              <a:defRPr sz="3600">
                <a:solidFill>
                  <a:schemeClr val="accent3">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4350" y="2438403"/>
            <a:ext cx="5829300" cy="615553"/>
          </a:xfrm>
        </p:spPr>
        <p:txBody>
          <a:bodyPr>
            <a:normAutofit/>
          </a:bodyPr>
          <a:lstStyle>
            <a:lvl1pPr marL="0" indent="0" algn="r">
              <a:buNone/>
              <a:defRPr sz="24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342900" y="8432817"/>
            <a:ext cx="1600200" cy="486833"/>
          </a:xfrm>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FA398003-6DD0-47EF-A0AC-46EE150D0F5B}" type="slidenum">
              <a:rPr lang="en-US" smtClean="0"/>
              <a:pPr>
                <a:defRPr/>
              </a:pPr>
              <a:t>‹#›</a:t>
            </a:fld>
            <a:endParaRPr lang="en-US" dirty="0"/>
          </a:p>
        </p:txBody>
      </p:sp>
      <p:sp>
        <p:nvSpPr>
          <p:cNvPr id="45" name="Freeform 9"/>
          <p:cNvSpPr>
            <a:spLocks/>
          </p:cNvSpPr>
          <p:nvPr/>
        </p:nvSpPr>
        <p:spPr bwMode="auto">
          <a:xfrm flipV="1">
            <a:off x="-19050" y="6519333"/>
            <a:ext cx="6629400" cy="43688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8"/>
          <p:cNvSpPr>
            <a:spLocks/>
          </p:cNvSpPr>
          <p:nvPr/>
        </p:nvSpPr>
        <p:spPr bwMode="auto">
          <a:xfrm flipV="1">
            <a:off x="-19050" y="6381877"/>
            <a:ext cx="6858000" cy="4303059"/>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p:nvSpPr>
        <p:spPr bwMode="auto">
          <a:xfrm>
            <a:off x="1191" y="357717"/>
            <a:ext cx="6856810" cy="2347384"/>
          </a:xfrm>
          <a:custGeom>
            <a:avLst/>
            <a:gdLst/>
            <a:ahLst/>
            <a:cxnLst>
              <a:cxn ang="0">
                <a:pos x="16021" y="1568"/>
              </a:cxn>
              <a:cxn ang="0">
                <a:pos x="13697" y="1059"/>
              </a:cxn>
              <a:cxn ang="0">
                <a:pos x="11579" y="742"/>
              </a:cxn>
              <a:cxn ang="0">
                <a:pos x="9687" y="572"/>
              </a:cxn>
              <a:cxn ang="0">
                <a:pos x="7979" y="551"/>
              </a:cxn>
              <a:cxn ang="0">
                <a:pos x="6478" y="636"/>
              </a:cxn>
              <a:cxn ang="0">
                <a:pos x="5163" y="806"/>
              </a:cxn>
              <a:cxn ang="0">
                <a:pos x="4031" y="1059"/>
              </a:cxn>
              <a:cxn ang="0">
                <a:pos x="3044" y="1377"/>
              </a:cxn>
              <a:cxn ang="0">
                <a:pos x="2221" y="1716"/>
              </a:cxn>
              <a:cxn ang="0">
                <a:pos x="1543" y="2055"/>
              </a:cxn>
              <a:cxn ang="0">
                <a:pos x="987" y="2415"/>
              </a:cxn>
              <a:cxn ang="0">
                <a:pos x="576" y="2733"/>
              </a:cxn>
              <a:cxn ang="0">
                <a:pos x="288" y="2987"/>
              </a:cxn>
              <a:cxn ang="0">
                <a:pos x="82" y="3199"/>
              </a:cxn>
              <a:cxn ang="0">
                <a:pos x="0" y="3305"/>
              </a:cxn>
              <a:cxn ang="0">
                <a:pos x="0" y="3305"/>
              </a:cxn>
              <a:cxn ang="0">
                <a:pos x="82" y="3178"/>
              </a:cxn>
              <a:cxn ang="0">
                <a:pos x="267" y="2945"/>
              </a:cxn>
              <a:cxn ang="0">
                <a:pos x="535" y="2648"/>
              </a:cxn>
              <a:cxn ang="0">
                <a:pos x="946" y="2289"/>
              </a:cxn>
              <a:cxn ang="0">
                <a:pos x="1460" y="1886"/>
              </a:cxn>
              <a:cxn ang="0">
                <a:pos x="2118" y="1483"/>
              </a:cxn>
              <a:cxn ang="0">
                <a:pos x="2921" y="1081"/>
              </a:cxn>
              <a:cxn ang="0">
                <a:pos x="3887" y="720"/>
              </a:cxn>
              <a:cxn ang="0">
                <a:pos x="5018" y="403"/>
              </a:cxn>
              <a:cxn ang="0">
                <a:pos x="6335" y="170"/>
              </a:cxn>
              <a:cxn ang="0">
                <a:pos x="7836" y="22"/>
              </a:cxn>
              <a:cxn ang="0">
                <a:pos x="9543" y="22"/>
              </a:cxn>
              <a:cxn ang="0">
                <a:pos x="11476" y="149"/>
              </a:cxn>
              <a:cxn ang="0">
                <a:pos x="13615" y="424"/>
              </a:cxn>
              <a:cxn ang="0">
                <a:pos x="15980" y="911"/>
              </a:cxn>
              <a:cxn ang="0">
                <a:pos x="17276" y="1251"/>
              </a:cxn>
              <a:cxn ang="0">
                <a:pos x="17276" y="1356"/>
              </a:cxn>
              <a:cxn ang="0">
                <a:pos x="17276" y="1547"/>
              </a:cxn>
              <a:cxn ang="0">
                <a:pos x="17276" y="1886"/>
              </a:cxn>
            </a:cxnLst>
            <a:rect l="0" t="0" r="r" b="b"/>
            <a:pathLst>
              <a:path w="17276" h="3326">
                <a:moveTo>
                  <a:pt x="17276" y="1886"/>
                </a:moveTo>
                <a:lnTo>
                  <a:pt x="16021" y="1568"/>
                </a:lnTo>
                <a:lnTo>
                  <a:pt x="14829" y="1293"/>
                </a:lnTo>
                <a:lnTo>
                  <a:pt x="13697" y="1059"/>
                </a:lnTo>
                <a:lnTo>
                  <a:pt x="12607" y="890"/>
                </a:lnTo>
                <a:lnTo>
                  <a:pt x="11579" y="742"/>
                </a:lnTo>
                <a:lnTo>
                  <a:pt x="10612" y="636"/>
                </a:lnTo>
                <a:lnTo>
                  <a:pt x="9687" y="572"/>
                </a:lnTo>
                <a:lnTo>
                  <a:pt x="8802" y="551"/>
                </a:lnTo>
                <a:lnTo>
                  <a:pt x="7979" y="551"/>
                </a:lnTo>
                <a:lnTo>
                  <a:pt x="7219" y="572"/>
                </a:lnTo>
                <a:lnTo>
                  <a:pt x="6478" y="636"/>
                </a:lnTo>
                <a:lnTo>
                  <a:pt x="5800" y="700"/>
                </a:lnTo>
                <a:lnTo>
                  <a:pt x="5163" y="806"/>
                </a:lnTo>
                <a:lnTo>
                  <a:pt x="4565" y="932"/>
                </a:lnTo>
                <a:lnTo>
                  <a:pt x="4031" y="1059"/>
                </a:lnTo>
                <a:lnTo>
                  <a:pt x="3517" y="1207"/>
                </a:lnTo>
                <a:lnTo>
                  <a:pt x="3044" y="1377"/>
                </a:lnTo>
                <a:lnTo>
                  <a:pt x="2612" y="1526"/>
                </a:lnTo>
                <a:lnTo>
                  <a:pt x="2221" y="1716"/>
                </a:lnTo>
                <a:lnTo>
                  <a:pt x="1851" y="1886"/>
                </a:lnTo>
                <a:lnTo>
                  <a:pt x="1543" y="2055"/>
                </a:lnTo>
                <a:lnTo>
                  <a:pt x="1254" y="2246"/>
                </a:lnTo>
                <a:lnTo>
                  <a:pt x="987" y="2415"/>
                </a:lnTo>
                <a:lnTo>
                  <a:pt x="781" y="2564"/>
                </a:lnTo>
                <a:lnTo>
                  <a:pt x="576" y="2733"/>
                </a:lnTo>
                <a:lnTo>
                  <a:pt x="412" y="2860"/>
                </a:lnTo>
                <a:lnTo>
                  <a:pt x="288" y="2987"/>
                </a:lnTo>
                <a:lnTo>
                  <a:pt x="164" y="3093"/>
                </a:lnTo>
                <a:lnTo>
                  <a:pt x="82" y="3199"/>
                </a:lnTo>
                <a:lnTo>
                  <a:pt x="41" y="3263"/>
                </a:lnTo>
                <a:lnTo>
                  <a:pt x="0" y="3305"/>
                </a:lnTo>
                <a:lnTo>
                  <a:pt x="0" y="3326"/>
                </a:lnTo>
                <a:lnTo>
                  <a:pt x="0" y="3305"/>
                </a:lnTo>
                <a:lnTo>
                  <a:pt x="21" y="3263"/>
                </a:lnTo>
                <a:lnTo>
                  <a:pt x="82" y="3178"/>
                </a:lnTo>
                <a:lnTo>
                  <a:pt x="164" y="3073"/>
                </a:lnTo>
                <a:lnTo>
                  <a:pt x="267" y="2945"/>
                </a:lnTo>
                <a:lnTo>
                  <a:pt x="390" y="2818"/>
                </a:lnTo>
                <a:lnTo>
                  <a:pt x="535" y="2648"/>
                </a:lnTo>
                <a:lnTo>
                  <a:pt x="720" y="2479"/>
                </a:lnTo>
                <a:lnTo>
                  <a:pt x="946" y="2289"/>
                </a:lnTo>
                <a:lnTo>
                  <a:pt x="1172" y="2097"/>
                </a:lnTo>
                <a:lnTo>
                  <a:pt x="1460" y="1886"/>
                </a:lnTo>
                <a:lnTo>
                  <a:pt x="1768" y="1696"/>
                </a:lnTo>
                <a:lnTo>
                  <a:pt x="2118" y="1483"/>
                </a:lnTo>
                <a:lnTo>
                  <a:pt x="2509" y="1271"/>
                </a:lnTo>
                <a:lnTo>
                  <a:pt x="2921" y="1081"/>
                </a:lnTo>
                <a:lnTo>
                  <a:pt x="3394" y="890"/>
                </a:lnTo>
                <a:lnTo>
                  <a:pt x="3887" y="720"/>
                </a:lnTo>
                <a:lnTo>
                  <a:pt x="4442" y="551"/>
                </a:lnTo>
                <a:lnTo>
                  <a:pt x="5018" y="403"/>
                </a:lnTo>
                <a:lnTo>
                  <a:pt x="5656" y="275"/>
                </a:lnTo>
                <a:lnTo>
                  <a:pt x="6335" y="170"/>
                </a:lnTo>
                <a:lnTo>
                  <a:pt x="7075" y="85"/>
                </a:lnTo>
                <a:lnTo>
                  <a:pt x="7836" y="22"/>
                </a:lnTo>
                <a:lnTo>
                  <a:pt x="8679" y="0"/>
                </a:lnTo>
                <a:lnTo>
                  <a:pt x="9543" y="22"/>
                </a:lnTo>
                <a:lnTo>
                  <a:pt x="10489" y="64"/>
                </a:lnTo>
                <a:lnTo>
                  <a:pt x="11476" y="149"/>
                </a:lnTo>
                <a:lnTo>
                  <a:pt x="12505" y="255"/>
                </a:lnTo>
                <a:lnTo>
                  <a:pt x="13615" y="424"/>
                </a:lnTo>
                <a:lnTo>
                  <a:pt x="14767" y="657"/>
                </a:lnTo>
                <a:lnTo>
                  <a:pt x="15980" y="911"/>
                </a:lnTo>
                <a:lnTo>
                  <a:pt x="17276" y="1229"/>
                </a:lnTo>
                <a:lnTo>
                  <a:pt x="17276" y="1251"/>
                </a:lnTo>
                <a:lnTo>
                  <a:pt x="17276" y="1293"/>
                </a:lnTo>
                <a:lnTo>
                  <a:pt x="17276" y="1356"/>
                </a:lnTo>
                <a:lnTo>
                  <a:pt x="17276" y="1441"/>
                </a:lnTo>
                <a:lnTo>
                  <a:pt x="17276" y="1547"/>
                </a:lnTo>
                <a:lnTo>
                  <a:pt x="17276" y="1696"/>
                </a:lnTo>
                <a:lnTo>
                  <a:pt x="17276" y="1886"/>
                </a:lnTo>
                <a:close/>
              </a:path>
            </a:pathLst>
          </a:custGeom>
          <a:solidFill>
            <a:schemeClr val="accent4">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p:nvSpPr>
        <p:spPr bwMode="auto">
          <a:xfrm>
            <a:off x="392907" y="254000"/>
            <a:ext cx="6465094" cy="2211917"/>
          </a:xfrm>
          <a:custGeom>
            <a:avLst/>
            <a:gdLst/>
            <a:ahLst/>
            <a:cxnLst>
              <a:cxn ang="0">
                <a:pos x="15096" y="1483"/>
              </a:cxn>
              <a:cxn ang="0">
                <a:pos x="12916" y="1017"/>
              </a:cxn>
              <a:cxn ang="0">
                <a:pos x="10921" y="699"/>
              </a:cxn>
              <a:cxn ang="0">
                <a:pos x="9132" y="551"/>
              </a:cxn>
              <a:cxn ang="0">
                <a:pos x="7528" y="509"/>
              </a:cxn>
              <a:cxn ang="0">
                <a:pos x="6109" y="593"/>
              </a:cxn>
              <a:cxn ang="0">
                <a:pos x="4874" y="762"/>
              </a:cxn>
              <a:cxn ang="0">
                <a:pos x="3785" y="996"/>
              </a:cxn>
              <a:cxn ang="0">
                <a:pos x="2859" y="1293"/>
              </a:cxn>
              <a:cxn ang="0">
                <a:pos x="2098" y="1610"/>
              </a:cxn>
              <a:cxn ang="0">
                <a:pos x="1440" y="1949"/>
              </a:cxn>
              <a:cxn ang="0">
                <a:pos x="947" y="2267"/>
              </a:cxn>
              <a:cxn ang="0">
                <a:pos x="556" y="2563"/>
              </a:cxn>
              <a:cxn ang="0">
                <a:pos x="267" y="2818"/>
              </a:cxn>
              <a:cxn ang="0">
                <a:pos x="83" y="3008"/>
              </a:cxn>
              <a:cxn ang="0">
                <a:pos x="0" y="3114"/>
              </a:cxn>
              <a:cxn ang="0">
                <a:pos x="0" y="3114"/>
              </a:cxn>
              <a:cxn ang="0">
                <a:pos x="83" y="2987"/>
              </a:cxn>
              <a:cxn ang="0">
                <a:pos x="247" y="2776"/>
              </a:cxn>
              <a:cxn ang="0">
                <a:pos x="515" y="2500"/>
              </a:cxn>
              <a:cxn ang="0">
                <a:pos x="885" y="2161"/>
              </a:cxn>
              <a:cxn ang="0">
                <a:pos x="1379" y="1780"/>
              </a:cxn>
              <a:cxn ang="0">
                <a:pos x="1995" y="1399"/>
              </a:cxn>
              <a:cxn ang="0">
                <a:pos x="2757" y="1017"/>
              </a:cxn>
              <a:cxn ang="0">
                <a:pos x="3661" y="678"/>
              </a:cxn>
              <a:cxn ang="0">
                <a:pos x="4731" y="381"/>
              </a:cxn>
              <a:cxn ang="0">
                <a:pos x="5985" y="170"/>
              </a:cxn>
              <a:cxn ang="0">
                <a:pos x="7404" y="42"/>
              </a:cxn>
              <a:cxn ang="0">
                <a:pos x="9009" y="22"/>
              </a:cxn>
              <a:cxn ang="0">
                <a:pos x="10818" y="127"/>
              </a:cxn>
              <a:cxn ang="0">
                <a:pos x="12834" y="403"/>
              </a:cxn>
              <a:cxn ang="0">
                <a:pos x="15075" y="868"/>
              </a:cxn>
              <a:cxn ang="0">
                <a:pos x="16289" y="1186"/>
              </a:cxn>
              <a:cxn ang="0">
                <a:pos x="16289" y="1271"/>
              </a:cxn>
              <a:cxn ang="0">
                <a:pos x="16289" y="1461"/>
              </a:cxn>
              <a:cxn ang="0">
                <a:pos x="16289" y="1780"/>
              </a:cxn>
            </a:cxnLst>
            <a:rect l="0" t="0" r="r" b="b"/>
            <a:pathLst>
              <a:path w="16289" h="3135">
                <a:moveTo>
                  <a:pt x="16289" y="1780"/>
                </a:moveTo>
                <a:lnTo>
                  <a:pt x="15096" y="1483"/>
                </a:lnTo>
                <a:lnTo>
                  <a:pt x="13985" y="1229"/>
                </a:lnTo>
                <a:lnTo>
                  <a:pt x="12916" y="1017"/>
                </a:lnTo>
                <a:lnTo>
                  <a:pt x="11888" y="826"/>
                </a:lnTo>
                <a:lnTo>
                  <a:pt x="10921" y="699"/>
                </a:lnTo>
                <a:lnTo>
                  <a:pt x="9996" y="615"/>
                </a:lnTo>
                <a:lnTo>
                  <a:pt x="9132" y="551"/>
                </a:lnTo>
                <a:lnTo>
                  <a:pt x="8309" y="509"/>
                </a:lnTo>
                <a:lnTo>
                  <a:pt x="7528" y="509"/>
                </a:lnTo>
                <a:lnTo>
                  <a:pt x="6808" y="551"/>
                </a:lnTo>
                <a:lnTo>
                  <a:pt x="6109" y="593"/>
                </a:lnTo>
                <a:lnTo>
                  <a:pt x="5471" y="678"/>
                </a:lnTo>
                <a:lnTo>
                  <a:pt x="4874" y="762"/>
                </a:lnTo>
                <a:lnTo>
                  <a:pt x="4319" y="868"/>
                </a:lnTo>
                <a:lnTo>
                  <a:pt x="3785" y="996"/>
                </a:lnTo>
                <a:lnTo>
                  <a:pt x="3312" y="1144"/>
                </a:lnTo>
                <a:lnTo>
                  <a:pt x="2859" y="1293"/>
                </a:lnTo>
                <a:lnTo>
                  <a:pt x="2468" y="1441"/>
                </a:lnTo>
                <a:lnTo>
                  <a:pt x="2098" y="1610"/>
                </a:lnTo>
                <a:lnTo>
                  <a:pt x="1748" y="1780"/>
                </a:lnTo>
                <a:lnTo>
                  <a:pt x="1440" y="1949"/>
                </a:lnTo>
                <a:lnTo>
                  <a:pt x="1172" y="2119"/>
                </a:lnTo>
                <a:lnTo>
                  <a:pt x="947" y="2267"/>
                </a:lnTo>
                <a:lnTo>
                  <a:pt x="720" y="2415"/>
                </a:lnTo>
                <a:lnTo>
                  <a:pt x="556" y="2563"/>
                </a:lnTo>
                <a:lnTo>
                  <a:pt x="391" y="2712"/>
                </a:lnTo>
                <a:lnTo>
                  <a:pt x="267" y="2818"/>
                </a:lnTo>
                <a:lnTo>
                  <a:pt x="165" y="2924"/>
                </a:lnTo>
                <a:lnTo>
                  <a:pt x="83" y="3008"/>
                </a:lnTo>
                <a:lnTo>
                  <a:pt x="41" y="3072"/>
                </a:lnTo>
                <a:lnTo>
                  <a:pt x="0" y="3114"/>
                </a:lnTo>
                <a:lnTo>
                  <a:pt x="0" y="3135"/>
                </a:lnTo>
                <a:lnTo>
                  <a:pt x="0" y="3114"/>
                </a:lnTo>
                <a:lnTo>
                  <a:pt x="21" y="3072"/>
                </a:lnTo>
                <a:lnTo>
                  <a:pt x="83" y="2987"/>
                </a:lnTo>
                <a:lnTo>
                  <a:pt x="144" y="2902"/>
                </a:lnTo>
                <a:lnTo>
                  <a:pt x="247" y="2776"/>
                </a:lnTo>
                <a:lnTo>
                  <a:pt x="370" y="2648"/>
                </a:lnTo>
                <a:lnTo>
                  <a:pt x="515" y="2500"/>
                </a:lnTo>
                <a:lnTo>
                  <a:pt x="679" y="2331"/>
                </a:lnTo>
                <a:lnTo>
                  <a:pt x="885" y="2161"/>
                </a:lnTo>
                <a:lnTo>
                  <a:pt x="1111" y="1970"/>
                </a:lnTo>
                <a:lnTo>
                  <a:pt x="1379" y="1780"/>
                </a:lnTo>
                <a:lnTo>
                  <a:pt x="1666" y="1589"/>
                </a:lnTo>
                <a:lnTo>
                  <a:pt x="1995" y="1399"/>
                </a:lnTo>
                <a:lnTo>
                  <a:pt x="2366" y="1207"/>
                </a:lnTo>
                <a:lnTo>
                  <a:pt x="2757" y="1017"/>
                </a:lnTo>
                <a:lnTo>
                  <a:pt x="3188" y="848"/>
                </a:lnTo>
                <a:lnTo>
                  <a:pt x="3661" y="678"/>
                </a:lnTo>
                <a:lnTo>
                  <a:pt x="4176" y="529"/>
                </a:lnTo>
                <a:lnTo>
                  <a:pt x="4731" y="381"/>
                </a:lnTo>
                <a:lnTo>
                  <a:pt x="5327" y="254"/>
                </a:lnTo>
                <a:lnTo>
                  <a:pt x="5985" y="170"/>
                </a:lnTo>
                <a:lnTo>
                  <a:pt x="6664" y="84"/>
                </a:lnTo>
                <a:lnTo>
                  <a:pt x="7404" y="42"/>
                </a:lnTo>
                <a:lnTo>
                  <a:pt x="8165" y="0"/>
                </a:lnTo>
                <a:lnTo>
                  <a:pt x="9009" y="22"/>
                </a:lnTo>
                <a:lnTo>
                  <a:pt x="9893" y="64"/>
                </a:lnTo>
                <a:lnTo>
                  <a:pt x="10818" y="127"/>
                </a:lnTo>
                <a:lnTo>
                  <a:pt x="11806" y="254"/>
                </a:lnTo>
                <a:lnTo>
                  <a:pt x="12834" y="403"/>
                </a:lnTo>
                <a:lnTo>
                  <a:pt x="13924" y="615"/>
                </a:lnTo>
                <a:lnTo>
                  <a:pt x="15075" y="868"/>
                </a:lnTo>
                <a:lnTo>
                  <a:pt x="16289" y="1165"/>
                </a:lnTo>
                <a:lnTo>
                  <a:pt x="16289" y="1186"/>
                </a:lnTo>
                <a:lnTo>
                  <a:pt x="16289" y="1229"/>
                </a:lnTo>
                <a:lnTo>
                  <a:pt x="16289" y="1271"/>
                </a:lnTo>
                <a:lnTo>
                  <a:pt x="16289" y="1355"/>
                </a:lnTo>
                <a:lnTo>
                  <a:pt x="16289" y="1461"/>
                </a:lnTo>
                <a:lnTo>
                  <a:pt x="16289" y="1610"/>
                </a:lnTo>
                <a:lnTo>
                  <a:pt x="16289" y="178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21D5A206-4C22-442F-95A3-8F0156288EAA}"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92"/>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92"/>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D1503477-636F-4EC8-9601-218886818A26}"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86"/>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3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1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1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2</a:t>
            </a:r>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83"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83"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2</a:t>
            </a:r>
            <a:endParaRPr lang="en-US"/>
          </a:p>
        </p:txBody>
      </p:sp>
      <p:sp>
        <p:nvSpPr>
          <p:cNvPr id="9" name="Slide Number Placeholder 8"/>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2</a:t>
            </a:r>
            <a:endParaRPr lang="en-US"/>
          </a:p>
        </p:txBody>
      </p:sp>
      <p:sp>
        <p:nvSpPr>
          <p:cNvPr id="5" name="Slide Number Placeholder 4"/>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2</a:t>
            </a:r>
            <a:endParaRPr lang="en-US"/>
          </a:p>
        </p:txBody>
      </p:sp>
      <p:sp>
        <p:nvSpPr>
          <p:cNvPr id="4" name="Slide Number Placeholder 3"/>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4"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301" y="36407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14" y="1913475"/>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2</a:t>
            </a:r>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F5669E6F-A436-41F2-85FF-0D6B9183F3DF}" type="slidenum">
              <a:rPr lang="en-US" smtClean="0"/>
              <a:pPr>
                <a:defRPr/>
              </a:pPr>
              <a:t>‹#›</a:t>
            </a:fld>
            <a:endParaRPr lang="en-US" dirty="0"/>
          </a:p>
        </p:txBody>
      </p:sp>
      <p:sp>
        <p:nvSpPr>
          <p:cNvPr id="10" name="Freeform 5"/>
          <p:cNvSpPr>
            <a:spLocks/>
          </p:cNvSpPr>
          <p:nvPr/>
        </p:nvSpPr>
        <p:spPr bwMode="auto">
          <a:xfrm>
            <a:off x="669133" y="226500"/>
            <a:ext cx="6188870" cy="2239561"/>
          </a:xfrm>
          <a:custGeom>
            <a:avLst/>
            <a:gdLst/>
            <a:ahLst/>
            <a:cxnLst>
              <a:cxn ang="0">
                <a:pos x="16021" y="1568"/>
              </a:cxn>
              <a:cxn ang="0">
                <a:pos x="13697" y="1059"/>
              </a:cxn>
              <a:cxn ang="0">
                <a:pos x="11579" y="742"/>
              </a:cxn>
              <a:cxn ang="0">
                <a:pos x="9687" y="572"/>
              </a:cxn>
              <a:cxn ang="0">
                <a:pos x="7979" y="551"/>
              </a:cxn>
              <a:cxn ang="0">
                <a:pos x="6478" y="636"/>
              </a:cxn>
              <a:cxn ang="0">
                <a:pos x="5163" y="806"/>
              </a:cxn>
              <a:cxn ang="0">
                <a:pos x="4031" y="1059"/>
              </a:cxn>
              <a:cxn ang="0">
                <a:pos x="3044" y="1377"/>
              </a:cxn>
              <a:cxn ang="0">
                <a:pos x="2221" y="1716"/>
              </a:cxn>
              <a:cxn ang="0">
                <a:pos x="1543" y="2055"/>
              </a:cxn>
              <a:cxn ang="0">
                <a:pos x="987" y="2415"/>
              </a:cxn>
              <a:cxn ang="0">
                <a:pos x="576" y="2733"/>
              </a:cxn>
              <a:cxn ang="0">
                <a:pos x="288" y="2987"/>
              </a:cxn>
              <a:cxn ang="0">
                <a:pos x="82" y="3199"/>
              </a:cxn>
              <a:cxn ang="0">
                <a:pos x="0" y="3305"/>
              </a:cxn>
              <a:cxn ang="0">
                <a:pos x="0" y="3305"/>
              </a:cxn>
              <a:cxn ang="0">
                <a:pos x="82" y="3178"/>
              </a:cxn>
              <a:cxn ang="0">
                <a:pos x="267" y="2945"/>
              </a:cxn>
              <a:cxn ang="0">
                <a:pos x="535" y="2648"/>
              </a:cxn>
              <a:cxn ang="0">
                <a:pos x="946" y="2289"/>
              </a:cxn>
              <a:cxn ang="0">
                <a:pos x="1460" y="1886"/>
              </a:cxn>
              <a:cxn ang="0">
                <a:pos x="2118" y="1483"/>
              </a:cxn>
              <a:cxn ang="0">
                <a:pos x="2921" y="1081"/>
              </a:cxn>
              <a:cxn ang="0">
                <a:pos x="3887" y="720"/>
              </a:cxn>
              <a:cxn ang="0">
                <a:pos x="5018" y="403"/>
              </a:cxn>
              <a:cxn ang="0">
                <a:pos x="6335" y="170"/>
              </a:cxn>
              <a:cxn ang="0">
                <a:pos x="7836" y="22"/>
              </a:cxn>
              <a:cxn ang="0">
                <a:pos x="9543" y="22"/>
              </a:cxn>
              <a:cxn ang="0">
                <a:pos x="11476" y="149"/>
              </a:cxn>
              <a:cxn ang="0">
                <a:pos x="13615" y="424"/>
              </a:cxn>
              <a:cxn ang="0">
                <a:pos x="15980" y="911"/>
              </a:cxn>
              <a:cxn ang="0">
                <a:pos x="17276" y="1251"/>
              </a:cxn>
              <a:cxn ang="0">
                <a:pos x="17276" y="1356"/>
              </a:cxn>
              <a:cxn ang="0">
                <a:pos x="17276" y="1547"/>
              </a:cxn>
              <a:cxn ang="0">
                <a:pos x="17276" y="1886"/>
              </a:cxn>
            </a:cxnLst>
            <a:rect l="0" t="0" r="r" b="b"/>
            <a:pathLst>
              <a:path w="17276" h="3326">
                <a:moveTo>
                  <a:pt x="17276" y="1886"/>
                </a:moveTo>
                <a:lnTo>
                  <a:pt x="16021" y="1568"/>
                </a:lnTo>
                <a:lnTo>
                  <a:pt x="14829" y="1293"/>
                </a:lnTo>
                <a:lnTo>
                  <a:pt x="13697" y="1059"/>
                </a:lnTo>
                <a:lnTo>
                  <a:pt x="12607" y="890"/>
                </a:lnTo>
                <a:lnTo>
                  <a:pt x="11579" y="742"/>
                </a:lnTo>
                <a:lnTo>
                  <a:pt x="10612" y="636"/>
                </a:lnTo>
                <a:lnTo>
                  <a:pt x="9687" y="572"/>
                </a:lnTo>
                <a:lnTo>
                  <a:pt x="8802" y="551"/>
                </a:lnTo>
                <a:lnTo>
                  <a:pt x="7979" y="551"/>
                </a:lnTo>
                <a:lnTo>
                  <a:pt x="7219" y="572"/>
                </a:lnTo>
                <a:lnTo>
                  <a:pt x="6478" y="636"/>
                </a:lnTo>
                <a:lnTo>
                  <a:pt x="5800" y="700"/>
                </a:lnTo>
                <a:lnTo>
                  <a:pt x="5163" y="806"/>
                </a:lnTo>
                <a:lnTo>
                  <a:pt x="4565" y="932"/>
                </a:lnTo>
                <a:lnTo>
                  <a:pt x="4031" y="1059"/>
                </a:lnTo>
                <a:lnTo>
                  <a:pt x="3517" y="1207"/>
                </a:lnTo>
                <a:lnTo>
                  <a:pt x="3044" y="1377"/>
                </a:lnTo>
                <a:lnTo>
                  <a:pt x="2612" y="1526"/>
                </a:lnTo>
                <a:lnTo>
                  <a:pt x="2221" y="1716"/>
                </a:lnTo>
                <a:lnTo>
                  <a:pt x="1851" y="1886"/>
                </a:lnTo>
                <a:lnTo>
                  <a:pt x="1543" y="2055"/>
                </a:lnTo>
                <a:lnTo>
                  <a:pt x="1254" y="2246"/>
                </a:lnTo>
                <a:lnTo>
                  <a:pt x="987" y="2415"/>
                </a:lnTo>
                <a:lnTo>
                  <a:pt x="781" y="2564"/>
                </a:lnTo>
                <a:lnTo>
                  <a:pt x="576" y="2733"/>
                </a:lnTo>
                <a:lnTo>
                  <a:pt x="412" y="2860"/>
                </a:lnTo>
                <a:lnTo>
                  <a:pt x="288" y="2987"/>
                </a:lnTo>
                <a:lnTo>
                  <a:pt x="164" y="3093"/>
                </a:lnTo>
                <a:lnTo>
                  <a:pt x="82" y="3199"/>
                </a:lnTo>
                <a:lnTo>
                  <a:pt x="41" y="3263"/>
                </a:lnTo>
                <a:lnTo>
                  <a:pt x="0" y="3305"/>
                </a:lnTo>
                <a:lnTo>
                  <a:pt x="0" y="3326"/>
                </a:lnTo>
                <a:lnTo>
                  <a:pt x="0" y="3305"/>
                </a:lnTo>
                <a:lnTo>
                  <a:pt x="21" y="3263"/>
                </a:lnTo>
                <a:lnTo>
                  <a:pt x="82" y="3178"/>
                </a:lnTo>
                <a:lnTo>
                  <a:pt x="164" y="3073"/>
                </a:lnTo>
                <a:lnTo>
                  <a:pt x="267" y="2945"/>
                </a:lnTo>
                <a:lnTo>
                  <a:pt x="390" y="2818"/>
                </a:lnTo>
                <a:lnTo>
                  <a:pt x="535" y="2648"/>
                </a:lnTo>
                <a:lnTo>
                  <a:pt x="720" y="2479"/>
                </a:lnTo>
                <a:lnTo>
                  <a:pt x="946" y="2289"/>
                </a:lnTo>
                <a:lnTo>
                  <a:pt x="1172" y="2097"/>
                </a:lnTo>
                <a:lnTo>
                  <a:pt x="1460" y="1886"/>
                </a:lnTo>
                <a:lnTo>
                  <a:pt x="1768" y="1696"/>
                </a:lnTo>
                <a:lnTo>
                  <a:pt x="2118" y="1483"/>
                </a:lnTo>
                <a:lnTo>
                  <a:pt x="2509" y="1271"/>
                </a:lnTo>
                <a:lnTo>
                  <a:pt x="2921" y="1081"/>
                </a:lnTo>
                <a:lnTo>
                  <a:pt x="3394" y="890"/>
                </a:lnTo>
                <a:lnTo>
                  <a:pt x="3887" y="720"/>
                </a:lnTo>
                <a:lnTo>
                  <a:pt x="4442" y="551"/>
                </a:lnTo>
                <a:lnTo>
                  <a:pt x="5018" y="403"/>
                </a:lnTo>
                <a:lnTo>
                  <a:pt x="5656" y="275"/>
                </a:lnTo>
                <a:lnTo>
                  <a:pt x="6335" y="170"/>
                </a:lnTo>
                <a:lnTo>
                  <a:pt x="7075" y="85"/>
                </a:lnTo>
                <a:lnTo>
                  <a:pt x="7836" y="22"/>
                </a:lnTo>
                <a:lnTo>
                  <a:pt x="8679" y="0"/>
                </a:lnTo>
                <a:lnTo>
                  <a:pt x="9543" y="22"/>
                </a:lnTo>
                <a:lnTo>
                  <a:pt x="10489" y="64"/>
                </a:lnTo>
                <a:lnTo>
                  <a:pt x="11476" y="149"/>
                </a:lnTo>
                <a:lnTo>
                  <a:pt x="12505" y="255"/>
                </a:lnTo>
                <a:lnTo>
                  <a:pt x="13615" y="424"/>
                </a:lnTo>
                <a:lnTo>
                  <a:pt x="14767" y="657"/>
                </a:lnTo>
                <a:lnTo>
                  <a:pt x="15980" y="911"/>
                </a:lnTo>
                <a:lnTo>
                  <a:pt x="17276" y="1229"/>
                </a:lnTo>
                <a:lnTo>
                  <a:pt x="17276" y="1251"/>
                </a:lnTo>
                <a:lnTo>
                  <a:pt x="17276" y="1293"/>
                </a:lnTo>
                <a:lnTo>
                  <a:pt x="17276" y="1356"/>
                </a:lnTo>
                <a:lnTo>
                  <a:pt x="17276" y="1441"/>
                </a:lnTo>
                <a:lnTo>
                  <a:pt x="17276" y="1547"/>
                </a:lnTo>
                <a:lnTo>
                  <a:pt x="17276" y="1696"/>
                </a:lnTo>
                <a:lnTo>
                  <a:pt x="17276" y="1886"/>
                </a:lnTo>
                <a:close/>
              </a:path>
            </a:pathLst>
          </a:custGeom>
          <a:solidFill>
            <a:schemeClr val="accent4">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400050" y="429684"/>
            <a:ext cx="6457950" cy="2110317"/>
          </a:xfrm>
          <a:custGeom>
            <a:avLst/>
            <a:gdLst/>
            <a:ahLst/>
            <a:cxnLst>
              <a:cxn ang="0">
                <a:pos x="15096" y="1483"/>
              </a:cxn>
              <a:cxn ang="0">
                <a:pos x="12916" y="1017"/>
              </a:cxn>
              <a:cxn ang="0">
                <a:pos x="10921" y="699"/>
              </a:cxn>
              <a:cxn ang="0">
                <a:pos x="9132" y="551"/>
              </a:cxn>
              <a:cxn ang="0">
                <a:pos x="7528" y="509"/>
              </a:cxn>
              <a:cxn ang="0">
                <a:pos x="6109" y="593"/>
              </a:cxn>
              <a:cxn ang="0">
                <a:pos x="4874" y="762"/>
              </a:cxn>
              <a:cxn ang="0">
                <a:pos x="3785" y="996"/>
              </a:cxn>
              <a:cxn ang="0">
                <a:pos x="2859" y="1293"/>
              </a:cxn>
              <a:cxn ang="0">
                <a:pos x="2098" y="1610"/>
              </a:cxn>
              <a:cxn ang="0">
                <a:pos x="1440" y="1949"/>
              </a:cxn>
              <a:cxn ang="0">
                <a:pos x="947" y="2267"/>
              </a:cxn>
              <a:cxn ang="0">
                <a:pos x="556" y="2563"/>
              </a:cxn>
              <a:cxn ang="0">
                <a:pos x="267" y="2818"/>
              </a:cxn>
              <a:cxn ang="0">
                <a:pos x="83" y="3008"/>
              </a:cxn>
              <a:cxn ang="0">
                <a:pos x="0" y="3114"/>
              </a:cxn>
              <a:cxn ang="0">
                <a:pos x="0" y="3114"/>
              </a:cxn>
              <a:cxn ang="0">
                <a:pos x="83" y="2987"/>
              </a:cxn>
              <a:cxn ang="0">
                <a:pos x="247" y="2776"/>
              </a:cxn>
              <a:cxn ang="0">
                <a:pos x="515" y="2500"/>
              </a:cxn>
              <a:cxn ang="0">
                <a:pos x="885" y="2161"/>
              </a:cxn>
              <a:cxn ang="0">
                <a:pos x="1379" y="1780"/>
              </a:cxn>
              <a:cxn ang="0">
                <a:pos x="1995" y="1399"/>
              </a:cxn>
              <a:cxn ang="0">
                <a:pos x="2757" y="1017"/>
              </a:cxn>
              <a:cxn ang="0">
                <a:pos x="3661" y="678"/>
              </a:cxn>
              <a:cxn ang="0">
                <a:pos x="4731" y="381"/>
              </a:cxn>
              <a:cxn ang="0">
                <a:pos x="5985" y="170"/>
              </a:cxn>
              <a:cxn ang="0">
                <a:pos x="7404" y="42"/>
              </a:cxn>
              <a:cxn ang="0">
                <a:pos x="9009" y="22"/>
              </a:cxn>
              <a:cxn ang="0">
                <a:pos x="10818" y="127"/>
              </a:cxn>
              <a:cxn ang="0">
                <a:pos x="12834" y="403"/>
              </a:cxn>
              <a:cxn ang="0">
                <a:pos x="15075" y="868"/>
              </a:cxn>
              <a:cxn ang="0">
                <a:pos x="16289" y="1186"/>
              </a:cxn>
              <a:cxn ang="0">
                <a:pos x="16289" y="1271"/>
              </a:cxn>
              <a:cxn ang="0">
                <a:pos x="16289" y="1461"/>
              </a:cxn>
              <a:cxn ang="0">
                <a:pos x="16289" y="1780"/>
              </a:cxn>
            </a:cxnLst>
            <a:rect l="0" t="0" r="r" b="b"/>
            <a:pathLst>
              <a:path w="16289" h="3135">
                <a:moveTo>
                  <a:pt x="16289" y="1780"/>
                </a:moveTo>
                <a:lnTo>
                  <a:pt x="15096" y="1483"/>
                </a:lnTo>
                <a:lnTo>
                  <a:pt x="13985" y="1229"/>
                </a:lnTo>
                <a:lnTo>
                  <a:pt x="12916" y="1017"/>
                </a:lnTo>
                <a:lnTo>
                  <a:pt x="11888" y="826"/>
                </a:lnTo>
                <a:lnTo>
                  <a:pt x="10921" y="699"/>
                </a:lnTo>
                <a:lnTo>
                  <a:pt x="9996" y="615"/>
                </a:lnTo>
                <a:lnTo>
                  <a:pt x="9132" y="551"/>
                </a:lnTo>
                <a:lnTo>
                  <a:pt x="8309" y="509"/>
                </a:lnTo>
                <a:lnTo>
                  <a:pt x="7528" y="509"/>
                </a:lnTo>
                <a:lnTo>
                  <a:pt x="6808" y="551"/>
                </a:lnTo>
                <a:lnTo>
                  <a:pt x="6109" y="593"/>
                </a:lnTo>
                <a:lnTo>
                  <a:pt x="5471" y="678"/>
                </a:lnTo>
                <a:lnTo>
                  <a:pt x="4874" y="762"/>
                </a:lnTo>
                <a:lnTo>
                  <a:pt x="4319" y="868"/>
                </a:lnTo>
                <a:lnTo>
                  <a:pt x="3785" y="996"/>
                </a:lnTo>
                <a:lnTo>
                  <a:pt x="3312" y="1144"/>
                </a:lnTo>
                <a:lnTo>
                  <a:pt x="2859" y="1293"/>
                </a:lnTo>
                <a:lnTo>
                  <a:pt x="2468" y="1441"/>
                </a:lnTo>
                <a:lnTo>
                  <a:pt x="2098" y="1610"/>
                </a:lnTo>
                <a:lnTo>
                  <a:pt x="1748" y="1780"/>
                </a:lnTo>
                <a:lnTo>
                  <a:pt x="1440" y="1949"/>
                </a:lnTo>
                <a:lnTo>
                  <a:pt x="1172" y="2119"/>
                </a:lnTo>
                <a:lnTo>
                  <a:pt x="947" y="2267"/>
                </a:lnTo>
                <a:lnTo>
                  <a:pt x="720" y="2415"/>
                </a:lnTo>
                <a:lnTo>
                  <a:pt x="556" y="2563"/>
                </a:lnTo>
                <a:lnTo>
                  <a:pt x="391" y="2712"/>
                </a:lnTo>
                <a:lnTo>
                  <a:pt x="267" y="2818"/>
                </a:lnTo>
                <a:lnTo>
                  <a:pt x="165" y="2924"/>
                </a:lnTo>
                <a:lnTo>
                  <a:pt x="83" y="3008"/>
                </a:lnTo>
                <a:lnTo>
                  <a:pt x="41" y="3072"/>
                </a:lnTo>
                <a:lnTo>
                  <a:pt x="0" y="3114"/>
                </a:lnTo>
                <a:lnTo>
                  <a:pt x="0" y="3135"/>
                </a:lnTo>
                <a:lnTo>
                  <a:pt x="0" y="3114"/>
                </a:lnTo>
                <a:lnTo>
                  <a:pt x="21" y="3072"/>
                </a:lnTo>
                <a:lnTo>
                  <a:pt x="83" y="2987"/>
                </a:lnTo>
                <a:lnTo>
                  <a:pt x="144" y="2902"/>
                </a:lnTo>
                <a:lnTo>
                  <a:pt x="247" y="2776"/>
                </a:lnTo>
                <a:lnTo>
                  <a:pt x="370" y="2648"/>
                </a:lnTo>
                <a:lnTo>
                  <a:pt x="515" y="2500"/>
                </a:lnTo>
                <a:lnTo>
                  <a:pt x="679" y="2331"/>
                </a:lnTo>
                <a:lnTo>
                  <a:pt x="885" y="2161"/>
                </a:lnTo>
                <a:lnTo>
                  <a:pt x="1111" y="1970"/>
                </a:lnTo>
                <a:lnTo>
                  <a:pt x="1379" y="1780"/>
                </a:lnTo>
                <a:lnTo>
                  <a:pt x="1666" y="1589"/>
                </a:lnTo>
                <a:lnTo>
                  <a:pt x="1995" y="1399"/>
                </a:lnTo>
                <a:lnTo>
                  <a:pt x="2366" y="1207"/>
                </a:lnTo>
                <a:lnTo>
                  <a:pt x="2757" y="1017"/>
                </a:lnTo>
                <a:lnTo>
                  <a:pt x="3188" y="848"/>
                </a:lnTo>
                <a:lnTo>
                  <a:pt x="3661" y="678"/>
                </a:lnTo>
                <a:lnTo>
                  <a:pt x="4176" y="529"/>
                </a:lnTo>
                <a:lnTo>
                  <a:pt x="4731" y="381"/>
                </a:lnTo>
                <a:lnTo>
                  <a:pt x="5327" y="254"/>
                </a:lnTo>
                <a:lnTo>
                  <a:pt x="5985" y="170"/>
                </a:lnTo>
                <a:lnTo>
                  <a:pt x="6664" y="84"/>
                </a:lnTo>
                <a:lnTo>
                  <a:pt x="7404" y="42"/>
                </a:lnTo>
                <a:lnTo>
                  <a:pt x="8165" y="0"/>
                </a:lnTo>
                <a:lnTo>
                  <a:pt x="9009" y="22"/>
                </a:lnTo>
                <a:lnTo>
                  <a:pt x="9893" y="64"/>
                </a:lnTo>
                <a:lnTo>
                  <a:pt x="10818" y="127"/>
                </a:lnTo>
                <a:lnTo>
                  <a:pt x="11806" y="254"/>
                </a:lnTo>
                <a:lnTo>
                  <a:pt x="12834" y="403"/>
                </a:lnTo>
                <a:lnTo>
                  <a:pt x="13924" y="615"/>
                </a:lnTo>
                <a:lnTo>
                  <a:pt x="15075" y="868"/>
                </a:lnTo>
                <a:lnTo>
                  <a:pt x="16289" y="1165"/>
                </a:lnTo>
                <a:lnTo>
                  <a:pt x="16289" y="1186"/>
                </a:lnTo>
                <a:lnTo>
                  <a:pt x="16289" y="1229"/>
                </a:lnTo>
                <a:lnTo>
                  <a:pt x="16289" y="1271"/>
                </a:lnTo>
                <a:lnTo>
                  <a:pt x="16289" y="1355"/>
                </a:lnTo>
                <a:lnTo>
                  <a:pt x="16289" y="1461"/>
                </a:lnTo>
                <a:lnTo>
                  <a:pt x="16289" y="1610"/>
                </a:lnTo>
                <a:lnTo>
                  <a:pt x="16289" y="178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p:nvPr/>
        </p:nvSpPr>
        <p:spPr>
          <a:xfrm>
            <a:off x="-7706" y="6096003"/>
            <a:ext cx="6865706" cy="3080588"/>
          </a:xfrm>
          <a:custGeom>
            <a:avLst/>
            <a:gdLst>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6832314 w 9154274"/>
              <a:gd name="connsiteY2" fmla="*/ 1510301 h 2476072"/>
              <a:gd name="connsiteX3" fmla="*/ 9154274 w 9154274"/>
              <a:gd name="connsiteY3" fmla="*/ 0 h 2476072"/>
              <a:gd name="connsiteX4" fmla="*/ 9154274 w 9154274"/>
              <a:gd name="connsiteY4" fmla="*/ 2476072 h 2476072"/>
              <a:gd name="connsiteX5" fmla="*/ 0 w 9154274"/>
              <a:gd name="connsiteY5" fmla="*/ 2455524 h 2476072"/>
              <a:gd name="connsiteX6" fmla="*/ 0 w 9154274"/>
              <a:gd name="connsiteY6"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12324 w 9166598"/>
              <a:gd name="connsiteY0" fmla="*/ 1202077 h 3995891"/>
              <a:gd name="connsiteX1" fmla="*/ 4008971 w 9166598"/>
              <a:gd name="connsiteY1" fmla="*/ 1890445 h 3995891"/>
              <a:gd name="connsiteX2" fmla="*/ 9166598 w 9166598"/>
              <a:gd name="connsiteY2" fmla="*/ 0 h 3995891"/>
              <a:gd name="connsiteX3" fmla="*/ 9166598 w 9166598"/>
              <a:gd name="connsiteY3" fmla="*/ 2476072 h 3995891"/>
              <a:gd name="connsiteX4" fmla="*/ 12324 w 9166598"/>
              <a:gd name="connsiteY4" fmla="*/ 2455524 h 3995891"/>
              <a:gd name="connsiteX5" fmla="*/ 12324 w 9166598"/>
              <a:gd name="connsiteY5" fmla="*/ 1202077 h 399589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3049861"/>
              <a:gd name="connsiteX1" fmla="*/ 3996647 w 9154274"/>
              <a:gd name="connsiteY1" fmla="*/ 1890445 h 3049861"/>
              <a:gd name="connsiteX2" fmla="*/ 9154274 w 9154274"/>
              <a:gd name="connsiteY2" fmla="*/ 0 h 3049861"/>
              <a:gd name="connsiteX3" fmla="*/ 9154274 w 9154274"/>
              <a:gd name="connsiteY3" fmla="*/ 2476072 h 3049861"/>
              <a:gd name="connsiteX4" fmla="*/ 0 w 9154274"/>
              <a:gd name="connsiteY4" fmla="*/ 2455524 h 3049861"/>
              <a:gd name="connsiteX5" fmla="*/ 0 w 9154274"/>
              <a:gd name="connsiteY5" fmla="*/ 1202077 h 3049861"/>
              <a:gd name="connsiteX0" fmla="*/ 0 w 9154274"/>
              <a:gd name="connsiteY0" fmla="*/ 1202077 h 2885326"/>
              <a:gd name="connsiteX1" fmla="*/ 3996647 w 9154274"/>
              <a:gd name="connsiteY1" fmla="*/ 1890445 h 2885326"/>
              <a:gd name="connsiteX2" fmla="*/ 9154274 w 9154274"/>
              <a:gd name="connsiteY2" fmla="*/ 0 h 2885326"/>
              <a:gd name="connsiteX3" fmla="*/ 9154274 w 9154274"/>
              <a:gd name="connsiteY3" fmla="*/ 2476072 h 2885326"/>
              <a:gd name="connsiteX4" fmla="*/ 0 w 9154274"/>
              <a:gd name="connsiteY4" fmla="*/ 2455524 h 2885326"/>
              <a:gd name="connsiteX5" fmla="*/ 0 w 9154274"/>
              <a:gd name="connsiteY5" fmla="*/ 1202077 h 2885326"/>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 name="connsiteX0" fmla="*/ 0 w 9154274"/>
              <a:gd name="connsiteY0" fmla="*/ 1202077 h 2476072"/>
              <a:gd name="connsiteX1" fmla="*/ 3996647 w 9154274"/>
              <a:gd name="connsiteY1" fmla="*/ 1890445 h 2476072"/>
              <a:gd name="connsiteX2" fmla="*/ 9154274 w 9154274"/>
              <a:gd name="connsiteY2" fmla="*/ 0 h 2476072"/>
              <a:gd name="connsiteX3" fmla="*/ 9154274 w 9154274"/>
              <a:gd name="connsiteY3" fmla="*/ 2476072 h 2476072"/>
              <a:gd name="connsiteX4" fmla="*/ 0 w 9154274"/>
              <a:gd name="connsiteY4" fmla="*/ 2455524 h 2476072"/>
              <a:gd name="connsiteX5" fmla="*/ 0 w 9154274"/>
              <a:gd name="connsiteY5" fmla="*/ 1202077 h 247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4274" h="2476072">
                <a:moveTo>
                  <a:pt x="0" y="1202077"/>
                </a:moveTo>
                <a:cubicBezTo>
                  <a:pt x="875016" y="1451225"/>
                  <a:pt x="2273156" y="1880171"/>
                  <a:pt x="3996647" y="1890445"/>
                </a:cubicBezTo>
                <a:cubicBezTo>
                  <a:pt x="7798941" y="1960652"/>
                  <a:pt x="8793822" y="505146"/>
                  <a:pt x="9154274" y="0"/>
                </a:cubicBezTo>
                <a:lnTo>
                  <a:pt x="9154274" y="2476072"/>
                </a:lnTo>
                <a:lnTo>
                  <a:pt x="0" y="2455524"/>
                </a:lnTo>
                <a:cubicBezTo>
                  <a:pt x="3425" y="2027434"/>
                  <a:pt x="6849" y="1599344"/>
                  <a:pt x="0" y="1202077"/>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a:spLocks/>
          </p:cNvSpPr>
          <p:nvPr/>
        </p:nvSpPr>
        <p:spPr bwMode="auto">
          <a:xfrm flipV="1">
            <a:off x="0" y="5486400"/>
            <a:ext cx="6743700" cy="5080000"/>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p:nvSpPr>
        <p:spPr bwMode="auto">
          <a:xfrm flipV="1">
            <a:off x="0" y="6095999"/>
            <a:ext cx="6858000" cy="4334932"/>
          </a:xfrm>
          <a:custGeom>
            <a:avLst/>
            <a:gdLst/>
            <a:ahLst/>
            <a:cxnLst>
              <a:cxn ang="0">
                <a:pos x="0" y="2527"/>
              </a:cxn>
              <a:cxn ang="0">
                <a:pos x="6913" y="3360"/>
              </a:cxn>
              <a:cxn ang="0">
                <a:pos x="0" y="2144"/>
              </a:cxn>
              <a:cxn ang="0">
                <a:pos x="0" y="2527"/>
              </a:cxn>
            </a:cxnLst>
            <a:rect l="0" t="0" r="r" b="b"/>
            <a:pathLst>
              <a:path w="6913" h="3360">
                <a:moveTo>
                  <a:pt x="0" y="2527"/>
                </a:moveTo>
                <a:cubicBezTo>
                  <a:pt x="5458" y="360"/>
                  <a:pt x="6913" y="3360"/>
                  <a:pt x="6913" y="3360"/>
                </a:cubicBezTo>
                <a:cubicBezTo>
                  <a:pt x="6913" y="3360"/>
                  <a:pt x="5593" y="0"/>
                  <a:pt x="0" y="2144"/>
                </a:cubicBezTo>
                <a:cubicBezTo>
                  <a:pt x="0" y="2144"/>
                  <a:pt x="0" y="2197"/>
                  <a:pt x="0" y="2527"/>
                </a:cubicBez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2</a:t>
            </a:r>
            <a:endParaRPr lang="en-US"/>
          </a:p>
        </p:txBody>
      </p:sp>
      <p:sp>
        <p:nvSpPr>
          <p:cNvPr id="7" name="Slide Number Placeholder 6"/>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96"/>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96"/>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2</a:t>
            </a:r>
            <a:endParaRPr lang="en-US"/>
          </a:p>
        </p:txBody>
      </p:sp>
      <p:sp>
        <p:nvSpPr>
          <p:cNvPr id="6" name="Slide Number Placeholder 5"/>
          <p:cNvSpPr>
            <a:spLocks noGrp="1"/>
          </p:cNvSpPr>
          <p:nvPr>
            <p:ph type="sldNum" sz="quarter" idx="12"/>
          </p:nvPr>
        </p:nvSpPr>
        <p:spPr/>
        <p:txBody>
          <a:bodyPr/>
          <a:lstStyle/>
          <a:p>
            <a:fld id="{56969FB6-8607-469E-84BB-4E9214D062C9}"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2133600"/>
            <a:ext cx="6172200" cy="6034088"/>
          </a:xfrm>
        </p:spPr>
        <p:txBody>
          <a:bodyPr rtlCol="0">
            <a:normAutofit/>
          </a:bodyPr>
          <a:lstStyle/>
          <a:p>
            <a:pPr lvl="0"/>
            <a:endParaRPr lang="en-US" noProof="0" dirty="0" smtClean="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238715D8-F151-40B2-9EBE-E2022BF3196C}" type="slidenum">
              <a:rPr lang="en-US"/>
              <a:pPr>
                <a:defRPr/>
              </a:pPr>
              <a:t>‹#›</a:t>
            </a:fld>
            <a:endParaRPr lang="en-US" dirty="0"/>
          </a:p>
        </p:txBody>
      </p:sp>
    </p:spTree>
    <p:extLst>
      <p:ext uri="{BB962C8B-B14F-4D97-AF65-F5344CB8AC3E}">
        <p14:creationId xmlns:p14="http://schemas.microsoft.com/office/powerpoint/2010/main" val="4196484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42900" y="2133600"/>
            <a:ext cx="3009900" cy="6034088"/>
          </a:xfrm>
        </p:spPr>
        <p:txBody>
          <a:bodyPr rtlCol="0">
            <a:normAutofit/>
          </a:bodyPr>
          <a:lstStyle/>
          <a:p>
            <a:pPr lvl="0"/>
            <a:endParaRPr lang="en-US" noProof="0" dirty="0" smtClean="0"/>
          </a:p>
        </p:txBody>
      </p:sp>
      <p:sp>
        <p:nvSpPr>
          <p:cNvPr id="4" name="Text Placeholder 3"/>
          <p:cNvSpPr>
            <a:spLocks noGrp="1"/>
          </p:cNvSpPr>
          <p:nvPr>
            <p:ph type="body" sz="half" idx="2"/>
          </p:nvPr>
        </p:nvSpPr>
        <p:spPr>
          <a:xfrm>
            <a:off x="35052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2</a:t>
            </a:r>
          </a:p>
        </p:txBody>
      </p:sp>
      <p:sp>
        <p:nvSpPr>
          <p:cNvPr id="7" name="Slide Number Placeholder 5"/>
          <p:cNvSpPr>
            <a:spLocks noGrp="1"/>
          </p:cNvSpPr>
          <p:nvPr>
            <p:ph type="sldNum" sz="quarter" idx="12"/>
          </p:nvPr>
        </p:nvSpPr>
        <p:spPr/>
        <p:txBody>
          <a:bodyPr/>
          <a:lstStyle>
            <a:lvl1pPr>
              <a:defRPr/>
            </a:lvl1pPr>
          </a:lstStyle>
          <a:p>
            <a:pPr>
              <a:defRPr/>
            </a:pPr>
            <a:fld id="{51166FBA-330C-45E5-AFF4-CFFCACB6A516}" type="slidenum">
              <a:rPr lang="en-US"/>
              <a:pPr>
                <a:defRPr/>
              </a:pPr>
              <a:t>‹#›</a:t>
            </a:fld>
            <a:endParaRPr lang="en-US" dirty="0"/>
          </a:p>
        </p:txBody>
      </p:sp>
    </p:spTree>
    <p:extLst>
      <p:ext uri="{BB962C8B-B14F-4D97-AF65-F5344CB8AC3E}">
        <p14:creationId xmlns:p14="http://schemas.microsoft.com/office/powerpoint/2010/main" val="1266541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42900" y="2133600"/>
            <a:ext cx="6172200" cy="6034088"/>
          </a:xfrm>
        </p:spPr>
        <p:txBody>
          <a:bodyPr rtlCol="0">
            <a:normAutofit/>
          </a:bodyPr>
          <a:lstStyle/>
          <a:p>
            <a:pPr lvl="0"/>
            <a:endParaRPr lang="en-US" noProof="0" dirty="0" smtClean="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B83C48FD-F419-4795-96FB-EFED8425BF5A}" type="slidenum">
              <a:rPr lang="en-US"/>
              <a:pPr>
                <a:defRPr/>
              </a:pPr>
              <a:t>‹#›</a:t>
            </a:fld>
            <a:endParaRPr lang="en-US" dirty="0"/>
          </a:p>
        </p:txBody>
      </p:sp>
    </p:spTree>
    <p:extLst>
      <p:ext uri="{BB962C8B-B14F-4D97-AF65-F5344CB8AC3E}">
        <p14:creationId xmlns:p14="http://schemas.microsoft.com/office/powerpoint/2010/main" val="3201459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366725"/>
            <a:ext cx="6172200" cy="7800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2</a:t>
            </a:r>
          </a:p>
        </p:txBody>
      </p:sp>
      <p:sp>
        <p:nvSpPr>
          <p:cNvPr id="5" name="Slide Number Placeholder 5"/>
          <p:cNvSpPr>
            <a:spLocks noGrp="1"/>
          </p:cNvSpPr>
          <p:nvPr>
            <p:ph type="sldNum" sz="quarter" idx="12"/>
          </p:nvPr>
        </p:nvSpPr>
        <p:spPr/>
        <p:txBody>
          <a:bodyPr/>
          <a:lstStyle>
            <a:lvl1pPr>
              <a:defRPr/>
            </a:lvl1pPr>
          </a:lstStyle>
          <a:p>
            <a:pPr>
              <a:defRPr/>
            </a:pPr>
            <a:fld id="{719EDC92-55FE-4E0F-B49D-6451F71F97BD}" type="slidenum">
              <a:rPr lang="en-US"/>
              <a:pPr>
                <a:defRPr/>
              </a:pPr>
              <a:t>‹#›</a:t>
            </a:fld>
            <a:endParaRPr lang="en-US" dirty="0"/>
          </a:p>
        </p:txBody>
      </p:sp>
    </p:spTree>
    <p:extLst>
      <p:ext uri="{BB962C8B-B14F-4D97-AF65-F5344CB8AC3E}">
        <p14:creationId xmlns:p14="http://schemas.microsoft.com/office/powerpoint/2010/main" val="310426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2133601"/>
            <a:ext cx="3009900" cy="2940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505200" y="5226061"/>
            <a:ext cx="3009900" cy="2941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2</a:t>
            </a:r>
          </a:p>
        </p:txBody>
      </p:sp>
      <p:sp>
        <p:nvSpPr>
          <p:cNvPr id="8" name="Slide Number Placeholder 5"/>
          <p:cNvSpPr>
            <a:spLocks noGrp="1"/>
          </p:cNvSpPr>
          <p:nvPr>
            <p:ph type="sldNum" sz="quarter" idx="12"/>
          </p:nvPr>
        </p:nvSpPr>
        <p:spPr/>
        <p:txBody>
          <a:bodyPr/>
          <a:lstStyle>
            <a:lvl1pPr>
              <a:defRPr/>
            </a:lvl1pPr>
          </a:lstStyle>
          <a:p>
            <a:pPr>
              <a:defRPr/>
            </a:pPr>
            <a:fld id="{A493911F-0D9E-4055-8809-1DCFA586D7F2}" type="slidenum">
              <a:rPr lang="en-US"/>
              <a:pPr>
                <a:defRPr/>
              </a:pPr>
              <a:t>‹#›</a:t>
            </a:fld>
            <a:endParaRPr lang="en-US" dirty="0"/>
          </a:p>
        </p:txBody>
      </p:sp>
    </p:spTree>
    <p:extLst>
      <p:ext uri="{BB962C8B-B14F-4D97-AF65-F5344CB8AC3E}">
        <p14:creationId xmlns:p14="http://schemas.microsoft.com/office/powerpoint/2010/main" val="4052320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2</a:t>
            </a:r>
          </a:p>
        </p:txBody>
      </p:sp>
      <p:sp>
        <p:nvSpPr>
          <p:cNvPr id="7" name="Slide Number Placeholder 5"/>
          <p:cNvSpPr>
            <a:spLocks noGrp="1"/>
          </p:cNvSpPr>
          <p:nvPr>
            <p:ph type="sldNum" sz="quarter" idx="12"/>
          </p:nvPr>
        </p:nvSpPr>
        <p:spPr/>
        <p:txBody>
          <a:bodyPr/>
          <a:lstStyle>
            <a:lvl1pPr>
              <a:defRPr/>
            </a:lvl1pPr>
          </a:lstStyle>
          <a:p>
            <a:pPr>
              <a:defRPr/>
            </a:pPr>
            <a:fld id="{C2735C76-C27D-495B-85FB-A45C95B8496F}" type="slidenum">
              <a:rPr lang="en-US"/>
              <a:pPr>
                <a:defRPr/>
              </a:pPr>
              <a:t>‹#›</a:t>
            </a:fld>
            <a:endParaRPr lang="en-US" dirty="0"/>
          </a:p>
        </p:txBody>
      </p:sp>
    </p:spTree>
    <p:extLst>
      <p:ext uri="{BB962C8B-B14F-4D97-AF65-F5344CB8AC3E}">
        <p14:creationId xmlns:p14="http://schemas.microsoft.com/office/powerpoint/2010/main" val="3223541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2133601"/>
            <a:ext cx="3009900" cy="2940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505200" y="5226061"/>
            <a:ext cx="3009900" cy="2941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2</a:t>
            </a:r>
          </a:p>
        </p:txBody>
      </p:sp>
      <p:sp>
        <p:nvSpPr>
          <p:cNvPr id="8" name="Slide Number Placeholder 5"/>
          <p:cNvSpPr>
            <a:spLocks noGrp="1"/>
          </p:cNvSpPr>
          <p:nvPr>
            <p:ph type="sldNum" sz="quarter" idx="12"/>
          </p:nvPr>
        </p:nvSpPr>
        <p:spPr/>
        <p:txBody>
          <a:bodyPr/>
          <a:lstStyle>
            <a:lvl1pPr>
              <a:defRPr/>
            </a:lvl1pPr>
          </a:lstStyle>
          <a:p>
            <a:pPr>
              <a:defRPr/>
            </a:pPr>
            <a:fld id="{DCA65E12-8161-4A5F-9F93-AB1B62C69EF4}" type="slidenum">
              <a:rPr lang="en-US"/>
              <a:pPr>
                <a:defRPr/>
              </a:pPr>
              <a:t>‹#›</a:t>
            </a:fld>
            <a:endParaRPr lang="en-US" dirty="0"/>
          </a:p>
        </p:txBody>
      </p:sp>
    </p:spTree>
    <p:extLst>
      <p:ext uri="{BB962C8B-B14F-4D97-AF65-F5344CB8AC3E}">
        <p14:creationId xmlns:p14="http://schemas.microsoft.com/office/powerpoint/2010/main" val="317154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3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E3F7669F-4356-4EFD-9440-F43F1DFF4109}" type="slidenum">
              <a:rPr lang="en-US" smtClean="0"/>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17220" y="1011936"/>
            <a:ext cx="5657850" cy="475488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18779" y="5940828"/>
            <a:ext cx="5657850" cy="1524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FA398003-6DD0-47EF-A0AC-46EE150D0F5B}" type="slidenum">
              <a:rPr lang="en-US" smtClean="0"/>
              <a:pPr>
                <a:defRPr/>
              </a:pPr>
              <a:t>‹#›</a:t>
            </a:fld>
            <a:endParaRPr lang="en-US" dirty="0"/>
          </a:p>
        </p:txBody>
      </p:sp>
      <p:cxnSp>
        <p:nvCxnSpPr>
          <p:cNvPr id="9" name="Straight Connector 8"/>
          <p:cNvCxnSpPr/>
          <p:nvPr/>
        </p:nvCxnSpPr>
        <p:spPr>
          <a:xfrm>
            <a:off x="679308" y="579120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346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F5669E6F-A436-41F2-85FF-0D6B9183F3DF}" type="slidenum">
              <a:rPr lang="en-US" smtClean="0"/>
              <a:pPr>
                <a:defRPr/>
              </a:pPr>
              <a:t>‹#›</a:t>
            </a:fld>
            <a:endParaRPr lang="en-US" dirty="0"/>
          </a:p>
        </p:txBody>
      </p:sp>
    </p:spTree>
    <p:extLst>
      <p:ext uri="{BB962C8B-B14F-4D97-AF65-F5344CB8AC3E}">
        <p14:creationId xmlns:p14="http://schemas.microsoft.com/office/powerpoint/2010/main" val="489883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1011936"/>
            <a:ext cx="5657850" cy="475488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17220" y="5937504"/>
            <a:ext cx="5657850" cy="1524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E3F7669F-4356-4EFD-9440-F43F1DFF4109}" type="slidenum">
              <a:rPr lang="en-US" smtClean="0"/>
              <a:pPr>
                <a:defRPr/>
              </a:pPr>
              <a:t>‹#›</a:t>
            </a:fld>
            <a:endParaRPr lang="en-US" dirty="0"/>
          </a:p>
        </p:txBody>
      </p:sp>
      <p:cxnSp>
        <p:nvCxnSpPr>
          <p:cNvPr id="9" name="Straight Connector 8"/>
          <p:cNvCxnSpPr/>
          <p:nvPr/>
        </p:nvCxnSpPr>
        <p:spPr>
          <a:xfrm>
            <a:off x="679308" y="5791200"/>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237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7220" y="382139"/>
            <a:ext cx="5657850" cy="1934343"/>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17220" y="2460979"/>
            <a:ext cx="2777490" cy="5364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97580" y="2460982"/>
            <a:ext cx="2777490" cy="53644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smtClean="0"/>
              <a:t>2</a:t>
            </a:r>
            <a:endParaRPr lang="en-US" dirty="0"/>
          </a:p>
        </p:txBody>
      </p:sp>
      <p:sp>
        <p:nvSpPr>
          <p:cNvPr id="7" name="Slide Number Placeholder 6"/>
          <p:cNvSpPr>
            <a:spLocks noGrp="1"/>
          </p:cNvSpPr>
          <p:nvPr>
            <p:ph type="sldNum" sz="quarter" idx="12"/>
          </p:nvPr>
        </p:nvSpPr>
        <p:spPr/>
        <p:txBody>
          <a:bodyPr/>
          <a:lstStyle/>
          <a:p>
            <a:pPr>
              <a:defRPr/>
            </a:pPr>
            <a:fld id="{5C50F57F-18EB-481B-8A8C-37A6E1C4B589}" type="slidenum">
              <a:rPr lang="en-US" smtClean="0"/>
              <a:pPr>
                <a:defRPr/>
              </a:pPr>
              <a:t>‹#›</a:t>
            </a:fld>
            <a:endParaRPr lang="en-US" dirty="0"/>
          </a:p>
        </p:txBody>
      </p:sp>
    </p:spTree>
    <p:extLst>
      <p:ext uri="{BB962C8B-B14F-4D97-AF65-F5344CB8AC3E}">
        <p14:creationId xmlns:p14="http://schemas.microsoft.com/office/powerpoint/2010/main" val="162579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17220" y="382139"/>
            <a:ext cx="5657850" cy="193434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17220" y="2461403"/>
            <a:ext cx="2777490" cy="981709"/>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17220" y="3443112"/>
            <a:ext cx="2777490" cy="43823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97580" y="2461403"/>
            <a:ext cx="2777490" cy="981709"/>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97580" y="3443112"/>
            <a:ext cx="2777490" cy="438234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smtClean="0"/>
              <a:t>2</a:t>
            </a:r>
            <a:endParaRPr lang="en-US" dirty="0"/>
          </a:p>
        </p:txBody>
      </p:sp>
      <p:sp>
        <p:nvSpPr>
          <p:cNvPr id="9" name="Slide Number Placeholder 8"/>
          <p:cNvSpPr>
            <a:spLocks noGrp="1"/>
          </p:cNvSpPr>
          <p:nvPr>
            <p:ph type="sldNum" sz="quarter" idx="12"/>
          </p:nvPr>
        </p:nvSpPr>
        <p:spPr/>
        <p:txBody>
          <a:bodyPr/>
          <a:lstStyle/>
          <a:p>
            <a:pPr>
              <a:defRPr/>
            </a:pPr>
            <a:fld id="{217D0760-CB48-4214-8B92-3DAEDD6543D6}" type="slidenum">
              <a:rPr lang="en-US" smtClean="0"/>
              <a:pPr>
                <a:defRPr/>
              </a:pPr>
              <a:t>‹#›</a:t>
            </a:fld>
            <a:endParaRPr lang="en-US" dirty="0"/>
          </a:p>
        </p:txBody>
      </p:sp>
    </p:spTree>
    <p:extLst>
      <p:ext uri="{BB962C8B-B14F-4D97-AF65-F5344CB8AC3E}">
        <p14:creationId xmlns:p14="http://schemas.microsoft.com/office/powerpoint/2010/main" val="329910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smtClean="0"/>
              <a:t>2</a:t>
            </a:r>
            <a:endParaRPr lang="en-US" dirty="0"/>
          </a:p>
        </p:txBody>
      </p:sp>
      <p:sp>
        <p:nvSpPr>
          <p:cNvPr id="5" name="Slide Number Placeholder 4"/>
          <p:cNvSpPr>
            <a:spLocks noGrp="1"/>
          </p:cNvSpPr>
          <p:nvPr>
            <p:ph type="sldNum" sz="quarter" idx="12"/>
          </p:nvPr>
        </p:nvSpPr>
        <p:spPr/>
        <p:txBody>
          <a:bodyPr/>
          <a:lstStyle/>
          <a:p>
            <a:pPr>
              <a:defRPr/>
            </a:pPr>
            <a:fld id="{FC13A351-48B5-4795-8C97-B99B56253D18}" type="slidenum">
              <a:rPr lang="en-US" smtClean="0"/>
              <a:pPr>
                <a:defRPr/>
              </a:pPr>
              <a:t>‹#›</a:t>
            </a:fld>
            <a:endParaRPr lang="en-US" dirty="0"/>
          </a:p>
        </p:txBody>
      </p:sp>
    </p:spTree>
    <p:extLst>
      <p:ext uri="{BB962C8B-B14F-4D97-AF65-F5344CB8AC3E}">
        <p14:creationId xmlns:p14="http://schemas.microsoft.com/office/powerpoint/2010/main" val="1341138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smtClean="0"/>
              <a:t>2</a:t>
            </a:r>
            <a:endParaRPr lang="en-US" dirty="0"/>
          </a:p>
        </p:txBody>
      </p:sp>
      <p:sp>
        <p:nvSpPr>
          <p:cNvPr id="9" name="Slide Number Placeholder 8"/>
          <p:cNvSpPr>
            <a:spLocks noGrp="1"/>
          </p:cNvSpPr>
          <p:nvPr>
            <p:ph type="sldNum" sz="quarter" idx="12"/>
          </p:nvPr>
        </p:nvSpPr>
        <p:spPr/>
        <p:txBody>
          <a:bodyPr/>
          <a:lstStyle/>
          <a:p>
            <a:pPr>
              <a:defRPr/>
            </a:pPr>
            <a:fld id="{51F9A3B9-B9C9-4E65-8879-89BD329B2B27}" type="slidenum">
              <a:rPr lang="en-US" smtClean="0"/>
              <a:pPr>
                <a:defRPr/>
              </a:pPr>
              <a:t>‹#›</a:t>
            </a:fld>
            <a:endParaRPr lang="en-US" dirty="0"/>
          </a:p>
        </p:txBody>
      </p:sp>
    </p:spTree>
    <p:extLst>
      <p:ext uri="{BB962C8B-B14F-4D97-AF65-F5344CB8AC3E}">
        <p14:creationId xmlns:p14="http://schemas.microsoft.com/office/powerpoint/2010/main" val="1194991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0" y="0"/>
            <a:ext cx="2278570" cy="9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272540" y="0"/>
            <a:ext cx="36005"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7175" y="792479"/>
            <a:ext cx="1800225" cy="3048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595178" y="975360"/>
            <a:ext cx="3757045" cy="701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7175" y="3901440"/>
            <a:ext cx="1800225" cy="4505499"/>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261851" y="8613049"/>
            <a:ext cx="1472912" cy="486833"/>
          </a:xfrm>
        </p:spPr>
        <p:txBody>
          <a:bodyPr/>
          <a:lstStyle>
            <a:lvl1pPr algn="l">
              <a:defRPr/>
            </a:lvl1pPr>
          </a:lstStyle>
          <a:p>
            <a:pPr>
              <a:defRPr/>
            </a:pPr>
            <a:endParaRPr lang="en-US" dirty="0"/>
          </a:p>
        </p:txBody>
      </p:sp>
      <p:sp>
        <p:nvSpPr>
          <p:cNvPr id="6" name="Footer Placeholder 5"/>
          <p:cNvSpPr>
            <a:spLocks noGrp="1"/>
          </p:cNvSpPr>
          <p:nvPr>
            <p:ph type="ftr" sz="quarter" idx="11"/>
          </p:nvPr>
        </p:nvSpPr>
        <p:spPr>
          <a:xfrm>
            <a:off x="2700337" y="8613049"/>
            <a:ext cx="2614613" cy="486833"/>
          </a:xfrm>
        </p:spPr>
        <p:txBody>
          <a:bodyPr/>
          <a:lstStyle>
            <a:lvl1pPr algn="l">
              <a:defRPr>
                <a:solidFill>
                  <a:schemeClr val="tx2"/>
                </a:solidFill>
              </a:defRPr>
            </a:lvl1pPr>
          </a:lstStyle>
          <a:p>
            <a:pPr>
              <a:defRPr/>
            </a:pPr>
            <a:r>
              <a:rPr lang="en-US" smtClean="0"/>
              <a:t>2</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7426328F-1BE4-430A-AE72-3FCDA09CC0FE}" type="slidenum">
              <a:rPr lang="en-US" smtClean="0"/>
              <a:pPr>
                <a:defRPr/>
              </a:pPr>
              <a:t>‹#›</a:t>
            </a:fld>
            <a:endParaRPr lang="en-US" dirty="0"/>
          </a:p>
        </p:txBody>
      </p:sp>
    </p:spTree>
    <p:extLst>
      <p:ext uri="{BB962C8B-B14F-4D97-AF65-F5344CB8AC3E}">
        <p14:creationId xmlns:p14="http://schemas.microsoft.com/office/powerpoint/2010/main" val="4178012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6604000"/>
            <a:ext cx="6856214" cy="254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 y="655343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17220" y="6766560"/>
            <a:ext cx="5692140" cy="109728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 y="0"/>
            <a:ext cx="6857992" cy="6553435"/>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17219" y="7876032"/>
            <a:ext cx="5692140" cy="79248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smtClean="0"/>
              <a:t>2</a:t>
            </a:r>
            <a:endParaRPr lang="en-US" dirty="0"/>
          </a:p>
        </p:txBody>
      </p:sp>
      <p:sp>
        <p:nvSpPr>
          <p:cNvPr id="7" name="Slide Number Placeholder 6"/>
          <p:cNvSpPr>
            <a:spLocks noGrp="1"/>
          </p:cNvSpPr>
          <p:nvPr>
            <p:ph type="sldNum" sz="quarter" idx="12"/>
          </p:nvPr>
        </p:nvSpPr>
        <p:spPr/>
        <p:txBody>
          <a:bodyPr/>
          <a:lstStyle/>
          <a:p>
            <a:pPr>
              <a:defRPr/>
            </a:pPr>
            <a:fld id="{39BF0963-6DBB-4E6E-9C32-4D04C93A423A}" type="slidenum">
              <a:rPr lang="en-US" smtClean="0"/>
              <a:pPr>
                <a:defRPr/>
              </a:pPr>
              <a:t>‹#›</a:t>
            </a:fld>
            <a:endParaRPr lang="en-US" dirty="0"/>
          </a:p>
        </p:txBody>
      </p:sp>
    </p:spTree>
    <p:extLst>
      <p:ext uri="{BB962C8B-B14F-4D97-AF65-F5344CB8AC3E}">
        <p14:creationId xmlns:p14="http://schemas.microsoft.com/office/powerpoint/2010/main" val="2156266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21D5A206-4C22-442F-95A3-8F0156288EAA}" type="slidenum">
              <a:rPr lang="en-US" smtClean="0"/>
              <a:pPr>
                <a:defRPr/>
              </a:pPr>
              <a:t>‹#›</a:t>
            </a:fld>
            <a:endParaRPr lang="en-US" dirty="0"/>
          </a:p>
        </p:txBody>
      </p:sp>
    </p:spTree>
    <p:extLst>
      <p:ext uri="{BB962C8B-B14F-4D97-AF65-F5344CB8AC3E}">
        <p14:creationId xmlns:p14="http://schemas.microsoft.com/office/powerpoint/2010/main" val="1507318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1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1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smtClean="0"/>
              <a:t>2</a:t>
            </a:r>
            <a:endParaRPr lang="en-US" dirty="0"/>
          </a:p>
        </p:txBody>
      </p:sp>
      <p:sp>
        <p:nvSpPr>
          <p:cNvPr id="7" name="Slide Number Placeholder 6"/>
          <p:cNvSpPr>
            <a:spLocks noGrp="1"/>
          </p:cNvSpPr>
          <p:nvPr>
            <p:ph type="sldNum" sz="quarter" idx="12"/>
          </p:nvPr>
        </p:nvSpPr>
        <p:spPr/>
        <p:txBody>
          <a:bodyPr/>
          <a:lstStyle/>
          <a:p>
            <a:pPr>
              <a:defRPr/>
            </a:pPr>
            <a:fld id="{5C50F57F-18EB-481B-8A8C-37A6E1C4B589}" type="slidenum">
              <a:rPr lang="en-US" smtClean="0"/>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787" y="8534400"/>
            <a:ext cx="6856214"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0" y="8445755"/>
            <a:ext cx="6856214" cy="85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4907757" y="553040"/>
            <a:ext cx="1478756" cy="767656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553039"/>
            <a:ext cx="4350544" cy="767656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2</a:t>
            </a:r>
            <a:endParaRPr lang="en-US" dirty="0"/>
          </a:p>
        </p:txBody>
      </p:sp>
      <p:sp>
        <p:nvSpPr>
          <p:cNvPr id="6" name="Slide Number Placeholder 5"/>
          <p:cNvSpPr>
            <a:spLocks noGrp="1"/>
          </p:cNvSpPr>
          <p:nvPr>
            <p:ph type="sldNum" sz="quarter" idx="12"/>
          </p:nvPr>
        </p:nvSpPr>
        <p:spPr/>
        <p:txBody>
          <a:bodyPr/>
          <a:lstStyle/>
          <a:p>
            <a:pPr>
              <a:defRPr/>
            </a:pPr>
            <a:fld id="{D1503477-636F-4EC8-9601-218886818A26}" type="slidenum">
              <a:rPr lang="en-US" smtClean="0"/>
              <a:pPr>
                <a:defRPr/>
              </a:pPr>
              <a:t>‹#›</a:t>
            </a:fld>
            <a:endParaRPr lang="en-US" dirty="0"/>
          </a:p>
        </p:txBody>
      </p:sp>
    </p:spTree>
    <p:extLst>
      <p:ext uri="{BB962C8B-B14F-4D97-AF65-F5344CB8AC3E}">
        <p14:creationId xmlns:p14="http://schemas.microsoft.com/office/powerpoint/2010/main" val="2542046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42900" y="2133600"/>
            <a:ext cx="3009900" cy="6034088"/>
          </a:xfrm>
        </p:spPr>
        <p:txBody>
          <a:bodyPr rtlCol="0">
            <a:normAutofit/>
          </a:bodyPr>
          <a:lstStyle/>
          <a:p>
            <a:pPr lvl="0"/>
            <a:endParaRPr lang="en-US" noProof="0" dirty="0" smtClean="0"/>
          </a:p>
        </p:txBody>
      </p:sp>
      <p:sp>
        <p:nvSpPr>
          <p:cNvPr id="4" name="Text Placeholder 3"/>
          <p:cNvSpPr>
            <a:spLocks noGrp="1"/>
          </p:cNvSpPr>
          <p:nvPr>
            <p:ph type="body" sz="half" idx="2"/>
          </p:nvPr>
        </p:nvSpPr>
        <p:spPr>
          <a:xfrm>
            <a:off x="35052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2</a:t>
            </a:r>
          </a:p>
        </p:txBody>
      </p:sp>
      <p:sp>
        <p:nvSpPr>
          <p:cNvPr id="7" name="Slide Number Placeholder 5"/>
          <p:cNvSpPr>
            <a:spLocks noGrp="1"/>
          </p:cNvSpPr>
          <p:nvPr>
            <p:ph type="sldNum" sz="quarter" idx="12"/>
          </p:nvPr>
        </p:nvSpPr>
        <p:spPr/>
        <p:txBody>
          <a:bodyPr/>
          <a:lstStyle>
            <a:lvl1pPr>
              <a:defRPr/>
            </a:lvl1pPr>
          </a:lstStyle>
          <a:p>
            <a:pPr>
              <a:defRPr/>
            </a:pPr>
            <a:fld id="{51166FBA-330C-45E5-AFF4-CFFCACB6A516}" type="slidenum">
              <a:rPr lang="en-US"/>
              <a:pPr>
                <a:defRPr/>
              </a:pPr>
              <a:t>‹#›</a:t>
            </a:fld>
            <a:endParaRPr lang="en-US" dirty="0"/>
          </a:p>
        </p:txBody>
      </p:sp>
    </p:spTree>
    <p:extLst>
      <p:ext uri="{BB962C8B-B14F-4D97-AF65-F5344CB8AC3E}">
        <p14:creationId xmlns:p14="http://schemas.microsoft.com/office/powerpoint/2010/main" val="3876163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42900" y="2133600"/>
            <a:ext cx="6172200" cy="6034088"/>
          </a:xfrm>
        </p:spPr>
        <p:txBody>
          <a:bodyPr rtlCol="0">
            <a:normAutofit/>
          </a:bodyPr>
          <a:lstStyle/>
          <a:p>
            <a:pPr lvl="0"/>
            <a:endParaRPr lang="en-US" noProof="0" dirty="0" smtClean="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B83C48FD-F419-4795-96FB-EFED8425BF5A}" type="slidenum">
              <a:rPr lang="en-US"/>
              <a:pPr>
                <a:defRPr/>
              </a:pPr>
              <a:t>‹#›</a:t>
            </a:fld>
            <a:endParaRPr lang="en-US" dirty="0"/>
          </a:p>
        </p:txBody>
      </p:sp>
    </p:spTree>
    <p:extLst>
      <p:ext uri="{BB962C8B-B14F-4D97-AF65-F5344CB8AC3E}">
        <p14:creationId xmlns:p14="http://schemas.microsoft.com/office/powerpoint/2010/main" val="2463548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42900" y="2133600"/>
            <a:ext cx="6172200" cy="6034088"/>
          </a:xfrm>
        </p:spPr>
        <p:txBody>
          <a:bodyPr rtlCol="0">
            <a:normAutofit/>
          </a:bodyPr>
          <a:lstStyle/>
          <a:p>
            <a:pPr lvl="0"/>
            <a:endParaRPr lang="en-US" noProof="0" dirty="0" smtClean="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238715D8-F151-40B2-9EBE-E2022BF3196C}" type="slidenum">
              <a:rPr lang="en-US"/>
              <a:pPr>
                <a:defRPr/>
              </a:pPr>
              <a:t>‹#›</a:t>
            </a:fld>
            <a:endParaRPr lang="en-US" dirty="0"/>
          </a:p>
        </p:txBody>
      </p:sp>
    </p:spTree>
    <p:extLst>
      <p:ext uri="{BB962C8B-B14F-4D97-AF65-F5344CB8AC3E}">
        <p14:creationId xmlns:p14="http://schemas.microsoft.com/office/powerpoint/2010/main" val="1376138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2900" y="366725"/>
            <a:ext cx="6172200" cy="7800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2</a:t>
            </a:r>
          </a:p>
        </p:txBody>
      </p:sp>
      <p:sp>
        <p:nvSpPr>
          <p:cNvPr id="5" name="Slide Number Placeholder 5"/>
          <p:cNvSpPr>
            <a:spLocks noGrp="1"/>
          </p:cNvSpPr>
          <p:nvPr>
            <p:ph type="sldNum" sz="quarter" idx="12"/>
          </p:nvPr>
        </p:nvSpPr>
        <p:spPr/>
        <p:txBody>
          <a:bodyPr/>
          <a:lstStyle>
            <a:lvl1pPr>
              <a:defRPr/>
            </a:lvl1pPr>
          </a:lstStyle>
          <a:p>
            <a:pPr>
              <a:defRPr/>
            </a:pPr>
            <a:fld id="{719EDC92-55FE-4E0F-B49D-6451F71F97BD}" type="slidenum">
              <a:rPr lang="en-US"/>
              <a:pPr>
                <a:defRPr/>
              </a:pPr>
              <a:t>‹#›</a:t>
            </a:fld>
            <a:endParaRPr lang="en-US" dirty="0"/>
          </a:p>
        </p:txBody>
      </p:sp>
    </p:spTree>
    <p:extLst>
      <p:ext uri="{BB962C8B-B14F-4D97-AF65-F5344CB8AC3E}">
        <p14:creationId xmlns:p14="http://schemas.microsoft.com/office/powerpoint/2010/main" val="2137055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2133601"/>
            <a:ext cx="3009900" cy="2940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505200" y="5226061"/>
            <a:ext cx="3009900" cy="2941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2</a:t>
            </a:r>
          </a:p>
        </p:txBody>
      </p:sp>
      <p:sp>
        <p:nvSpPr>
          <p:cNvPr id="8" name="Slide Number Placeholder 5"/>
          <p:cNvSpPr>
            <a:spLocks noGrp="1"/>
          </p:cNvSpPr>
          <p:nvPr>
            <p:ph type="sldNum" sz="quarter" idx="12"/>
          </p:nvPr>
        </p:nvSpPr>
        <p:spPr/>
        <p:txBody>
          <a:bodyPr/>
          <a:lstStyle>
            <a:lvl1pPr>
              <a:defRPr/>
            </a:lvl1pPr>
          </a:lstStyle>
          <a:p>
            <a:pPr>
              <a:defRPr/>
            </a:pPr>
            <a:fld id="{A493911F-0D9E-4055-8809-1DCFA586D7F2}" type="slidenum">
              <a:rPr lang="en-US"/>
              <a:pPr>
                <a:defRPr/>
              </a:pPr>
              <a:t>‹#›</a:t>
            </a:fld>
            <a:endParaRPr lang="en-US" dirty="0"/>
          </a:p>
        </p:txBody>
      </p:sp>
    </p:spTree>
    <p:extLst>
      <p:ext uri="{BB962C8B-B14F-4D97-AF65-F5344CB8AC3E}">
        <p14:creationId xmlns:p14="http://schemas.microsoft.com/office/powerpoint/2010/main" val="184497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2</a:t>
            </a:r>
          </a:p>
        </p:txBody>
      </p:sp>
      <p:sp>
        <p:nvSpPr>
          <p:cNvPr id="7" name="Slide Number Placeholder 5"/>
          <p:cNvSpPr>
            <a:spLocks noGrp="1"/>
          </p:cNvSpPr>
          <p:nvPr>
            <p:ph type="sldNum" sz="quarter" idx="12"/>
          </p:nvPr>
        </p:nvSpPr>
        <p:spPr/>
        <p:txBody>
          <a:bodyPr/>
          <a:lstStyle>
            <a:lvl1pPr>
              <a:defRPr/>
            </a:lvl1pPr>
          </a:lstStyle>
          <a:p>
            <a:pPr>
              <a:defRPr/>
            </a:pPr>
            <a:fld id="{C2735C76-C27D-495B-85FB-A45C95B8496F}" type="slidenum">
              <a:rPr lang="en-US"/>
              <a:pPr>
                <a:defRPr/>
              </a:pPr>
              <a:t>‹#›</a:t>
            </a:fld>
            <a:endParaRPr lang="en-US" dirty="0"/>
          </a:p>
        </p:txBody>
      </p:sp>
    </p:spTree>
    <p:extLst>
      <p:ext uri="{BB962C8B-B14F-4D97-AF65-F5344CB8AC3E}">
        <p14:creationId xmlns:p14="http://schemas.microsoft.com/office/powerpoint/2010/main" val="2960241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6713"/>
            <a:ext cx="6172200" cy="1524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2900" y="2133600"/>
            <a:ext cx="3009900" cy="6034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505200" y="2133601"/>
            <a:ext cx="3009900" cy="29400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505200" y="5226061"/>
            <a:ext cx="3009900" cy="2941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dirty="0"/>
              <a:t>2</a:t>
            </a:r>
          </a:p>
        </p:txBody>
      </p:sp>
      <p:sp>
        <p:nvSpPr>
          <p:cNvPr id="8" name="Slide Number Placeholder 5"/>
          <p:cNvSpPr>
            <a:spLocks noGrp="1"/>
          </p:cNvSpPr>
          <p:nvPr>
            <p:ph type="sldNum" sz="quarter" idx="12"/>
          </p:nvPr>
        </p:nvSpPr>
        <p:spPr/>
        <p:txBody>
          <a:bodyPr/>
          <a:lstStyle>
            <a:lvl1pPr>
              <a:defRPr/>
            </a:lvl1pPr>
          </a:lstStyle>
          <a:p>
            <a:pPr>
              <a:defRPr/>
            </a:pPr>
            <a:fld id="{DCA65E12-8161-4A5F-9F93-AB1B62C69EF4}" type="slidenum">
              <a:rPr lang="en-US"/>
              <a:pPr>
                <a:defRPr/>
              </a:pPr>
              <a:t>‹#›</a:t>
            </a:fld>
            <a:endParaRPr lang="en-US" dirty="0"/>
          </a:p>
        </p:txBody>
      </p:sp>
    </p:spTree>
    <p:extLst>
      <p:ext uri="{BB962C8B-B14F-4D97-AF65-F5344CB8AC3E}">
        <p14:creationId xmlns:p14="http://schemas.microsoft.com/office/powerpoint/2010/main" val="253545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8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8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smtClean="0"/>
              <a:t>2</a:t>
            </a:r>
            <a:endParaRPr lang="en-US" dirty="0"/>
          </a:p>
        </p:txBody>
      </p:sp>
      <p:sp>
        <p:nvSpPr>
          <p:cNvPr id="9" name="Slide Number Placeholder 8"/>
          <p:cNvSpPr>
            <a:spLocks noGrp="1"/>
          </p:cNvSpPr>
          <p:nvPr>
            <p:ph type="sldNum" sz="quarter" idx="12"/>
          </p:nvPr>
        </p:nvSpPr>
        <p:spPr/>
        <p:txBody>
          <a:bodyPr/>
          <a:lstStyle/>
          <a:p>
            <a:pPr>
              <a:defRPr/>
            </a:pPr>
            <a:fld id="{217D0760-CB48-4214-8B92-3DAEDD6543D6}"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smtClean="0"/>
              <a:t>2</a:t>
            </a:r>
            <a:endParaRPr lang="en-US" dirty="0"/>
          </a:p>
        </p:txBody>
      </p:sp>
      <p:sp>
        <p:nvSpPr>
          <p:cNvPr id="5" name="Slide Number Placeholder 4"/>
          <p:cNvSpPr>
            <a:spLocks noGrp="1"/>
          </p:cNvSpPr>
          <p:nvPr>
            <p:ph type="sldNum" sz="quarter" idx="12"/>
          </p:nvPr>
        </p:nvSpPr>
        <p:spPr/>
        <p:txBody>
          <a:bodyPr/>
          <a:lstStyle/>
          <a:p>
            <a:pPr>
              <a:defRPr/>
            </a:pPr>
            <a:fld id="{FC13A351-48B5-4795-8C97-B99B56253D18}"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smtClean="0"/>
              <a:t>2</a:t>
            </a:r>
            <a:endParaRPr lang="en-US" dirty="0"/>
          </a:p>
        </p:txBody>
      </p:sp>
      <p:sp>
        <p:nvSpPr>
          <p:cNvPr id="4" name="Slide Number Placeholder 3"/>
          <p:cNvSpPr>
            <a:spLocks noGrp="1"/>
          </p:cNvSpPr>
          <p:nvPr>
            <p:ph type="sldNum" sz="quarter" idx="12"/>
          </p:nvPr>
        </p:nvSpPr>
        <p:spPr/>
        <p:txBody>
          <a:bodyPr/>
          <a:lstStyle/>
          <a:p>
            <a:pPr>
              <a:defRPr/>
            </a:pPr>
            <a:fld id="{51F9A3B9-B9C9-4E65-8879-89BD329B2B27}"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2"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99" y="36407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12" y="1913475"/>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smtClean="0"/>
              <a:t>2</a:t>
            </a:r>
            <a:endParaRPr lang="en-US" dirty="0"/>
          </a:p>
        </p:txBody>
      </p:sp>
      <p:sp>
        <p:nvSpPr>
          <p:cNvPr id="7" name="Slide Number Placeholder 6"/>
          <p:cNvSpPr>
            <a:spLocks noGrp="1"/>
          </p:cNvSpPr>
          <p:nvPr>
            <p:ph type="sldNum" sz="quarter" idx="12"/>
          </p:nvPr>
        </p:nvSpPr>
        <p:spPr/>
        <p:txBody>
          <a:bodyPr/>
          <a:lstStyle/>
          <a:p>
            <a:pPr>
              <a:defRPr/>
            </a:pPr>
            <a:fld id="{7426328F-1BE4-430A-AE72-3FCDA09CC0FE}"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smtClean="0"/>
              <a:t>2</a:t>
            </a:r>
            <a:endParaRPr lang="en-US" dirty="0"/>
          </a:p>
        </p:txBody>
      </p:sp>
      <p:sp>
        <p:nvSpPr>
          <p:cNvPr id="7" name="Slide Number Placeholder 6"/>
          <p:cNvSpPr>
            <a:spLocks noGrp="1"/>
          </p:cNvSpPr>
          <p:nvPr>
            <p:ph type="sldNum" sz="quarter" idx="12"/>
          </p:nvPr>
        </p:nvSpPr>
        <p:spPr/>
        <p:txBody>
          <a:bodyPr/>
          <a:lstStyle/>
          <a:p>
            <a:pPr>
              <a:defRPr/>
            </a:pPr>
            <a:fld id="{39BF0963-6DBB-4E6E-9C32-4D04C93A423A}"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2900" y="2133612"/>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42900" y="8475150"/>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2343150" y="8475150"/>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2</a:t>
            </a:r>
            <a:endParaRPr lang="en-US" dirty="0"/>
          </a:p>
        </p:txBody>
      </p:sp>
      <p:sp>
        <p:nvSpPr>
          <p:cNvPr id="6" name="Slide Number Placeholder 5"/>
          <p:cNvSpPr>
            <a:spLocks noGrp="1"/>
          </p:cNvSpPr>
          <p:nvPr>
            <p:ph type="sldNum" sz="quarter" idx="4"/>
          </p:nvPr>
        </p:nvSpPr>
        <p:spPr>
          <a:xfrm>
            <a:off x="4914900" y="8475150"/>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E7364D6-D2AE-458A-9E25-DF9ABB013D5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hf hdr="0" ftr="0" dt="0"/>
  <p:txStyles>
    <p:titleStyle>
      <a:lvl1pPr algn="l" defTabSz="914400" rtl="0" eaLnBrk="1" latinLnBrk="0" hangingPunct="1">
        <a:spcBef>
          <a:spcPct val="0"/>
        </a:spcBef>
        <a:buNone/>
        <a:defRPr sz="3600" kern="1200">
          <a:solidFill>
            <a:schemeClr val="accent3">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5">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accent5">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5">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5">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5">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12"/>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52"/>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343150" y="8475152"/>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2</a:t>
            </a:r>
            <a:endParaRPr lang="en-US"/>
          </a:p>
        </p:txBody>
      </p:sp>
      <p:sp>
        <p:nvSpPr>
          <p:cNvPr id="6" name="Slide Number Placeholder 5"/>
          <p:cNvSpPr>
            <a:spLocks noGrp="1"/>
          </p:cNvSpPr>
          <p:nvPr>
            <p:ph type="sldNum" sz="quarter" idx="4"/>
          </p:nvPr>
        </p:nvSpPr>
        <p:spPr>
          <a:xfrm>
            <a:off x="4914900" y="8475152"/>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6969FB6-8607-469E-84BB-4E9214D062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 id="2147485180" r:id="rId12"/>
    <p:sldLayoutId id="2147485181" r:id="rId13"/>
    <p:sldLayoutId id="2147485182" r:id="rId14"/>
    <p:sldLayoutId id="2147485183" r:id="rId15"/>
    <p:sldLayoutId id="2147485184" r:id="rId16"/>
    <p:sldLayoutId id="2147485185" r:id="rId17"/>
    <p:sldLayoutId id="2147485186"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8534400"/>
            <a:ext cx="6858001"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8445754"/>
            <a:ext cx="6858001" cy="8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7220" y="382139"/>
            <a:ext cx="5657850" cy="1934343"/>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17219" y="2460979"/>
            <a:ext cx="5657851" cy="536448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1" y="8613049"/>
            <a:ext cx="1390652" cy="486833"/>
          </a:xfrm>
          <a:prstGeom prst="rect">
            <a:avLst/>
          </a:prstGeom>
        </p:spPr>
        <p:txBody>
          <a:bodyPr vert="horz" lIns="91440" tIns="45720" rIns="91440" bIns="45720" rtlCol="0" anchor="ctr"/>
          <a:lstStyle>
            <a:lvl1pPr algn="l">
              <a:defRPr sz="675">
                <a:solidFill>
                  <a:srgbClr val="FFFFFF"/>
                </a:solidFill>
              </a:defRPr>
            </a:lvl1pPr>
          </a:lstStyle>
          <a:p>
            <a:pPr>
              <a:defRPr/>
            </a:pPr>
            <a:endParaRPr lang="en-US" dirty="0"/>
          </a:p>
        </p:txBody>
      </p:sp>
      <p:sp>
        <p:nvSpPr>
          <p:cNvPr id="5" name="Footer Placeholder 4"/>
          <p:cNvSpPr>
            <a:spLocks noGrp="1"/>
          </p:cNvSpPr>
          <p:nvPr>
            <p:ph type="ftr" sz="quarter" idx="3"/>
          </p:nvPr>
        </p:nvSpPr>
        <p:spPr>
          <a:xfrm>
            <a:off x="2073480" y="8613049"/>
            <a:ext cx="2712827" cy="486833"/>
          </a:xfrm>
          <a:prstGeom prst="rect">
            <a:avLst/>
          </a:prstGeom>
        </p:spPr>
        <p:txBody>
          <a:bodyPr vert="horz" lIns="91440" tIns="45720" rIns="91440" bIns="45720" rtlCol="0" anchor="ctr"/>
          <a:lstStyle>
            <a:lvl1pPr algn="ctr">
              <a:defRPr sz="675" cap="all" baseline="0">
                <a:solidFill>
                  <a:srgbClr val="FFFFFF"/>
                </a:solidFill>
              </a:defRPr>
            </a:lvl1pPr>
          </a:lstStyle>
          <a:p>
            <a:pPr>
              <a:defRPr/>
            </a:pPr>
            <a:r>
              <a:rPr lang="en-US" smtClean="0"/>
              <a:t>2</a:t>
            </a:r>
            <a:endParaRPr lang="en-US" dirty="0"/>
          </a:p>
        </p:txBody>
      </p:sp>
      <p:sp>
        <p:nvSpPr>
          <p:cNvPr id="6" name="Slide Number Placeholder 5"/>
          <p:cNvSpPr>
            <a:spLocks noGrp="1"/>
          </p:cNvSpPr>
          <p:nvPr>
            <p:ph type="sldNum" sz="quarter" idx="4"/>
          </p:nvPr>
        </p:nvSpPr>
        <p:spPr>
          <a:xfrm>
            <a:off x="5569009" y="8613049"/>
            <a:ext cx="738014" cy="486833"/>
          </a:xfrm>
          <a:prstGeom prst="rect">
            <a:avLst/>
          </a:prstGeom>
        </p:spPr>
        <p:txBody>
          <a:bodyPr vert="horz" lIns="91440" tIns="45720" rIns="91440" bIns="45720" rtlCol="0" anchor="ctr"/>
          <a:lstStyle>
            <a:lvl1pPr algn="r">
              <a:defRPr sz="788">
                <a:solidFill>
                  <a:srgbClr val="FFFFFF"/>
                </a:solidFill>
              </a:defRPr>
            </a:lvl1pPr>
          </a:lstStyle>
          <a:p>
            <a:pPr>
              <a:defRPr/>
            </a:pPr>
            <a:fld id="{4E7364D6-D2AE-458A-9E25-DF9ABB013D5D}" type="slidenum">
              <a:rPr lang="en-US" smtClean="0"/>
              <a:pPr>
                <a:defRPr/>
              </a:pPr>
              <a:t>‹#›</a:t>
            </a:fld>
            <a:endParaRPr lang="en-US" dirty="0"/>
          </a:p>
        </p:txBody>
      </p:sp>
      <p:cxnSp>
        <p:nvCxnSpPr>
          <p:cNvPr id="10" name="Straight Connector 9"/>
          <p:cNvCxnSpPr/>
          <p:nvPr/>
        </p:nvCxnSpPr>
        <p:spPr>
          <a:xfrm>
            <a:off x="671362" y="2317127"/>
            <a:ext cx="560641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31106"/>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 id="2147485294" r:id="rId12"/>
    <p:sldLayoutId id="2147485295" r:id="rId13"/>
    <p:sldLayoutId id="2147485296" r:id="rId14"/>
    <p:sldLayoutId id="2147485297" r:id="rId15"/>
    <p:sldLayoutId id="2147485298" r:id="rId16"/>
    <p:sldLayoutId id="2147485299" r:id="rId17"/>
    <p:sldLayoutId id="2147485300" r:id="rId18"/>
  </p:sldLayoutIdLst>
  <p:hf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54.jpeg"/><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6.xml"/><Relationship Id="rId5" Type="http://schemas.openxmlformats.org/officeDocument/2006/relationships/image" Target="../media/image58.jpeg"/><Relationship Id="rId4" Type="http://schemas.openxmlformats.org/officeDocument/2006/relationships/image" Target="../media/image57.w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36.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0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chart" Target="../charts/chart27.xml"/><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61.png"/><Relationship Id="rId2" Type="http://schemas.openxmlformats.org/officeDocument/2006/relationships/diagramData" Target="../diagrams/data10.xml"/><Relationship Id="rId1" Type="http://schemas.openxmlformats.org/officeDocument/2006/relationships/slideLayout" Target="../slideLayouts/slideLayout3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chart" Target="../charts/chart28.xml"/><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3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chart" Target="../charts/chart29.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png"/><Relationship Id="rId2" Type="http://schemas.openxmlformats.org/officeDocument/2006/relationships/diagramData" Target="../diagrams/data14.xml"/><Relationship Id="rId1" Type="http://schemas.openxmlformats.org/officeDocument/2006/relationships/slideLayout" Target="../slideLayouts/slideLayout3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27.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hyperlink" Target="http://www.bastroplibrary.org/" TargetMode="External"/><Relationship Id="rId1" Type="http://schemas.openxmlformats.org/officeDocument/2006/relationships/slideLayout" Target="../slideLayouts/slideLayout36.xml"/><Relationship Id="rId5" Type="http://schemas.openxmlformats.org/officeDocument/2006/relationships/image" Target="../media/image75.jpeg"/><Relationship Id="rId4" Type="http://schemas.openxmlformats.org/officeDocument/2006/relationships/image" Target="../media/image74.jpeg"/></Relationships>
</file>

<file path=ppt/slides/_rels/slide1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6.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3.png"/><Relationship Id="rId1" Type="http://schemas.openxmlformats.org/officeDocument/2006/relationships/slideLayout" Target="../slideLayouts/slideLayout43.xml"/><Relationship Id="rId4" Type="http://schemas.openxmlformats.org/officeDocument/2006/relationships/chart" Target="../charts/chart3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31.xml"/></Relationships>
</file>

<file path=ppt/slides/_rels/slide1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chart" Target="../charts/chart34.xml"/><Relationship Id="rId1" Type="http://schemas.openxmlformats.org/officeDocument/2006/relationships/slideLayout" Target="../slideLayouts/slideLayout31.xml"/></Relationships>
</file>

<file path=ppt/slides/_rels/slide1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chart" Target="../charts/chart35.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chart" Target="../charts/chart36.xml"/><Relationship Id="rId1" Type="http://schemas.openxmlformats.org/officeDocument/2006/relationships/slideLayout" Target="../slideLayouts/slideLayout31.xml"/></Relationships>
</file>

<file path=ppt/slides/_rels/slide1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chart" Target="../charts/chart37.xml"/><Relationship Id="rId1" Type="http://schemas.openxmlformats.org/officeDocument/2006/relationships/slideLayout" Target="../slideLayouts/slideLayout31.xml"/></Relationships>
</file>

<file path=ppt/slides/_rels/slide1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4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6.xml"/></Relationships>
</file>

<file path=ppt/slides/_rels/slide144.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6.xml"/><Relationship Id="rId1" Type="http://schemas.openxmlformats.org/officeDocument/2006/relationships/vmlDrawing" Target="../drawings/vmlDrawing5.vml"/><Relationship Id="rId6" Type="http://schemas.openxmlformats.org/officeDocument/2006/relationships/image" Target="../media/image86.emf"/><Relationship Id="rId5" Type="http://schemas.openxmlformats.org/officeDocument/2006/relationships/oleObject" Target="../embeddings/Microsoft_Excel_97-2003_Worksheet3.xls"/><Relationship Id="rId4" Type="http://schemas.openxmlformats.org/officeDocument/2006/relationships/image" Target="../media/image88.wmf"/></Relationships>
</file>

<file path=ppt/slides/_rels/slide1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89.jpeg"/></Relationships>
</file>

<file path=ppt/slides/_rels/slide1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jpe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1.jpeg"/><Relationship Id="rId1" Type="http://schemas.openxmlformats.org/officeDocument/2006/relationships/slideLayout" Target="../slideLayouts/slideLayout31.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3.png"/><Relationship Id="rId2" Type="http://schemas.openxmlformats.org/officeDocument/2006/relationships/diagramData" Target="../diagrams/data17.xml"/><Relationship Id="rId1" Type="http://schemas.openxmlformats.org/officeDocument/2006/relationships/slideLayout" Target="../slideLayouts/slideLayout4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154.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hyperlink" Target="http://www.bastropedc.org/index.php?option=com_content&amp;view=article&amp;id=84&amp;Itemid=96" TargetMode="External"/><Relationship Id="rId1" Type="http://schemas.openxmlformats.org/officeDocument/2006/relationships/slideLayout" Target="../slideLayouts/slideLayout31.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jpeg"/></Relationships>
</file>

<file path=ppt/slides/_rels/slide1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1.xml"/></Relationships>
</file>

<file path=ppt/slides/_rels/slide15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1.xml"/></Relationships>
</file>

<file path=ppt/slides/_rels/slide157.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31.xml"/></Relationships>
</file>

<file path=ppt/slides/_rels/slide1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7.jpeg"/><Relationship Id="rId1" Type="http://schemas.openxmlformats.org/officeDocument/2006/relationships/slideLayout" Target="../slideLayouts/slideLayout31.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98.jpeg"/><Relationship Id="rId2" Type="http://schemas.openxmlformats.org/officeDocument/2006/relationships/diagramData" Target="../diagrams/data18.xml"/><Relationship Id="rId1" Type="http://schemas.openxmlformats.org/officeDocument/2006/relationships/slideLayout" Target="../slideLayouts/slideLayout4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0.xml.rels><?xml version="1.0" encoding="UTF-8" standalone="yes"?>
<Relationships xmlns="http://schemas.openxmlformats.org/package/2006/relationships"><Relationship Id="rId8" Type="http://schemas.openxmlformats.org/officeDocument/2006/relationships/hyperlink" Target="http://www.bastropconventioncenter.com/photo-tour/bastrop/weddings/bcec1-019/" TargetMode="External"/><Relationship Id="rId3" Type="http://schemas.openxmlformats.org/officeDocument/2006/relationships/image" Target="../media/image92.gif"/><Relationship Id="rId7" Type="http://schemas.openxmlformats.org/officeDocument/2006/relationships/image" Target="../media/image100.jpeg"/><Relationship Id="rId2" Type="http://schemas.openxmlformats.org/officeDocument/2006/relationships/hyperlink" Target="http://www.bastropedc.org/index.php?option=com_content&amp;view=article&amp;id=84&amp;Itemid=96" TargetMode="External"/><Relationship Id="rId1" Type="http://schemas.openxmlformats.org/officeDocument/2006/relationships/slideLayout" Target="../slideLayouts/slideLayout31.xml"/><Relationship Id="rId6" Type="http://schemas.openxmlformats.org/officeDocument/2006/relationships/hyperlink" Target="http://www.bastropconventioncenter.com/photo-tour/bastrop/facilities/bcec_flag_art_render_sm/" TargetMode="External"/><Relationship Id="rId5"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101.jpeg"/></Relationships>
</file>

<file path=ppt/slides/_rels/slide161.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hyperlink" Target="http://www.bastropconventioncenter.com/photo-tour/bastrop/facilities/bcec4-010/" TargetMode="External"/><Relationship Id="rId7" Type="http://schemas.openxmlformats.org/officeDocument/2006/relationships/hyperlink" Target="http://www.bastropconventioncenter.com/photo-tour/bastrop/facilities/bcec4-014/" TargetMode="External"/><Relationship Id="rId2" Type="http://schemas.openxmlformats.org/officeDocument/2006/relationships/image" Target="../media/image102.png"/><Relationship Id="rId1" Type="http://schemas.openxmlformats.org/officeDocument/2006/relationships/slideLayout" Target="../slideLayouts/slideLayout31.xml"/><Relationship Id="rId6" Type="http://schemas.openxmlformats.org/officeDocument/2006/relationships/image" Target="../media/image104.jpeg"/><Relationship Id="rId5" Type="http://schemas.openxmlformats.org/officeDocument/2006/relationships/hyperlink" Target="http://www.bastropconventioncenter.com/photo-tour/bastrop/facilities/dsc_0674/" TargetMode="External"/><Relationship Id="rId4" Type="http://schemas.openxmlformats.org/officeDocument/2006/relationships/image" Target="../media/image103.jpeg"/></Relationships>
</file>

<file path=ppt/slides/_rels/slide16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31.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64.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10.jpeg"/><Relationship Id="rId3" Type="http://schemas.openxmlformats.org/officeDocument/2006/relationships/image" Target="../media/image92.gif"/><Relationship Id="rId7" Type="http://schemas.openxmlformats.org/officeDocument/2006/relationships/hyperlink" Target="http://www.bastropconventioncenter.com/photo-tour/bastrop/weddings/bcec1-019/" TargetMode="External"/><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hyperlink" Target="http://www.bastropedc.org/index.php?option=com_content&amp;view=article&amp;id=84&amp;Itemid=96" TargetMode="External"/><Relationship Id="rId16" Type="http://schemas.openxmlformats.org/officeDocument/2006/relationships/image" Target="../media/image113.jpeg"/><Relationship Id="rId1" Type="http://schemas.openxmlformats.org/officeDocument/2006/relationships/slideLayout" Target="../slideLayouts/slideLayout31.xml"/><Relationship Id="rId6" Type="http://schemas.openxmlformats.org/officeDocument/2006/relationships/image" Target="../media/image100.jpeg"/><Relationship Id="rId11" Type="http://schemas.openxmlformats.org/officeDocument/2006/relationships/image" Target="../media/image108.jpeg"/><Relationship Id="rId5" Type="http://schemas.openxmlformats.org/officeDocument/2006/relationships/hyperlink" Target="http://www.bastropconventioncenter.com/photo-tour/bastrop/facilities/bcec_flag_art_render_sm/" TargetMode="External"/><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93.jpeg"/><Relationship Id="rId9" Type="http://schemas.openxmlformats.org/officeDocument/2006/relationships/image" Target="../media/image106.jpeg"/><Relationship Id="rId14" Type="http://schemas.openxmlformats.org/officeDocument/2006/relationships/image" Target="../media/image111.jpeg"/></Relationships>
</file>

<file path=ppt/slides/_rels/slide165.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31.xml"/></Relationships>
</file>

<file path=ppt/slides/_rels/slide166.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9.jpeg"/><Relationship Id="rId1" Type="http://schemas.openxmlformats.org/officeDocument/2006/relationships/slideLayout" Target="../slideLayouts/slideLayout4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9.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7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31.xml"/></Relationships>
</file>

<file path=ppt/slides/_rels/slide17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31.xml"/></Relationships>
</file>

<file path=ppt/slides/_rels/slide172.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31.xml"/><Relationship Id="rId1" Type="http://schemas.openxmlformats.org/officeDocument/2006/relationships/vmlDrawing" Target="../drawings/vmlDrawing6.vml"/><Relationship Id="rId5" Type="http://schemas.openxmlformats.org/officeDocument/2006/relationships/chart" Target="../charts/chart46.xml"/><Relationship Id="rId4" Type="http://schemas.openxmlformats.org/officeDocument/2006/relationships/image" Target="../media/image116.png"/></Relationships>
</file>

<file path=ppt/slides/_rels/slide17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31.xml"/></Relationships>
</file>

<file path=ppt/slides/_rels/slide174.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31.xml"/></Relationships>
</file>

<file path=ppt/slides/_rels/slide175.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31.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Microsoft_Excel_97-2003_Worksheet5.xls"/><Relationship Id="rId2" Type="http://schemas.openxmlformats.org/officeDocument/2006/relationships/slideLayout" Target="../slideLayouts/slideLayout31.xml"/><Relationship Id="rId1" Type="http://schemas.openxmlformats.org/officeDocument/2006/relationships/vmlDrawing" Target="../drawings/vmlDrawing7.vml"/><Relationship Id="rId5" Type="http://schemas.openxmlformats.org/officeDocument/2006/relationships/chart" Target="../charts/chart50.xml"/><Relationship Id="rId4" Type="http://schemas.openxmlformats.org/officeDocument/2006/relationships/image" Target="../media/image116.png"/></Relationships>
</file>

<file path=ppt/slides/_rels/slide177.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31.xml"/></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117.png"/></Relationships>
</file>

<file path=ppt/slides/_rels/slide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117.png"/></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117.png"/></Relationships>
</file>

<file path=ppt/slides/_rels/slide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117.png"/></Relationships>
</file>

<file path=ppt/slides/_rels/slide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1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1.xml"/><Relationship Id="rId4" Type="http://schemas.openxmlformats.org/officeDocument/2006/relationships/image" Target="../media/image117.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3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36.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36.xml"/><Relationship Id="rId1" Type="http://schemas.openxmlformats.org/officeDocument/2006/relationships/vmlDrawing" Target="../drawings/vmlDrawing3.vml"/><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3.xml"/><Relationship Id="rId1" Type="http://schemas.openxmlformats.org/officeDocument/2006/relationships/vmlDrawing" Target="../drawings/vmlDrawing4.vml"/><Relationship Id="rId5" Type="http://schemas.openxmlformats.org/officeDocument/2006/relationships/image" Target="../media/image15.emf"/><Relationship Id="rId4" Type="http://schemas.openxmlformats.org/officeDocument/2006/relationships/oleObject" Target="../embeddings/Microsoft_Excel_97-2003_Worksheet2.xls"/></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9.jpe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chart" Target="../charts/chart11.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1.xml"/><Relationship Id="rId7" Type="http://schemas.openxmlformats.org/officeDocument/2006/relationships/image" Target="../media/image23.jpeg"/><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12.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3.xml"/><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7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14.xml"/><Relationship Id="rId1" Type="http://schemas.openxmlformats.org/officeDocument/2006/relationships/slideLayout" Target="../slideLayouts/slideLayout36.xml"/><Relationship Id="rId4" Type="http://schemas.openxmlformats.org/officeDocument/2006/relationships/image" Target="../media/image28.jpeg"/></Relationships>
</file>

<file path=ppt/slides/_rels/slide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8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19.jpeg"/><Relationship Id="rId1" Type="http://schemas.openxmlformats.org/officeDocument/2006/relationships/slideLayout" Target="../slideLayouts/slideLayout3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7.jpeg"/><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8.jpeg"/><Relationship Id="rId1" Type="http://schemas.openxmlformats.org/officeDocument/2006/relationships/slideLayout" Target="../slideLayouts/slideLayout31.xml"/><Relationship Id="rId4" Type="http://schemas.openxmlformats.org/officeDocument/2006/relationships/chart" Target="../charts/char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1.wmf"/><Relationship Id="rId5" Type="http://schemas.openxmlformats.org/officeDocument/2006/relationships/image" Target="../media/image40.jpg"/><Relationship Id="rId4" Type="http://schemas.openxmlformats.org/officeDocument/2006/relationships/chart" Target="../charts/chart18.xml"/></Relationships>
</file>

<file path=ppt/slides/_rels/slide9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9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31.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eg"/></Relationships>
</file>

<file path=ppt/slides/_rels/slide9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31.xml"/><Relationship Id="rId4" Type="http://schemas.openxmlformats.org/officeDocument/2006/relationships/image" Target="../media/image4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chart" Target="../charts/chart25.xml"/><Relationship Id="rId1" Type="http://schemas.openxmlformats.org/officeDocument/2006/relationships/slideLayout" Target="../slideLayouts/slideLayout31.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00" t="-1339" r="-9900" b="-67"/>
          <a:stretch/>
        </p:blipFill>
        <p:spPr>
          <a:xfrm>
            <a:off x="7696200" y="2362200"/>
            <a:ext cx="4229080" cy="4031512"/>
          </a:xfrm>
          <a:prstGeom prst="ellipse">
            <a:avLst/>
          </a:prstGeom>
        </p:spPr>
      </p:pic>
      <p:sp>
        <p:nvSpPr>
          <p:cNvPr id="8" name="Title 3"/>
          <p:cNvSpPr txBox="1">
            <a:spLocks/>
          </p:cNvSpPr>
          <p:nvPr/>
        </p:nvSpPr>
        <p:spPr bwMode="auto">
          <a:xfrm rot="20823802">
            <a:off x="-4730914" y="1395000"/>
            <a:ext cx="3421063" cy="1447800"/>
          </a:xfrm>
          <a:prstGeom prst="rect">
            <a:avLst/>
          </a:prstGeom>
          <a:noFill/>
          <a:ln>
            <a:noFill/>
          </a:ln>
          <a:effectLst>
            <a:outerShdw blurRad="225425" dist="50800" dir="5220000" algn="ctr">
              <a:srgbClr val="000000">
                <a:alpha val="3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5000" i="1" spc="-400" dirty="0">
                <a:effectLst>
                  <a:outerShdw blurRad="38100" dist="38100" dir="2700000" algn="tl">
                    <a:srgbClr val="000000">
                      <a:alpha val="43137"/>
                    </a:srgbClr>
                  </a:outerShdw>
                </a:effectLst>
              </a:rPr>
              <a:t>The Journey Begins</a:t>
            </a:r>
          </a:p>
        </p:txBody>
      </p:sp>
      <p:sp>
        <p:nvSpPr>
          <p:cNvPr id="10" name="Rectangle 9"/>
          <p:cNvSpPr/>
          <p:nvPr/>
        </p:nvSpPr>
        <p:spPr>
          <a:xfrm>
            <a:off x="5334000" y="304800"/>
            <a:ext cx="1020763" cy="914400"/>
          </a:xfrm>
          <a:prstGeom prst="rect">
            <a:avLst/>
          </a:prstGeom>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endParaRPr lang="en-US" dirty="0"/>
          </a:p>
        </p:txBody>
      </p:sp>
      <p:pic>
        <p:nvPicPr>
          <p:cNvPr id="11" name="Picture 12"/>
          <p:cNvPicPr>
            <a:picLocks noChangeAspect="1" noChangeArrowheads="1"/>
          </p:cNvPicPr>
          <p:nvPr/>
        </p:nvPicPr>
        <p:blipFill>
          <a:blip r:embed="rId3"/>
          <a:srcRect/>
          <a:stretch>
            <a:fillRect/>
          </a:stretch>
        </p:blipFill>
        <p:spPr bwMode="auto">
          <a:xfrm>
            <a:off x="5105400" y="560388"/>
            <a:ext cx="1008063" cy="974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09600" y="1623098"/>
            <a:ext cx="5862892" cy="6270140"/>
          </a:xfrm>
          <a:prstGeom prst="rect">
            <a:avLst/>
          </a:prstGeom>
          <a:solidFill>
            <a:schemeClr val="bg1"/>
          </a:solidFill>
        </p:spPr>
      </p:pic>
    </p:spTree>
    <p:extLst>
      <p:ext uri="{BB962C8B-B14F-4D97-AF65-F5344CB8AC3E}">
        <p14:creationId xmlns:p14="http://schemas.microsoft.com/office/powerpoint/2010/main" val="2115190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F5669E6F-A436-41F2-85FF-0D6B9183F3DF}" type="slidenum">
              <a:rPr lang="en-US" smtClean="0"/>
              <a:pPr>
                <a:defRPr/>
              </a:pPr>
              <a:t>10</a:t>
            </a:fld>
            <a:endParaRPr lang="en-US" dirty="0"/>
          </a:p>
        </p:txBody>
      </p:sp>
      <p:sp>
        <p:nvSpPr>
          <p:cNvPr id="20482" name="Rectangle 2"/>
          <p:cNvSpPr>
            <a:spLocks noGrp="1" noChangeArrowheads="1"/>
          </p:cNvSpPr>
          <p:nvPr>
            <p:ph type="title" idx="4294967295"/>
          </p:nvPr>
        </p:nvSpPr>
        <p:spPr>
          <a:xfrm>
            <a:off x="352846" y="31173"/>
            <a:ext cx="6172200" cy="457200"/>
          </a:xfrm>
        </p:spPr>
        <p:txBody>
          <a:bodyPr>
            <a:noAutofit/>
          </a:bodyPr>
          <a:lstStyle/>
          <a:p>
            <a:pPr eaLnBrk="1" fontAlgn="auto" hangingPunct="1">
              <a:spcAft>
                <a:spcPts val="0"/>
              </a:spcAft>
              <a:defRPr/>
            </a:pPr>
            <a:r>
              <a:rPr lang="en-US" sz="1800" dirty="0" smtClean="0">
                <a:solidFill>
                  <a:schemeClr val="tx1"/>
                </a:solidFill>
                <a:latin typeface="+mn-lt"/>
              </a:rPr>
              <a:t>History of Bastrop, Texas</a:t>
            </a:r>
          </a:p>
        </p:txBody>
      </p:sp>
      <p:sp>
        <p:nvSpPr>
          <p:cNvPr id="20483" name="Rectangle 3"/>
          <p:cNvSpPr>
            <a:spLocks noGrp="1" noChangeArrowheads="1"/>
          </p:cNvSpPr>
          <p:nvPr>
            <p:ph idx="4294967295"/>
          </p:nvPr>
        </p:nvSpPr>
        <p:spPr>
          <a:xfrm>
            <a:off x="248492" y="259773"/>
            <a:ext cx="6380908" cy="8153400"/>
          </a:xfrm>
        </p:spPr>
        <p:txBody>
          <a:bodyPr rtlCol="0">
            <a:normAutofit lnSpcReduction="10000"/>
          </a:bodyPr>
          <a:lstStyle/>
          <a:p>
            <a:pPr marL="182880" indent="-274320" eaLnBrk="1" fontAlgn="auto" hangingPunct="1">
              <a:lnSpc>
                <a:spcPct val="80000"/>
              </a:lnSpc>
              <a:spcAft>
                <a:spcPts val="0"/>
              </a:spcAft>
              <a:buFont typeface="Arial" pitchFamily="34" charset="0"/>
              <a:buChar char="•"/>
              <a:defRPr/>
            </a:pPr>
            <a:endParaRPr lang="en-US" sz="800" b="1" dirty="0" smtClean="0"/>
          </a:p>
          <a:p>
            <a:pPr marL="182880" indent="-274320" algn="just" eaLnBrk="1" fontAlgn="auto" hangingPunct="1">
              <a:lnSpc>
                <a:spcPct val="80000"/>
              </a:lnSpc>
              <a:spcAft>
                <a:spcPts val="0"/>
              </a:spcAft>
              <a:buFontTx/>
              <a:buNone/>
              <a:defRPr/>
            </a:pPr>
            <a:r>
              <a:rPr lang="en-US" sz="1600" b="1" dirty="0">
                <a:solidFill>
                  <a:srgbClr val="336600"/>
                </a:solidFill>
              </a:rPr>
              <a:t> </a:t>
            </a:r>
            <a:r>
              <a:rPr lang="en-US" sz="1600" b="1" dirty="0" smtClean="0">
                <a:solidFill>
                  <a:srgbClr val="336600"/>
                </a:solidFill>
              </a:rPr>
              <a:t>   </a:t>
            </a:r>
            <a:r>
              <a:rPr lang="en-US" sz="1400" b="0" dirty="0" smtClean="0"/>
              <a:t>BASTROP</a:t>
            </a:r>
            <a:r>
              <a:rPr lang="en-US" sz="1400" b="0" dirty="0"/>
              <a:t>, TEXAS, </a:t>
            </a:r>
            <a:r>
              <a:rPr lang="en-US" sz="1400" b="0" dirty="0" smtClean="0"/>
              <a:t>The area was first occupied </a:t>
            </a:r>
            <a:r>
              <a:rPr lang="en-US" sz="1400" b="0" dirty="0"/>
              <a:t>in 1804, when a fort was established at </a:t>
            </a:r>
            <a:r>
              <a:rPr lang="en-US" sz="1400" dirty="0"/>
              <a:t>a</a:t>
            </a:r>
            <a:r>
              <a:rPr lang="en-US" sz="1400" b="0" dirty="0" smtClean="0"/>
              <a:t> </a:t>
            </a:r>
            <a:r>
              <a:rPr lang="en-US" sz="1400" b="0" dirty="0"/>
              <a:t>strategic Colorado River crossing of the Old San Antonio Road and named Puesta del Colorado. </a:t>
            </a:r>
          </a:p>
          <a:p>
            <a:pPr marL="114300" indent="0" algn="just">
              <a:buNone/>
            </a:pPr>
            <a:r>
              <a:rPr lang="en-US" sz="1400" b="0" dirty="0" smtClean="0"/>
              <a:t/>
            </a:r>
            <a:br>
              <a:rPr lang="en-US" sz="1400" b="0" dirty="0" smtClean="0"/>
            </a:br>
            <a:r>
              <a:rPr lang="en-US" sz="1400" b="0" dirty="0" smtClean="0"/>
              <a:t>In 1823, Baron </a:t>
            </a:r>
            <a:r>
              <a:rPr lang="en-US" sz="1400" b="0" dirty="0"/>
              <a:t>de Bastrop obtained permission from the Spanish to </a:t>
            </a:r>
            <a:r>
              <a:rPr lang="en-US" sz="1400" b="0" dirty="0" smtClean="0"/>
              <a:t>form </a:t>
            </a:r>
            <a:r>
              <a:rPr lang="en-US" sz="1400" b="0" dirty="0"/>
              <a:t>a German </a:t>
            </a:r>
            <a:r>
              <a:rPr lang="en-US" sz="1400" b="0" dirty="0" smtClean="0"/>
              <a:t>colony</a:t>
            </a:r>
            <a:r>
              <a:rPr lang="en-US" sz="1400" dirty="0" smtClean="0"/>
              <a:t>,</a:t>
            </a:r>
            <a:r>
              <a:rPr lang="en-US" sz="1400" b="0" dirty="0" smtClean="0"/>
              <a:t> </a:t>
            </a:r>
            <a:r>
              <a:rPr lang="en-US" sz="1400" b="0" dirty="0"/>
              <a:t>but subsequently failed to establish a settlement. </a:t>
            </a:r>
            <a:r>
              <a:rPr lang="en-US" sz="1400" dirty="0"/>
              <a:t>In </a:t>
            </a:r>
            <a:r>
              <a:rPr lang="en-US" sz="1400" dirty="0" smtClean="0"/>
              <a:t>1827, Stephen F. Austin established </a:t>
            </a:r>
            <a:r>
              <a:rPr lang="en-US" sz="1400" dirty="0"/>
              <a:t>a "Little Colony" of 100 families along the east bank of the Colorado River. The </a:t>
            </a:r>
            <a:r>
              <a:rPr lang="en-US" sz="1400" b="0" dirty="0"/>
              <a:t>town was probably named Bastrop by Stephen F. Austin in honor of Felipe Enrique Neri, Baron de Bastrop, a longtime friend and business associate. </a:t>
            </a:r>
            <a:r>
              <a:rPr lang="en-US" sz="1400" b="0" dirty="0" smtClean="0"/>
              <a:t>The </a:t>
            </a:r>
            <a:r>
              <a:rPr lang="en-US" sz="1400" b="0" dirty="0"/>
              <a:t>town was platted in 1832 and settlements continued despite tension with the Indians and Mexican authorities. To accommodate the government of Mexico, the City changed it’s name to Mina. After disagreements and mediation not providing remediation, volunteers joined in the armed uprising against Mexico in 1835-1836.  </a:t>
            </a:r>
          </a:p>
          <a:p>
            <a:pPr marL="114300" indent="0" algn="just">
              <a:buNone/>
            </a:pPr>
            <a:r>
              <a:rPr lang="en-US" sz="1400" b="0" dirty="0" smtClean="0"/>
              <a:t/>
            </a:r>
            <a:br>
              <a:rPr lang="en-US" sz="1400" b="0" dirty="0" smtClean="0"/>
            </a:br>
            <a:r>
              <a:rPr lang="en-US" sz="1400" b="0" dirty="0" smtClean="0"/>
              <a:t>The </a:t>
            </a:r>
            <a:r>
              <a:rPr lang="en-US" sz="1400" b="0" dirty="0"/>
              <a:t>town was incorporated under the laws of Texas on December 18, </a:t>
            </a:r>
            <a:r>
              <a:rPr lang="en-US" sz="1400" b="0" dirty="0" smtClean="0"/>
              <a:t>1837</a:t>
            </a:r>
            <a:r>
              <a:rPr lang="en-US" sz="1400" dirty="0"/>
              <a:t> </a:t>
            </a:r>
            <a:r>
              <a:rPr lang="en-US" sz="1400" dirty="0" smtClean="0"/>
              <a:t>and</a:t>
            </a:r>
            <a:r>
              <a:rPr lang="en-US" sz="1400" b="0" dirty="0" smtClean="0"/>
              <a:t> the name was changed back to Bastrop. </a:t>
            </a:r>
            <a:r>
              <a:rPr lang="en-US" sz="1400" dirty="0" smtClean="0"/>
              <a:t>The City </a:t>
            </a:r>
            <a:r>
              <a:rPr lang="en-US" sz="1400" b="0" dirty="0" smtClean="0"/>
              <a:t>was </a:t>
            </a:r>
            <a:r>
              <a:rPr lang="en-US" sz="1400" b="0" dirty="0"/>
              <a:t>comprised of a courthouse, a hotel, a stockade, a gunsmith shop, a general store, and a number of residences. The pine forest on the westernmost section provided the only timber available in what was then western Texas. The Bastrop timber mills provided lumber for building in Austin, San Antonio and other settlements. </a:t>
            </a:r>
          </a:p>
          <a:p>
            <a:pPr marL="0" indent="0" algn="just">
              <a:buNone/>
            </a:pPr>
            <a:r>
              <a:rPr lang="en-US" sz="1400" b="0" dirty="0"/>
              <a:t>	</a:t>
            </a:r>
          </a:p>
          <a:p>
            <a:pPr marL="0" indent="0" algn="just">
              <a:buNone/>
            </a:pPr>
            <a:r>
              <a:rPr lang="en-US" sz="1400" b="0" dirty="0"/>
              <a:t>	</a:t>
            </a:r>
            <a:endParaRPr lang="en-US" sz="1400" b="0" dirty="0" smtClean="0"/>
          </a:p>
          <a:p>
            <a:pPr marL="0" indent="0" algn="just">
              <a:buNone/>
            </a:pPr>
            <a:r>
              <a:rPr lang="en-US" sz="1400" b="0" dirty="0"/>
              <a:t>	</a:t>
            </a:r>
          </a:p>
          <a:p>
            <a:pPr algn="just"/>
            <a:endParaRPr lang="en-US" sz="1400" b="0" dirty="0" smtClean="0"/>
          </a:p>
          <a:p>
            <a:pPr algn="just"/>
            <a:endParaRPr lang="en-US" sz="1400" b="0" dirty="0"/>
          </a:p>
          <a:p>
            <a:pPr algn="just"/>
            <a:endParaRPr lang="en-US" sz="1400" b="0" dirty="0"/>
          </a:p>
          <a:p>
            <a:pPr algn="just"/>
            <a:endParaRPr lang="en-US" sz="1400" b="0" dirty="0"/>
          </a:p>
          <a:p>
            <a:pPr algn="just"/>
            <a:endParaRPr lang="en-US" sz="1400" b="0" dirty="0" smtClean="0"/>
          </a:p>
          <a:p>
            <a:pPr marL="114300" indent="0" algn="just">
              <a:buNone/>
            </a:pPr>
            <a:endParaRPr lang="en-US" sz="1400" dirty="0"/>
          </a:p>
          <a:p>
            <a:pPr marL="114300" indent="0" algn="just">
              <a:buNone/>
            </a:pPr>
            <a:r>
              <a:rPr lang="en-US" sz="1400" b="0" dirty="0" smtClean="0"/>
              <a:t>In </a:t>
            </a:r>
            <a:r>
              <a:rPr lang="en-US" sz="1400" b="0" dirty="0"/>
              <a:t>1862 </a:t>
            </a:r>
            <a:r>
              <a:rPr lang="en-US" sz="1400" b="0" dirty="0" smtClean="0"/>
              <a:t>fire </a:t>
            </a:r>
            <a:r>
              <a:rPr lang="en-US" sz="1400" b="0" dirty="0"/>
              <a:t>destroyed most of the downtown buildings located in the 900 block on Main Street. Rebuilding was difficult due to the stress of the war and scarcity of money in the area. To make matters worse, Bastrop experienced a flood of area creeks in 1869, which forced evacuation of the town as waters rose as high as forty-six feet. Fortunately, in 1886 Railroad entered Bastrop bringing trade. </a:t>
            </a:r>
            <a:r>
              <a:rPr lang="en-US" sz="1400" dirty="0"/>
              <a:t> </a:t>
            </a:r>
          </a:p>
          <a:p>
            <a:pPr marL="182880" indent="-274320" algn="just" eaLnBrk="1" fontAlgn="auto" hangingPunct="1">
              <a:lnSpc>
                <a:spcPct val="80000"/>
              </a:lnSpc>
              <a:spcAft>
                <a:spcPts val="0"/>
              </a:spcAft>
              <a:buFont typeface="Arial" charset="0"/>
              <a:buNone/>
              <a:defRPr/>
            </a:pPr>
            <a:endParaRPr lang="en-US" sz="1400" b="0" dirty="0" smtClean="0">
              <a:solidFill>
                <a:srgbClr val="FF0000"/>
              </a:solidFill>
            </a:endParaRPr>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056" y="4336473"/>
            <a:ext cx="313894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48" y="4336473"/>
            <a:ext cx="266185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 </a:t>
            </a:r>
            <a:r>
              <a:rPr lang="en-US" sz="1400" b="1" dirty="0">
                <a:solidFill>
                  <a:schemeClr val="bg2">
                    <a:lumMod val="50000"/>
                  </a:schemeClr>
                </a:solidFill>
                <a:cs typeface="Times New Roman" pitchFamily="18" charset="0"/>
              </a:rPr>
              <a:t>FIRE DEPARTMENT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102404" name="Picture 8" descr="C:\Documents and Settings\kstovall\My Documents\My Pictures\Microsoft Clip Organizer\003142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085" y="546495"/>
            <a:ext cx="1113580" cy="128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Documents and Settings\kstovall\My Documents\My Pictures\Microsoft Clip Organizer\00400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775" y="5570289"/>
            <a:ext cx="4229100" cy="2804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3464" y="8657167"/>
            <a:ext cx="738014" cy="486833"/>
          </a:xfrm>
        </p:spPr>
        <p:txBody>
          <a:bodyPr/>
          <a:lstStyle/>
          <a:p>
            <a:pPr algn="r">
              <a:defRPr/>
            </a:pPr>
            <a:fld id="{C2735C76-C27D-495B-85FB-A45C95B8496F}" type="slidenum">
              <a:rPr lang="en-US" smtClean="0"/>
              <a:pPr algn="r">
                <a:defRPr/>
              </a:pPr>
              <a:t>100</a:t>
            </a:fld>
            <a:endParaRPr lang="en-US" dirty="0"/>
          </a:p>
        </p:txBody>
      </p:sp>
      <p:sp>
        <p:nvSpPr>
          <p:cNvPr id="3" name="Rectangle 2"/>
          <p:cNvSpPr/>
          <p:nvPr/>
        </p:nvSpPr>
        <p:spPr>
          <a:xfrm>
            <a:off x="571500" y="914401"/>
            <a:ext cx="5753100" cy="4662815"/>
          </a:xfrm>
          <a:prstGeom prst="rect">
            <a:avLst/>
          </a:prstGeom>
        </p:spPr>
        <p:txBody>
          <a:bodyPr wrap="square">
            <a:spAutoFit/>
          </a:bodyPr>
          <a:lstStyle/>
          <a:p>
            <a:r>
              <a:rPr lang="en-US" sz="1100" b="1" dirty="0" smtClean="0"/>
              <a:t>2013-2014 </a:t>
            </a:r>
            <a:r>
              <a:rPr lang="en-US" sz="1100" b="1" dirty="0"/>
              <a:t>Accomplishments</a:t>
            </a:r>
            <a:endParaRPr lang="en-US" sz="1100" dirty="0"/>
          </a:p>
          <a:p>
            <a:r>
              <a:rPr lang="en-US" sz="1100" dirty="0"/>
              <a:t>• Responded to </a:t>
            </a:r>
            <a:r>
              <a:rPr lang="en-US" sz="1100" dirty="0" smtClean="0"/>
              <a:t>987 </a:t>
            </a:r>
            <a:r>
              <a:rPr lang="en-US" sz="1100" dirty="0"/>
              <a:t>calls for service.</a:t>
            </a:r>
          </a:p>
          <a:p>
            <a:r>
              <a:rPr lang="en-US" sz="1100" dirty="0"/>
              <a:t>• Achieved a response time of 6.89 minutes.</a:t>
            </a:r>
          </a:p>
          <a:p>
            <a:r>
              <a:rPr lang="en-US" sz="1100" dirty="0"/>
              <a:t>• Provided Public Fire Education to 5200+ children.</a:t>
            </a:r>
          </a:p>
          <a:p>
            <a:r>
              <a:rPr lang="en-US" sz="1100" dirty="0"/>
              <a:t>• Provided in-house training to all firefighters.</a:t>
            </a:r>
          </a:p>
          <a:p>
            <a:r>
              <a:rPr lang="en-US" sz="1100" dirty="0"/>
              <a:t>• Twenty-three (23) firefighters attended 1,120 hours of training.</a:t>
            </a:r>
          </a:p>
          <a:p>
            <a:pPr marL="111125" indent="-111125"/>
            <a:r>
              <a:rPr lang="en-US" sz="1100" dirty="0"/>
              <a:t>• All apparatus received 6-month preventative maintenance inspections and found no failures from lack of preventative maintenance.</a:t>
            </a:r>
          </a:p>
          <a:p>
            <a:r>
              <a:rPr lang="en-US" sz="1100" dirty="0"/>
              <a:t>• Provided planning review, inspection for C/O on all new commercial development.</a:t>
            </a:r>
          </a:p>
          <a:p>
            <a:r>
              <a:rPr lang="en-US" sz="1100" dirty="0"/>
              <a:t> </a:t>
            </a:r>
          </a:p>
          <a:p>
            <a:r>
              <a:rPr lang="en-US" sz="1100" b="1" dirty="0" smtClean="0"/>
              <a:t>2014-2015 </a:t>
            </a:r>
            <a:r>
              <a:rPr lang="en-US" sz="1100" b="1" dirty="0"/>
              <a:t>Goals </a:t>
            </a:r>
            <a:endParaRPr lang="en-US" sz="1100" dirty="0"/>
          </a:p>
          <a:p>
            <a:r>
              <a:rPr lang="en-US" sz="1100" dirty="0"/>
              <a:t>• Provide excellent fire protection at acceptable cost.</a:t>
            </a:r>
          </a:p>
          <a:p>
            <a:r>
              <a:rPr lang="en-US" sz="1100" dirty="0"/>
              <a:t>• Control fire losses and reduce fire risk.</a:t>
            </a:r>
          </a:p>
          <a:p>
            <a:r>
              <a:rPr lang="en-US" sz="1100" dirty="0"/>
              <a:t>• Improve ISO rating classification.</a:t>
            </a:r>
          </a:p>
          <a:p>
            <a:r>
              <a:rPr lang="en-US" sz="1100" dirty="0"/>
              <a:t>• Update the 5-year master plan for the future of the Bastrop Fire Department.</a:t>
            </a:r>
          </a:p>
          <a:p>
            <a:r>
              <a:rPr lang="en-US" sz="1100" dirty="0"/>
              <a:t>• Present public fire education to persons of all ages within the fire service area.</a:t>
            </a:r>
          </a:p>
          <a:p>
            <a:r>
              <a:rPr lang="en-US" sz="1100" dirty="0"/>
              <a:t>• Incorporate the City of Bastrop into Bastrop County ESD #2.</a:t>
            </a:r>
          </a:p>
          <a:p>
            <a:r>
              <a:rPr lang="en-US" sz="1100" dirty="0"/>
              <a:t> </a:t>
            </a:r>
          </a:p>
          <a:p>
            <a:r>
              <a:rPr lang="en-US" sz="1100" b="1" dirty="0" smtClean="0"/>
              <a:t>2014-2015 </a:t>
            </a:r>
            <a:r>
              <a:rPr lang="en-US" sz="1100" b="1" dirty="0"/>
              <a:t>Budget Objectives </a:t>
            </a:r>
            <a:endParaRPr lang="en-US" sz="1100" dirty="0"/>
          </a:p>
          <a:p>
            <a:r>
              <a:rPr lang="en-US" sz="1100" dirty="0"/>
              <a:t>• Strive to maintain total response time to calls of service to less than 5.5 minutes.</a:t>
            </a:r>
          </a:p>
          <a:p>
            <a:r>
              <a:rPr lang="en-US" sz="1100" dirty="0"/>
              <a:t>• All firefighters trained to SFFMA Introductory (Module 1) level training.</a:t>
            </a:r>
          </a:p>
          <a:p>
            <a:r>
              <a:rPr lang="en-US" sz="1100" dirty="0"/>
              <a:t>• Ten (10) firefighters trained to SFFMA Basic (Module 2) level Certification.</a:t>
            </a:r>
          </a:p>
          <a:p>
            <a:r>
              <a:rPr lang="en-US" sz="1100" dirty="0"/>
              <a:t>• Five (5) firefighters trained to SFFMA Intermediate (NFPA firefighter 1)  level Certification.</a:t>
            </a:r>
          </a:p>
          <a:p>
            <a:r>
              <a:rPr lang="en-US" sz="1100" dirty="0" smtClean="0"/>
              <a:t>• </a:t>
            </a:r>
            <a:r>
              <a:rPr lang="en-US" sz="1100" dirty="0"/>
              <a:t>All apparatus will receive 6-month preventative maintenance inspections.</a:t>
            </a:r>
          </a:p>
          <a:p>
            <a:r>
              <a:rPr lang="en-US" sz="1100" dirty="0"/>
              <a:t>• Provide Public fire education to 5200+ children in the BISD and local day care facilities.</a:t>
            </a:r>
          </a:p>
          <a:p>
            <a:r>
              <a:rPr lang="en-US" sz="1100" dirty="0"/>
              <a:t>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735C76-C27D-495B-85FB-A45C95B8496F}" type="slidenum">
              <a:rPr lang="en-US" smtClean="0"/>
              <a:pPr>
                <a:defRPr/>
              </a:pPr>
              <a:t>101</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1517235064"/>
              </p:ext>
            </p:extLst>
          </p:nvPr>
        </p:nvGraphicFramePr>
        <p:xfrm>
          <a:off x="406101" y="1219200"/>
          <a:ext cx="5943600" cy="6671916"/>
        </p:xfrm>
        <a:graphic>
          <a:graphicData uri="http://schemas.openxmlformats.org/drawingml/2006/table">
            <a:tbl>
              <a:tblPr>
                <a:tableStyleId>{ED083AE6-46FA-4A59-8FB0-9F97EB10719F}</a:tableStyleId>
              </a:tblPr>
              <a:tblGrid>
                <a:gridCol w="1981200"/>
                <a:gridCol w="990600"/>
                <a:gridCol w="1033670"/>
                <a:gridCol w="969065"/>
                <a:gridCol w="969065"/>
              </a:tblGrid>
              <a:tr h="445656">
                <a:tc>
                  <a:txBody>
                    <a:bodyPr/>
                    <a:lstStyle/>
                    <a:p>
                      <a:pPr marL="0" marR="0" algn="l" hangingPunct="0">
                        <a:spcBef>
                          <a:spcPts val="0"/>
                        </a:spcBef>
                        <a:spcAft>
                          <a:spcPts val="0"/>
                        </a:spcAft>
                      </a:pPr>
                      <a:r>
                        <a:rPr lang="en-US" sz="1100" u="none" dirty="0" smtClean="0">
                          <a:effectLst/>
                        </a:rPr>
                        <a:t>Performance Measurement Indicators</a:t>
                      </a:r>
                      <a:endParaRPr lang="en-US" sz="1100" b="1" u="none"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1" u="none" dirty="0">
                        <a:solidFill>
                          <a:srgbClr val="CC9900"/>
                        </a:solidFill>
                        <a:effectLst/>
                        <a:latin typeface="+mn-lt"/>
                        <a:ea typeface="Times New Roman"/>
                      </a:endParaRPr>
                    </a:p>
                  </a:txBody>
                  <a:tcPr marL="68580" marR="68580" marT="0" marB="0"/>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solidFill>
                            <a:srgbClr val="CC9900"/>
                          </a:solidFill>
                          <a:effectLst/>
                        </a:rPr>
                        <a:t>FY 2014-2015</a:t>
                      </a:r>
                      <a:endParaRPr lang="en-US" sz="1100" b="1" u="none" dirty="0" smtClean="0">
                        <a:solidFill>
                          <a:srgbClr val="CC9900"/>
                        </a:solidFill>
                        <a:effectLst/>
                        <a:latin typeface="+mn-lt"/>
                        <a:ea typeface="Times New Roman"/>
                      </a:endParaRPr>
                    </a:p>
                    <a:p>
                      <a:pPr marL="0" marR="0" algn="ctr" hangingPunct="0">
                        <a:spcBef>
                          <a:spcPts val="0"/>
                        </a:spcBef>
                        <a:spcAft>
                          <a:spcPts val="0"/>
                        </a:spcAft>
                      </a:pPr>
                      <a:endParaRPr lang="en-US" sz="1100" b="1" u="none" dirty="0">
                        <a:solidFill>
                          <a:srgbClr val="CC9900"/>
                        </a:solidFill>
                        <a:effectLst/>
                        <a:latin typeface="+mn-lt"/>
                        <a:ea typeface="Times New Roman"/>
                      </a:endParaRPr>
                    </a:p>
                  </a:txBody>
                  <a:tcPr marL="68580" marR="68580" marT="0" marB="0"/>
                </a:tc>
              </a:tr>
              <a:tr h="202572">
                <a:tc>
                  <a:txBody>
                    <a:bodyPr/>
                    <a:lstStyle/>
                    <a:p>
                      <a:pPr marL="0" marR="0" algn="ctr" hangingPunct="0">
                        <a:spcBef>
                          <a:spcPts val="0"/>
                        </a:spcBef>
                        <a:spcAft>
                          <a:spcPts val="0"/>
                        </a:spcAft>
                      </a:pPr>
                      <a:r>
                        <a:rPr lang="en-US" sz="1100" u="none" dirty="0">
                          <a:effectLst/>
                        </a:rPr>
                        <a:t>Demand</a:t>
                      </a:r>
                      <a:endParaRPr lang="en-US" sz="1100" u="none" dirty="0">
                        <a:solidFill>
                          <a:srgbClr val="CC9900"/>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502920">
                <a:tc>
                  <a:txBody>
                    <a:bodyPr/>
                    <a:lstStyle/>
                    <a:p>
                      <a:pPr marL="0" marR="0" hangingPunct="0">
                        <a:spcBef>
                          <a:spcPts val="0"/>
                        </a:spcBef>
                        <a:spcAft>
                          <a:spcPts val="0"/>
                        </a:spcAft>
                      </a:pPr>
                      <a:r>
                        <a:rPr lang="en-US" sz="1100" dirty="0">
                          <a:effectLst/>
                        </a:rPr>
                        <a:t>Incident Volume (emergency </a:t>
                      </a:r>
                      <a:r>
                        <a:rPr lang="en-US" sz="1100" dirty="0" smtClean="0">
                          <a:effectLst/>
                        </a:rPr>
                        <a:t>and non emergency)</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1,040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1,125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1,150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1,150</a:t>
                      </a:r>
                      <a:endParaRPr lang="en-US" sz="1100" dirty="0">
                        <a:effectLst/>
                        <a:latin typeface="+mn-lt"/>
                        <a:ea typeface="Times New Roman"/>
                        <a:cs typeface="Times New Roman"/>
                      </a:endParaRPr>
                    </a:p>
                  </a:txBody>
                  <a:tcPr marL="68580" marR="68580" marT="0" marB="0"/>
                </a:tc>
              </a:tr>
              <a:tr h="202572">
                <a:tc>
                  <a:txBody>
                    <a:bodyPr/>
                    <a:lstStyle/>
                    <a:p>
                      <a:pPr marL="0" marR="0"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202572">
                <a:tc>
                  <a:txBody>
                    <a:bodyPr/>
                    <a:lstStyle/>
                    <a:p>
                      <a:pPr marL="0" marR="0" algn="ctr" hangingPunct="0">
                        <a:spcBef>
                          <a:spcPts val="0"/>
                        </a:spcBef>
                        <a:spcAft>
                          <a:spcPts val="0"/>
                        </a:spcAft>
                      </a:pPr>
                      <a:r>
                        <a:rPr lang="en-US" sz="1100" u="none" dirty="0">
                          <a:effectLst/>
                        </a:rPr>
                        <a:t>Input</a:t>
                      </a:r>
                      <a:endParaRPr lang="en-US" sz="1100" u="none" dirty="0">
                        <a:solidFill>
                          <a:srgbClr val="CC99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2572">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2572">
                <a:tc>
                  <a:txBody>
                    <a:bodyPr/>
                    <a:lstStyle/>
                    <a:p>
                      <a:pPr marL="0" marR="0" hangingPunct="0">
                        <a:spcBef>
                          <a:spcPts val="0"/>
                        </a:spcBef>
                        <a:spcAft>
                          <a:spcPts val="0"/>
                        </a:spcAft>
                      </a:pPr>
                      <a:r>
                        <a:rPr lang="en-US" sz="1100" u="none" dirty="0" smtClean="0">
                          <a:effectLst/>
                        </a:rPr>
                        <a:t>Operating </a:t>
                      </a:r>
                      <a:r>
                        <a:rPr lang="en-US" sz="1100" u="none" dirty="0">
                          <a:effectLst/>
                        </a:rPr>
                        <a:t>Expenditures</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$203,505</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$190,445</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$213,200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$266,090</a:t>
                      </a:r>
                    </a:p>
                  </a:txBody>
                  <a:tcPr marL="68580" marR="68580" marT="0" marB="0"/>
                </a:tc>
              </a:tr>
              <a:tr h="202572">
                <a:tc>
                  <a:txBody>
                    <a:bodyPr/>
                    <a:lstStyle/>
                    <a:p>
                      <a:pPr marL="0" marR="0" hangingPunct="0">
                        <a:spcBef>
                          <a:spcPts val="0"/>
                        </a:spcBef>
                        <a:spcAft>
                          <a:spcPts val="0"/>
                        </a:spcAft>
                      </a:pPr>
                      <a:r>
                        <a:rPr lang="en-US" sz="1100" u="none" dirty="0">
                          <a:effectLst/>
                        </a:rPr>
                        <a:t>Number of Personnel</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54</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54</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54</a:t>
                      </a:r>
                      <a:endParaRPr lang="en-US" sz="1100" u="none" dirty="0">
                        <a:effectLst/>
                        <a:latin typeface="+mn-lt"/>
                        <a:ea typeface="Times New Roman"/>
                        <a:cs typeface="Times New Roman"/>
                      </a:endParaRPr>
                    </a:p>
                  </a:txBody>
                  <a:tcPr marL="68580" marR="68580" marT="0" marB="0"/>
                </a:tc>
              </a:tr>
              <a:tr h="202572">
                <a:tc>
                  <a:txBody>
                    <a:bodyPr/>
                    <a:lstStyle/>
                    <a:p>
                      <a:pPr marL="0" marR="0" hangingPunct="0">
                        <a:spcBef>
                          <a:spcPts val="0"/>
                        </a:spcBef>
                        <a:spcAft>
                          <a:spcPts val="0"/>
                        </a:spcAft>
                      </a:pPr>
                      <a:r>
                        <a:rPr lang="en-US" sz="1100" u="none" dirty="0" smtClean="0">
                          <a:effectLst/>
                        </a:rPr>
                        <a:t>Volunteer </a:t>
                      </a:r>
                      <a:r>
                        <a:rPr lang="en-US" sz="1100" u="none" dirty="0">
                          <a:effectLst/>
                        </a:rPr>
                        <a:t>Suppression</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46</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46</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46</a:t>
                      </a:r>
                      <a:endParaRPr lang="en-US" sz="1100" u="none" dirty="0">
                        <a:effectLst/>
                        <a:latin typeface="+mn-lt"/>
                        <a:ea typeface="Times New Roman"/>
                        <a:cs typeface="Times New Roman"/>
                      </a:endParaRPr>
                    </a:p>
                  </a:txBody>
                  <a:tcPr marL="68580" marR="68580" marT="0" marB="0"/>
                </a:tc>
              </a:tr>
              <a:tr h="202572">
                <a:tc>
                  <a:txBody>
                    <a:bodyPr/>
                    <a:lstStyle/>
                    <a:p>
                      <a:pPr marL="0" marR="0" hangingPunct="0">
                        <a:spcBef>
                          <a:spcPts val="0"/>
                        </a:spcBef>
                        <a:spcAft>
                          <a:spcPts val="0"/>
                        </a:spcAft>
                      </a:pPr>
                      <a:r>
                        <a:rPr lang="en-US" sz="1100" u="none" dirty="0" smtClean="0">
                          <a:effectLst/>
                        </a:rPr>
                        <a:t>Volunteer </a:t>
                      </a:r>
                      <a:r>
                        <a:rPr lang="en-US" sz="1100" u="none" dirty="0">
                          <a:effectLst/>
                        </a:rPr>
                        <a:t>Administration</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8</a:t>
                      </a:r>
                      <a:endParaRPr lang="en-US" sz="1100" u="none" dirty="0">
                        <a:effectLst/>
                        <a:latin typeface="+mn-lt"/>
                        <a:ea typeface="Times New Roman"/>
                        <a:cs typeface="Times New Roman"/>
                      </a:endParaRPr>
                    </a:p>
                  </a:txBody>
                  <a:tcPr marL="68580" marR="68580" marT="0" marB="0"/>
                </a:tc>
              </a:tr>
              <a:tr h="206792">
                <a:tc>
                  <a:txBody>
                    <a:bodyPr/>
                    <a:lstStyle/>
                    <a:p>
                      <a:pPr marL="0" marR="0" hangingPunct="0">
                        <a:spcBef>
                          <a:spcPts val="0"/>
                        </a:spcBef>
                        <a:spcAft>
                          <a:spcPts val="0"/>
                        </a:spcAft>
                      </a:pPr>
                      <a:r>
                        <a:rPr lang="en-US" sz="1100" u="none" dirty="0" smtClean="0">
                          <a:effectLst/>
                        </a:rPr>
                        <a:t>Career </a:t>
                      </a:r>
                      <a:r>
                        <a:rPr lang="en-US" sz="1100" u="none" dirty="0">
                          <a:effectLst/>
                        </a:rPr>
                        <a:t>Suppression</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3</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3</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3</a:t>
                      </a:r>
                      <a:endParaRPr lang="en-US" sz="1100" u="none" dirty="0">
                        <a:effectLst/>
                        <a:latin typeface="+mn-lt"/>
                        <a:ea typeface="Times New Roman"/>
                        <a:cs typeface="Times New Roman"/>
                      </a:endParaRPr>
                    </a:p>
                  </a:txBody>
                  <a:tcPr marL="68580" marR="68580" marT="0" marB="0"/>
                </a:tc>
              </a:tr>
              <a:tr h="288593">
                <a:tc>
                  <a:txBody>
                    <a:bodyPr/>
                    <a:lstStyle/>
                    <a:p>
                      <a:pPr marL="0" marR="0" hangingPunct="0">
                        <a:spcBef>
                          <a:spcPts val="0"/>
                        </a:spcBef>
                        <a:spcAft>
                          <a:spcPts val="0"/>
                        </a:spcAft>
                      </a:pP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2572">
                <a:tc>
                  <a:txBody>
                    <a:bodyPr/>
                    <a:lstStyle/>
                    <a:p>
                      <a:pPr marL="0" marR="0" algn="ctr" hangingPunct="0">
                        <a:spcBef>
                          <a:spcPts val="0"/>
                        </a:spcBef>
                        <a:spcAft>
                          <a:spcPts val="0"/>
                        </a:spcAft>
                      </a:pPr>
                      <a:r>
                        <a:rPr lang="en-US" sz="1100" u="none" dirty="0">
                          <a:effectLst/>
                        </a:rPr>
                        <a:t>Output</a:t>
                      </a:r>
                      <a:endParaRPr lang="en-US" sz="1100" u="none" dirty="0">
                        <a:solidFill>
                          <a:srgbClr val="CC99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6792">
                <a:tc>
                  <a:txBody>
                    <a:bodyPr/>
                    <a:lstStyle/>
                    <a:p>
                      <a:pPr marL="0" marR="0"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2572">
                <a:tc>
                  <a:txBody>
                    <a:bodyPr/>
                    <a:lstStyle/>
                    <a:p>
                      <a:pPr marL="0" marR="0" hangingPunct="0">
                        <a:spcBef>
                          <a:spcPts val="0"/>
                        </a:spcBef>
                        <a:spcAft>
                          <a:spcPts val="0"/>
                        </a:spcAft>
                      </a:pPr>
                      <a:r>
                        <a:rPr lang="en-US" sz="1100" u="none" dirty="0">
                          <a:effectLst/>
                        </a:rPr>
                        <a:t>Priority Calls Answered</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325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398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450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475</a:t>
                      </a:r>
                      <a:endParaRPr lang="en-US" sz="1100" u="none"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u="none" dirty="0">
                          <a:effectLst/>
                        </a:rPr>
                        <a:t>Non-Emergency Calls Answered</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615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600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600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625</a:t>
                      </a:r>
                      <a:endParaRPr lang="en-US" sz="1100" u="none" dirty="0">
                        <a:effectLst/>
                        <a:latin typeface="+mn-lt"/>
                        <a:ea typeface="Times New Roman"/>
                        <a:cs typeface="Times New Roman"/>
                      </a:endParaRPr>
                    </a:p>
                  </a:txBody>
                  <a:tcPr marL="68580" marR="68580" marT="0" marB="0"/>
                </a:tc>
              </a:tr>
              <a:tr h="202572">
                <a:tc>
                  <a:txBody>
                    <a:bodyPr/>
                    <a:lstStyle/>
                    <a:p>
                      <a:pPr marL="0" marR="0" hangingPunct="0">
                        <a:spcBef>
                          <a:spcPts val="0"/>
                        </a:spcBef>
                        <a:spcAft>
                          <a:spcPts val="0"/>
                        </a:spcAft>
                      </a:pP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2572">
                <a:tc>
                  <a:txBody>
                    <a:bodyPr/>
                    <a:lstStyle/>
                    <a:p>
                      <a:pPr marL="0" marR="0" algn="ctr" hangingPunct="0">
                        <a:spcBef>
                          <a:spcPts val="0"/>
                        </a:spcBef>
                        <a:spcAft>
                          <a:spcPts val="0"/>
                        </a:spcAft>
                      </a:pPr>
                      <a:r>
                        <a:rPr lang="en-US" sz="1100" u="none" dirty="0">
                          <a:effectLst/>
                        </a:rPr>
                        <a:t>Efficiency</a:t>
                      </a:r>
                      <a:endParaRPr lang="en-US" sz="1100" u="none" dirty="0">
                        <a:solidFill>
                          <a:srgbClr val="CC99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6792">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2572">
                <a:tc>
                  <a:txBody>
                    <a:bodyPr/>
                    <a:lstStyle/>
                    <a:p>
                      <a:pPr marL="0" marR="0" hangingPunct="0">
                        <a:spcBef>
                          <a:spcPts val="0"/>
                        </a:spcBef>
                        <a:spcAft>
                          <a:spcPts val="0"/>
                        </a:spcAft>
                      </a:pPr>
                      <a:r>
                        <a:rPr lang="en-US" sz="1100" u="none" dirty="0">
                          <a:effectLst/>
                        </a:rPr>
                        <a:t>Coverage Population</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8,800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8,800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8,800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8,800</a:t>
                      </a:r>
                      <a:endParaRPr lang="en-US" sz="1100" u="none"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u="none" dirty="0">
                          <a:effectLst/>
                        </a:rPr>
                        <a:t>Fire Expenditures per Capita</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$23.13</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$21.64</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$24.23</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$30.24</a:t>
                      </a:r>
                      <a:endParaRPr lang="en-US" sz="1100" dirty="0">
                        <a:latin typeface="+mn-lt"/>
                      </a:endParaRPr>
                    </a:p>
                  </a:txBody>
                  <a:tcPr marL="68580" marR="68580" marT="0" marB="0"/>
                </a:tc>
              </a:tr>
              <a:tr h="335280">
                <a:tc>
                  <a:txBody>
                    <a:bodyPr/>
                    <a:lstStyle/>
                    <a:p>
                      <a:pPr marL="0" marR="0" hangingPunct="0">
                        <a:spcBef>
                          <a:spcPts val="0"/>
                        </a:spcBef>
                        <a:spcAft>
                          <a:spcPts val="0"/>
                        </a:spcAft>
                      </a:pPr>
                      <a:r>
                        <a:rPr lang="en-US" sz="1100" dirty="0" smtClean="0">
                          <a:effectLst/>
                        </a:rPr>
                        <a:t>Expenditures </a:t>
                      </a:r>
                      <a:r>
                        <a:rPr lang="en-US" sz="1100" dirty="0">
                          <a:effectLst/>
                        </a:rPr>
                        <a:t>as % of General Fund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2.49%</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2.24%</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2.32%</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2.677%</a:t>
                      </a:r>
                      <a:endParaRPr lang="en-US" sz="1100" dirty="0">
                        <a:latin typeface="+mn-lt"/>
                      </a:endParaRPr>
                    </a:p>
                  </a:txBody>
                  <a:tcPr marL="68580" marR="68580" marT="0" marB="0"/>
                </a:tc>
              </a:tr>
              <a:tr h="223659">
                <a:tc>
                  <a:txBody>
                    <a:bodyPr/>
                    <a:lstStyle/>
                    <a:p>
                      <a:pPr marL="0" marR="0" algn="ctr" hangingPunct="0">
                        <a:spcBef>
                          <a:spcPts val="0"/>
                        </a:spcBef>
                        <a:spcAft>
                          <a:spcPts val="0"/>
                        </a:spcAft>
                      </a:pPr>
                      <a:endParaRPr lang="en-US" sz="1100" u="none" dirty="0">
                        <a:solidFill>
                          <a:srgbClr val="3366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6792">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effectLst/>
                        </a:rPr>
                        <a:t>Effectiveness</a:t>
                      </a:r>
                      <a:endParaRPr lang="en-US" sz="1100" u="none" dirty="0" smtClean="0">
                        <a:solidFill>
                          <a:srgbClr val="CC9900"/>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202572">
                <a:tc>
                  <a:txBody>
                    <a:bodyPr/>
                    <a:lstStyle/>
                    <a:p>
                      <a:pPr marL="0" marR="0" algn="ctr" hangingPunct="0">
                        <a:spcBef>
                          <a:spcPts val="0"/>
                        </a:spcBef>
                        <a:spcAft>
                          <a:spcPts val="0"/>
                        </a:spcAft>
                      </a:pPr>
                      <a:r>
                        <a:rPr lang="en-US" sz="1100" u="none" strike="noStrik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u="none" dirty="0">
                          <a:effectLst/>
                        </a:rPr>
                        <a:t>Response Time Average / City</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6.83 </a:t>
                      </a:r>
                      <a:r>
                        <a:rPr lang="en-US" sz="1100" u="none" dirty="0">
                          <a:effectLst/>
                        </a:rPr>
                        <a:t>/ </a:t>
                      </a:r>
                      <a:r>
                        <a:rPr lang="en-US" sz="1100" u="none" dirty="0" smtClean="0">
                          <a:effectLst/>
                        </a:rPr>
                        <a:t>4.69</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6.5 </a:t>
                      </a:r>
                      <a:r>
                        <a:rPr lang="en-US" sz="1100" u="none" dirty="0">
                          <a:effectLst/>
                        </a:rPr>
                        <a:t>/ </a:t>
                      </a:r>
                      <a:r>
                        <a:rPr lang="en-US" sz="1100" u="none" dirty="0" smtClean="0">
                          <a:effectLst/>
                        </a:rPr>
                        <a:t>4.25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6.5 </a:t>
                      </a:r>
                      <a:r>
                        <a:rPr lang="en-US" sz="1100" u="none" dirty="0">
                          <a:effectLst/>
                        </a:rPr>
                        <a:t>/ </a:t>
                      </a:r>
                      <a:r>
                        <a:rPr lang="en-US" sz="1100" u="none" dirty="0" smtClean="0">
                          <a:effectLst/>
                        </a:rPr>
                        <a:t>4.5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6.5 </a:t>
                      </a:r>
                      <a:r>
                        <a:rPr lang="en-US" sz="1100" u="none" dirty="0">
                          <a:effectLst/>
                        </a:rPr>
                        <a:t>/ </a:t>
                      </a:r>
                      <a:r>
                        <a:rPr lang="en-US" sz="1100" u="none" dirty="0" smtClean="0">
                          <a:effectLst/>
                        </a:rPr>
                        <a:t>4.5</a:t>
                      </a:r>
                      <a:endParaRPr lang="en-US" sz="1100" u="none" dirty="0">
                        <a:effectLst/>
                        <a:latin typeface="+mn-lt"/>
                        <a:ea typeface="Times New Roman"/>
                        <a:cs typeface="Times New Roman"/>
                      </a:endParaRPr>
                    </a:p>
                  </a:txBody>
                  <a:tcPr marL="68580" marR="68580" marT="0" marB="0"/>
                </a:tc>
              </a:tr>
              <a:tr h="206792">
                <a:tc>
                  <a:txBody>
                    <a:bodyPr/>
                    <a:lstStyle/>
                    <a:p>
                      <a:pPr marL="0" marR="0" hangingPunct="0">
                        <a:spcBef>
                          <a:spcPts val="0"/>
                        </a:spcBef>
                        <a:spcAft>
                          <a:spcPts val="0"/>
                        </a:spcAft>
                      </a:pPr>
                      <a:r>
                        <a:rPr lang="en-US" sz="1100" u="none" dirty="0">
                          <a:effectLst/>
                        </a:rPr>
                        <a:t>ISO Rating</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3</a:t>
                      </a:r>
                      <a:endParaRPr lang="en-US" sz="1100" u="none" dirty="0">
                        <a:effectLst/>
                        <a:latin typeface="+mn-lt"/>
                        <a:ea typeface="Times New Roman"/>
                        <a:cs typeface="Times New Roman"/>
                      </a:endParaRPr>
                    </a:p>
                  </a:txBody>
                  <a:tcPr marL="68580" marR="68580" marT="0" marB="0"/>
                </a:tc>
              </a:tr>
            </a:tbl>
          </a:graphicData>
        </a:graphic>
      </p:graphicFrame>
      <p:sp>
        <p:nvSpPr>
          <p:cNvPr id="103626"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FIRE DEPARTMENT continued</a:t>
            </a:r>
            <a:endParaRPr lang="en-US" sz="1400" dirty="0">
              <a:solidFill>
                <a:schemeClr val="bg2">
                  <a:lumMod val="50000"/>
                </a:schemeClr>
              </a:solidFill>
            </a:endParaRPr>
          </a:p>
          <a:p>
            <a:pPr eaLnBrk="0" hangingPunct="0"/>
            <a:r>
              <a:rPr lang="en-US" sz="1100" dirty="0">
                <a:solidFill>
                  <a:schemeClr val="bg2">
                    <a:lumMod val="50000"/>
                  </a:schemeClr>
                </a:solidFill>
                <a:cs typeface="Times New Roman" pitchFamily="18" charset="0"/>
              </a:rPr>
              <a:t>			</a:t>
            </a:r>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title"/>
          </p:nvPr>
        </p:nvSpPr>
        <p:spPr>
          <a:xfrm>
            <a:off x="398463" y="-3358131"/>
            <a:ext cx="6172200" cy="130805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sp>
        <p:nvSpPr>
          <p:cNvPr id="2" name="Slide Number Placeholder 1"/>
          <p:cNvSpPr>
            <a:spLocks noGrp="1"/>
          </p:cNvSpPr>
          <p:nvPr>
            <p:ph type="sldNum" sz="quarter" idx="12"/>
          </p:nvPr>
        </p:nvSpPr>
        <p:spPr>
          <a:xfrm>
            <a:off x="11993" y="8657167"/>
            <a:ext cx="738014" cy="486833"/>
          </a:xfrm>
        </p:spPr>
        <p:txBody>
          <a:bodyPr/>
          <a:lstStyle/>
          <a:p>
            <a:pPr algn="r">
              <a:defRPr/>
            </a:pPr>
            <a:fld id="{C2735C76-C27D-495B-85FB-A45C95B8496F}" type="slidenum">
              <a:rPr lang="en-US" smtClean="0"/>
              <a:pPr algn="r">
                <a:defRPr/>
              </a:pPr>
              <a:t>102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12883303"/>
              </p:ext>
            </p:extLst>
          </p:nvPr>
        </p:nvGraphicFramePr>
        <p:xfrm>
          <a:off x="514358" y="1219205"/>
          <a:ext cx="6038851" cy="3145866"/>
        </p:xfrm>
        <a:graphic>
          <a:graphicData uri="http://schemas.openxmlformats.org/drawingml/2006/table">
            <a:tbl>
              <a:tblPr>
                <a:tableStyleId>{ED083AE6-46FA-4A59-8FB0-9F97EB10719F}</a:tableStyleId>
              </a:tblPr>
              <a:tblGrid>
                <a:gridCol w="1914276"/>
                <a:gridCol w="1105149"/>
                <a:gridCol w="1045945"/>
                <a:gridCol w="1026210"/>
                <a:gridCol w="947271"/>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endParaRPr lang="en-US" sz="1100" b="1" u="none" dirty="0">
                        <a:solidFill>
                          <a:srgbClr val="CC9900"/>
                        </a:solidFill>
                        <a:effectLst/>
                        <a:latin typeface="+mn-lt"/>
                        <a:ea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1" u="none" dirty="0">
                        <a:solidFill>
                          <a:srgbClr val="CC9900"/>
                        </a:solidFill>
                        <a:effectLst/>
                        <a:latin typeface="+mn-lt"/>
                        <a:ea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1" u="none" dirty="0">
                        <a:solidFill>
                          <a:srgbClr val="CC9900"/>
                        </a:solidFill>
                        <a:effectLst/>
                        <a:latin typeface="+mn-lt"/>
                        <a:ea typeface="Times New Roman"/>
                      </a:endParaRPr>
                    </a:p>
                  </a:txBody>
                  <a:tcPr marL="68580" marR="68580" marT="0" marB="0">
                    <a:solidFill>
                      <a:schemeClr val="bg1"/>
                    </a:solidFill>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solidFill>
                            <a:srgbClr val="CC9900"/>
                          </a:solidFill>
                          <a:effectLst/>
                        </a:rPr>
                        <a:t>FY 2014-2015</a:t>
                      </a:r>
                      <a:endParaRPr lang="en-US" sz="1100" b="1" u="none" dirty="0" smtClean="0">
                        <a:solidFill>
                          <a:srgbClr val="CC9900"/>
                        </a:solidFill>
                        <a:effectLst/>
                        <a:latin typeface="+mn-lt"/>
                        <a:ea typeface="Times New Roman"/>
                      </a:endParaRPr>
                    </a:p>
                  </a:txBody>
                  <a:tcPr marL="68580" marR="68580" marT="0" marB="0">
                    <a:solidFill>
                      <a:schemeClr val="bg1"/>
                    </a:solidFill>
                  </a:tcPr>
                </a:tc>
              </a:tr>
              <a:tr h="229611">
                <a:tc>
                  <a:txBody>
                    <a:bodyPr/>
                    <a:lstStyle/>
                    <a:p>
                      <a:pPr marL="0" marR="0" algn="ctr" hangingPunct="0">
                        <a:spcBef>
                          <a:spcPts val="0"/>
                        </a:spcBef>
                        <a:spcAft>
                          <a:spcPts val="0"/>
                        </a:spcAft>
                      </a:pPr>
                      <a:r>
                        <a:rPr lang="en-US" sz="1100" u="sng" dirty="0">
                          <a:effectLst/>
                        </a:rPr>
                        <a:t>ALL VOLUNTEERS</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endParaRPr>
                    </a:p>
                  </a:txBody>
                  <a:tcPr marL="67661" marR="67661" marT="0" marB="0">
                    <a:solidFill>
                      <a:schemeClr val="bg1"/>
                    </a:solidFill>
                  </a:tcPr>
                </a:tc>
              </a:tr>
              <a:tr h="229611">
                <a:tc>
                  <a:txBody>
                    <a:bodyPr/>
                    <a:lstStyle/>
                    <a:p>
                      <a:pPr marL="0" marR="0" hangingPunct="0">
                        <a:spcBef>
                          <a:spcPts val="0"/>
                        </a:spcBef>
                        <a:spcAft>
                          <a:spcPts val="0"/>
                        </a:spcAft>
                      </a:pPr>
                      <a:r>
                        <a:rPr lang="en-US" sz="1100" dirty="0">
                          <a:effectLst/>
                        </a:rPr>
                        <a:t>Chief</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Assistant Chief</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District Chief</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3</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Captain</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Secretary</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Treasurer</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Chaplain</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Safety Officer</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solidFill>
                      <a:schemeClr val="bg1"/>
                    </a:solidFill>
                  </a:tcPr>
                </a:tc>
              </a:tr>
              <a:tr h="229611">
                <a:tc>
                  <a:txBody>
                    <a:bodyPr/>
                    <a:lstStyle/>
                    <a:p>
                      <a:pPr marL="0" marR="0" hangingPunct="0">
                        <a:spcBef>
                          <a:spcPts val="0"/>
                        </a:spcBef>
                        <a:spcAft>
                          <a:spcPts val="0"/>
                        </a:spcAft>
                      </a:pPr>
                      <a:r>
                        <a:rPr lang="en-US" sz="1100" dirty="0">
                          <a:effectLst/>
                        </a:rPr>
                        <a:t>Firefighters</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32</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35</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41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mn-ea"/>
                          <a:cs typeface="+mn-cs"/>
                        </a:rPr>
                        <a:t>31</a:t>
                      </a:r>
                      <a:endParaRPr lang="en-US" sz="1100" dirty="0">
                        <a:effectLst/>
                        <a:latin typeface="Arial"/>
                        <a:ea typeface="Times New Roman"/>
                        <a:cs typeface="Times New Roman"/>
                      </a:endParaRPr>
                    </a:p>
                  </a:txBody>
                  <a:tcPr marL="68580" marR="68580" marT="0" marB="0">
                    <a:solidFill>
                      <a:schemeClr val="bg1"/>
                    </a:solidFill>
                  </a:tcPr>
                </a:tc>
              </a:tr>
              <a:tr h="346836">
                <a:tc>
                  <a:txBody>
                    <a:bodyPr/>
                    <a:lstStyle/>
                    <a:p>
                      <a:pPr marL="0" marR="0" algn="ctr" hangingPunct="0">
                        <a:spcBef>
                          <a:spcPts val="0"/>
                        </a:spcBef>
                        <a:spcAft>
                          <a:spcPts val="0"/>
                        </a:spcAft>
                        <a:tabLst>
                          <a:tab pos="2743200" algn="ctr"/>
                          <a:tab pos="5486400" algn="r"/>
                          <a:tab pos="457200" algn="l"/>
                        </a:tabLst>
                      </a:pPr>
                      <a:r>
                        <a:rPr lang="en-US" sz="1100" dirty="0" smtClean="0">
                          <a:effectLst/>
                        </a:rPr>
                        <a:t>TOTAL</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smtClean="0">
                          <a:effectLst/>
                        </a:rPr>
                        <a:t>46</a:t>
                      </a:r>
                      <a:endParaRPr lang="en-US" sz="1100" u="none"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smtClean="0">
                          <a:effectLst/>
                        </a:rPr>
                        <a:t>48</a:t>
                      </a:r>
                      <a:endParaRPr lang="en-US" sz="1100" u="none" dirty="0">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r>
                        <a:rPr lang="en-US" sz="1100" u="none" dirty="0" smtClean="0">
                          <a:effectLst/>
                          <a:latin typeface="+mn-lt"/>
                          <a:ea typeface="+mn-ea"/>
                        </a:rPr>
                        <a:t>54</a:t>
                      </a:r>
                      <a:endParaRPr lang="en-US" sz="1100" u="none" dirty="0">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r>
                        <a:rPr lang="en-US" sz="1100" u="none" dirty="0" smtClean="0">
                          <a:effectLst/>
                          <a:latin typeface="+mn-lt"/>
                          <a:ea typeface="+mn-ea"/>
                        </a:rPr>
                        <a:t>44</a:t>
                      </a:r>
                      <a:endParaRPr lang="en-US" sz="1100" u="none" dirty="0">
                        <a:effectLst/>
                        <a:latin typeface="+mn-lt"/>
                        <a:ea typeface="Times New Roman"/>
                      </a:endParaRPr>
                    </a:p>
                  </a:txBody>
                  <a:tcPr marL="67661" marR="67661" marT="0" marB="0">
                    <a:solidFill>
                      <a:schemeClr val="bg1"/>
                    </a:solidFill>
                  </a:tcPr>
                </a:tc>
              </a:tr>
            </a:tbl>
          </a:graphicData>
        </a:graphic>
      </p:graphicFrame>
      <p:sp>
        <p:nvSpPr>
          <p:cNvPr id="104531"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FIRE DEPARTMENT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104532"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4" name="Diagram 3"/>
          <p:cNvGraphicFramePr/>
          <p:nvPr>
            <p:extLst>
              <p:ext uri="{D42A27DB-BD31-4B8C-83A1-F6EECF244321}">
                <p14:modId xmlns:p14="http://schemas.microsoft.com/office/powerpoint/2010/main" val="3086602139"/>
              </p:ext>
            </p:extLst>
          </p:nvPr>
        </p:nvGraphicFramePr>
        <p:xfrm>
          <a:off x="312743" y="5486417"/>
          <a:ext cx="6232525" cy="3067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535" name="Rectangle 7"/>
          <p:cNvSpPr>
            <a:spLocks noChangeArrowheads="1"/>
          </p:cNvSpPr>
          <p:nvPr/>
        </p:nvSpPr>
        <p:spPr bwMode="auto">
          <a:xfrm>
            <a:off x="990600" y="4812106"/>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FIRE DEPARTMENT ORGANIZATIONAL 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533401" y="533412"/>
            <a:ext cx="5867400" cy="40318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MUNICIPAL COURT</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4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hangingPunct="0">
              <a:defRPr/>
            </a:pPr>
            <a:endParaRPr lang="en-US" sz="1100" dirty="0">
              <a:cs typeface="+mn-cs"/>
            </a:endParaRPr>
          </a:p>
          <a:p>
            <a:pPr marL="171450" indent="-171450" hangingPunct="0">
              <a:buFont typeface="Arial" pitchFamily="34" charset="0"/>
              <a:buChar char="•"/>
              <a:defRPr/>
            </a:pPr>
            <a:r>
              <a:rPr lang="en-US" sz="1100" dirty="0">
                <a:cs typeface="+mn-cs"/>
              </a:rPr>
              <a:t>The Municipal Court is an entry-level trial court in the Texas Judicial System.  </a:t>
            </a:r>
          </a:p>
          <a:p>
            <a:pPr marL="171450" indent="-171450" hangingPunct="0">
              <a:buFont typeface="Arial" pitchFamily="34" charset="0"/>
              <a:buChar char="•"/>
              <a:defRPr/>
            </a:pPr>
            <a:r>
              <a:rPr lang="en-US" sz="1100" dirty="0">
                <a:cs typeface="+mn-cs"/>
              </a:rPr>
              <a:t>The Municipal Court is the people’s court. The </a:t>
            </a:r>
            <a:r>
              <a:rPr lang="en-US" sz="1100" dirty="0" smtClean="0">
                <a:cs typeface="+mn-cs"/>
              </a:rPr>
              <a:t>court processes between 2,000 and </a:t>
            </a:r>
            <a:r>
              <a:rPr lang="en-US" sz="1100" dirty="0">
                <a:cs typeface="+mn-cs"/>
              </a:rPr>
              <a:t>4,000 cases a year; this means </a:t>
            </a:r>
            <a:r>
              <a:rPr lang="en-US" sz="1100" dirty="0" smtClean="0">
                <a:cs typeface="+mn-cs"/>
              </a:rPr>
              <a:t>the Court see’s </a:t>
            </a:r>
            <a:r>
              <a:rPr lang="en-US" sz="1100" dirty="0">
                <a:cs typeface="+mn-cs"/>
              </a:rPr>
              <a:t>more people then any other court in the county.</a:t>
            </a:r>
          </a:p>
          <a:p>
            <a:pPr marL="171450" indent="-171450" hangingPunct="0">
              <a:buFont typeface="Arial" pitchFamily="34" charset="0"/>
              <a:buChar char="•"/>
              <a:defRPr/>
            </a:pPr>
            <a:r>
              <a:rPr lang="en-US" sz="1100" dirty="0">
                <a:cs typeface="+mn-cs"/>
              </a:rPr>
              <a:t>The Municipal Court processes complaints filed by </a:t>
            </a:r>
            <a:r>
              <a:rPr lang="en-US" sz="1100" dirty="0" smtClean="0">
                <a:cs typeface="+mn-cs"/>
              </a:rPr>
              <a:t>Bastrop </a:t>
            </a:r>
            <a:r>
              <a:rPr lang="en-US" sz="1100" dirty="0">
                <a:cs typeface="+mn-cs"/>
              </a:rPr>
              <a:t>Police Department, Citizens of the City, Bastrop Independent School District, and </a:t>
            </a:r>
            <a:r>
              <a:rPr lang="en-US" sz="1100" dirty="0" smtClean="0">
                <a:cs typeface="+mn-cs"/>
              </a:rPr>
              <a:t>Officials </a:t>
            </a:r>
            <a:r>
              <a:rPr lang="en-US" sz="1100" dirty="0">
                <a:cs typeface="+mn-cs"/>
              </a:rPr>
              <a:t>of the City of Bastrop. </a:t>
            </a:r>
          </a:p>
          <a:p>
            <a:pPr marL="171450" indent="-171450" hangingPunct="0">
              <a:buFont typeface="Arial" pitchFamily="34" charset="0"/>
              <a:buChar char="•"/>
              <a:defRPr/>
            </a:pPr>
            <a:r>
              <a:rPr lang="en-US" sz="1100" dirty="0">
                <a:cs typeface="+mn-cs"/>
              </a:rPr>
              <a:t>After </a:t>
            </a:r>
            <a:r>
              <a:rPr lang="en-US" sz="1100" dirty="0" smtClean="0">
                <a:cs typeface="+mn-cs"/>
              </a:rPr>
              <a:t>adjudication, </a:t>
            </a:r>
            <a:r>
              <a:rPr lang="en-US" sz="1100" dirty="0">
                <a:cs typeface="+mn-cs"/>
              </a:rPr>
              <a:t>the Court is responsible to impose collection of all fines, </a:t>
            </a:r>
            <a:r>
              <a:rPr lang="en-US" sz="1100" dirty="0" smtClean="0">
                <a:cs typeface="+mn-cs"/>
              </a:rPr>
              <a:t>maintain </a:t>
            </a:r>
            <a:r>
              <a:rPr lang="en-US" sz="1100" dirty="0">
                <a:cs typeface="+mn-cs"/>
              </a:rPr>
              <a:t>all records regarding court cases, prepare reports as required, to magistrate, set bonds, </a:t>
            </a:r>
            <a:r>
              <a:rPr lang="en-US" sz="1100" dirty="0" smtClean="0">
                <a:cs typeface="+mn-cs"/>
              </a:rPr>
              <a:t>or fines</a:t>
            </a:r>
            <a:r>
              <a:rPr lang="en-US" sz="1100" dirty="0">
                <a:cs typeface="+mn-cs"/>
              </a:rPr>
              <a:t>, sign warrants for failure to comply with Court Orders, Failure to Appear, or Violation of Promise to Appear.  </a:t>
            </a:r>
          </a:p>
          <a:p>
            <a:pPr marL="171450" indent="-171450" hangingPunct="0">
              <a:buFont typeface="Arial" pitchFamily="34" charset="0"/>
              <a:buChar char="•"/>
              <a:defRPr/>
            </a:pPr>
            <a:r>
              <a:rPr lang="en-US" sz="1100" dirty="0">
                <a:cs typeface="+mn-cs"/>
              </a:rPr>
              <a:t>Issue warrants on </a:t>
            </a:r>
            <a:r>
              <a:rPr lang="en-US" sz="1100" dirty="0" smtClean="0">
                <a:cs typeface="+mn-cs"/>
              </a:rPr>
              <a:t>A </a:t>
            </a:r>
            <a:r>
              <a:rPr lang="en-US" sz="1100" dirty="0">
                <a:cs typeface="+mn-cs"/>
              </a:rPr>
              <a:t>&amp; B Misdemeanor and Felony Cases originating in the City of Bastrop.  </a:t>
            </a: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The Municipal Court is located </a:t>
            </a:r>
            <a:r>
              <a:rPr lang="en-US" sz="1100" dirty="0" smtClean="0">
                <a:cs typeface="+mn-cs"/>
              </a:rPr>
              <a:t>in </a:t>
            </a:r>
            <a:r>
              <a:rPr lang="en-US" sz="1100" dirty="0">
                <a:cs typeface="+mn-cs"/>
              </a:rPr>
              <a:t>the Adell Powell Police and Courts Building at 104 Grady Tuck </a:t>
            </a:r>
            <a:r>
              <a:rPr lang="en-US" sz="1100" dirty="0" smtClean="0">
                <a:cs typeface="+mn-cs"/>
              </a:rPr>
              <a:t>Lane, Bastrop, Texas.</a:t>
            </a:r>
            <a:endParaRPr lang="en-US" sz="1100" dirty="0">
              <a:cs typeface="+mn-cs"/>
            </a:endParaRPr>
          </a:p>
          <a:p>
            <a:pPr marL="171450" indent="-171450" hangingPunct="0">
              <a:buFont typeface="Arial" pitchFamily="34" charset="0"/>
              <a:buChar char="•"/>
              <a:defRPr/>
            </a:pPr>
            <a:r>
              <a:rPr lang="en-US" sz="1100" dirty="0">
                <a:cs typeface="+mn-cs"/>
              </a:rPr>
              <a:t>Hours open to the public are 8:00 AM to 4:00 PM Monday through Friday, excluding holidays.  </a:t>
            </a:r>
            <a:r>
              <a:rPr lang="en-US" sz="1100" dirty="0" smtClean="0">
                <a:cs typeface="+mn-cs"/>
              </a:rPr>
              <a:t>Employee work </a:t>
            </a:r>
            <a:r>
              <a:rPr lang="en-US" sz="1100" dirty="0">
                <a:cs typeface="+mn-cs"/>
              </a:rPr>
              <a:t>hours are 8:00 AM to 5:00 </a:t>
            </a:r>
            <a:r>
              <a:rPr lang="en-US" sz="1100" dirty="0" smtClean="0">
                <a:cs typeface="+mn-cs"/>
              </a:rPr>
              <a:t>PM.</a:t>
            </a:r>
            <a:endParaRPr lang="en-US" sz="1100" dirty="0">
              <a:cs typeface="+mn-cs"/>
            </a:endParaRPr>
          </a:p>
          <a:p>
            <a:pPr marL="171450" indent="-171450" hangingPunct="0">
              <a:buFont typeface="Arial" pitchFamily="34" charset="0"/>
              <a:buChar char="•"/>
              <a:defRPr/>
            </a:pPr>
            <a:r>
              <a:rPr lang="en-US" sz="1100" dirty="0">
                <a:cs typeface="+mn-cs"/>
              </a:rPr>
              <a:t>You may contact staff by phone at (512) 332-8650 or (512) 581-0900.</a:t>
            </a:r>
          </a:p>
        </p:txBody>
      </p:sp>
      <p:graphicFrame>
        <p:nvGraphicFramePr>
          <p:cNvPr id="9" name="Table 8"/>
          <p:cNvGraphicFramePr>
            <a:graphicFrameLocks noGrp="1"/>
          </p:cNvGraphicFramePr>
          <p:nvPr>
            <p:extLst>
              <p:ext uri="{D42A27DB-BD31-4B8C-83A1-F6EECF244321}">
                <p14:modId xmlns:p14="http://schemas.microsoft.com/office/powerpoint/2010/main" val="1188761823"/>
              </p:ext>
            </p:extLst>
          </p:nvPr>
        </p:nvGraphicFramePr>
        <p:xfrm>
          <a:off x="464457" y="4572007"/>
          <a:ext cx="5845174" cy="2403580"/>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1" baseline="0" dirty="0" smtClean="0">
                          <a:effectLst/>
                        </a:rPr>
                        <a:t>Expenditure Summary</a:t>
                      </a:r>
                      <a:r>
                        <a:rPr lang="en-US" sz="900" b="1" dirty="0" smtClean="0">
                          <a:effectLst/>
                        </a:rPr>
                        <a:t/>
                      </a:r>
                      <a:br>
                        <a:rPr lang="en-US" sz="900" b="1"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chemeClr val="tx1"/>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45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275,751</a:t>
                      </a:r>
                      <a:endParaRPr lang="en-US" sz="900" dirty="0"/>
                    </a:p>
                  </a:txBody>
                  <a:tcPr marL="67668" marR="67668" marT="0" marB="0" anchor="ctr"/>
                </a:tc>
                <a:tc>
                  <a:txBody>
                    <a:bodyPr/>
                    <a:lstStyle/>
                    <a:p>
                      <a:pPr marL="0" marR="0" algn="r" hangingPunct="0">
                        <a:spcBef>
                          <a:spcPts val="0"/>
                        </a:spcBef>
                        <a:spcAft>
                          <a:spcPts val="0"/>
                        </a:spcAft>
                      </a:pPr>
                      <a:r>
                        <a:rPr lang="en-US" sz="900" dirty="0" smtClean="0"/>
                        <a:t>289,720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297,331</a:t>
                      </a:r>
                      <a:endParaRPr lang="en-US" sz="900" dirty="0"/>
                    </a:p>
                  </a:txBody>
                  <a:tcPr marL="67668" marR="67668" marT="0" marB="0" anchor="ctr"/>
                </a:tc>
                <a:tc>
                  <a:txBody>
                    <a:bodyPr/>
                    <a:lstStyle/>
                    <a:p>
                      <a:pPr marL="0" marR="0" algn="r" hangingPunct="0">
                        <a:spcBef>
                          <a:spcPts val="0"/>
                        </a:spcBef>
                        <a:spcAft>
                          <a:spcPts val="0"/>
                        </a:spcAft>
                      </a:pPr>
                      <a:r>
                        <a:rPr lang="en-US" sz="900" dirty="0" smtClean="0"/>
                        <a:t>295,960</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11,005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9,550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10,000</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12,643</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15,950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12,565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14,950</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9,065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10,310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10,310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10,310</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21,804</a:t>
                      </a:r>
                      <a:endParaRPr lang="en-US" sz="900" dirty="0"/>
                    </a:p>
                  </a:txBody>
                  <a:tcPr marL="67668" marR="67668" marT="0" marB="0" anchor="ctr"/>
                </a:tc>
                <a:tc>
                  <a:txBody>
                    <a:bodyPr/>
                    <a:lstStyle/>
                    <a:p>
                      <a:pPr marL="0" marR="0" algn="r" hangingPunct="0">
                        <a:spcBef>
                          <a:spcPts val="0"/>
                        </a:spcBef>
                        <a:spcAft>
                          <a:spcPts val="0"/>
                        </a:spcAft>
                      </a:pPr>
                      <a:r>
                        <a:rPr lang="en-US" sz="900" dirty="0" smtClean="0"/>
                        <a:t>27,850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23,350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27,850</a:t>
                      </a:r>
                      <a:endParaRPr lang="en-US" sz="900" dirty="0"/>
                    </a:p>
                  </a:txBody>
                  <a:tcPr marL="67668" marR="67668" marT="0" marB="0" anchor="ctr"/>
                </a:tc>
              </a:tr>
              <a:tr h="175263">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7,382</a:t>
                      </a:r>
                      <a:endParaRPr lang="en-US" sz="900" dirty="0"/>
                    </a:p>
                  </a:txBody>
                  <a:tcPr marL="67668" marR="67668" marT="0" marB="0" anchor="ctr"/>
                </a:tc>
                <a:tc>
                  <a:txBody>
                    <a:bodyPr/>
                    <a:lstStyle/>
                    <a:p>
                      <a:pPr marL="0" marR="0" algn="r" hangingPunct="0">
                        <a:spcBef>
                          <a:spcPts val="0"/>
                        </a:spcBef>
                        <a:spcAft>
                          <a:spcPts val="0"/>
                        </a:spcAft>
                      </a:pPr>
                      <a:r>
                        <a:rPr lang="en-US" sz="900" dirty="0" smtClean="0"/>
                        <a:t>7,300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8,660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8,800</a:t>
                      </a:r>
                      <a:endParaRPr lang="en-US" sz="900" dirty="0"/>
                    </a:p>
                  </a:txBody>
                  <a:tcPr marL="67668" marR="67668" marT="0" marB="0" anchor="ctr"/>
                </a:tc>
              </a:tr>
              <a:tr h="175263">
                <a:tc>
                  <a:txBody>
                    <a:bodyPr/>
                    <a:lstStyle/>
                    <a:p>
                      <a:pPr marL="0" marR="0" algn="l" hangingPunct="0">
                        <a:spcBef>
                          <a:spcPts val="0"/>
                        </a:spcBef>
                        <a:spcAft>
                          <a:spcPts val="0"/>
                        </a:spcAft>
                      </a:pPr>
                      <a:r>
                        <a:rPr lang="en-US" sz="900" dirty="0" smtClean="0">
                          <a:effectLst/>
                        </a:rPr>
                        <a:t>Capital</a:t>
                      </a:r>
                      <a:r>
                        <a:rPr lang="en-US" sz="900" baseline="0" dirty="0" smtClean="0">
                          <a:effectLst/>
                        </a:rPr>
                        <a:t>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182839">
                <a:tc>
                  <a:txBody>
                    <a:bodyPr/>
                    <a:lstStyle/>
                    <a:p>
                      <a:pPr marL="0" marR="0" algn="l" hangingPunct="0">
                        <a:spcBef>
                          <a:spcPts val="0"/>
                        </a:spcBef>
                        <a:spcAft>
                          <a:spcPts val="0"/>
                        </a:spcAft>
                      </a:pPr>
                      <a:r>
                        <a:rPr lang="en-US" sz="900" b="1" dirty="0">
                          <a:effectLst/>
                        </a:rPr>
                        <a:t>Total</a:t>
                      </a:r>
                      <a:endParaRPr lang="en-US" sz="900" b="1" dirty="0">
                        <a:solidFill>
                          <a:schemeClr val="tx1"/>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b="1" dirty="0" smtClean="0">
                          <a:solidFill>
                            <a:schemeClr val="tx1"/>
                          </a:solidFill>
                        </a:rPr>
                        <a:t>$337,651</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t>$361,630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$361,766</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$367,870</a:t>
                      </a:r>
                      <a:endParaRPr lang="en-US" sz="900" b="1" dirty="0">
                        <a:solidFill>
                          <a:schemeClr val="tx1"/>
                        </a:solidFill>
                      </a:endParaRPr>
                    </a:p>
                  </a:txBody>
                  <a:tcPr marL="67668" marR="67668" marT="0" marB="0" anchor="ctr"/>
                </a:tc>
              </a:tr>
            </a:tbl>
          </a:graphicData>
        </a:graphic>
      </p:graphicFrame>
      <p:pic>
        <p:nvPicPr>
          <p:cNvPr id="105543" name="Picture 3" descr="C:\Documents and Settings\kstovall\My Documents\My Pictures\Microsoft Clip Organizer\003058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1" y="266700"/>
            <a:ext cx="1117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2"/>
          <p:cNvGraphicFramePr>
            <a:graphicFrameLocks/>
          </p:cNvGraphicFramePr>
          <p:nvPr>
            <p:extLst>
              <p:ext uri="{D42A27DB-BD31-4B8C-83A1-F6EECF244321}">
                <p14:modId xmlns:p14="http://schemas.microsoft.com/office/powerpoint/2010/main" val="4237556727"/>
              </p:ext>
            </p:extLst>
          </p:nvPr>
        </p:nvGraphicFramePr>
        <p:xfrm>
          <a:off x="17468" y="6985018"/>
          <a:ext cx="4991101" cy="1973263"/>
        </p:xfrm>
        <a:graphic>
          <a:graphicData uri="http://schemas.openxmlformats.org/drawingml/2006/chart">
            <c:chart xmlns:c="http://schemas.openxmlformats.org/drawingml/2006/chart" xmlns:r="http://schemas.openxmlformats.org/officeDocument/2006/relationships" r:id="rId3"/>
          </a:graphicData>
        </a:graphic>
      </p:graphicFrame>
      <p:pic>
        <p:nvPicPr>
          <p:cNvPr id="105545" name="Picture 7" descr="logo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7010400"/>
            <a:ext cx="10874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396631" y="47244"/>
            <a:ext cx="800100" cy="438912"/>
          </a:xfrm>
        </p:spPr>
        <p:txBody>
          <a:bodyPr/>
          <a:lstStyle/>
          <a:p>
            <a:pPr>
              <a:defRPr/>
            </a:pPr>
            <a:fld id="{F5669E6F-A436-41F2-85FF-0D6B9183F3DF}" type="slidenum">
              <a:rPr lang="en-US" smtClean="0"/>
              <a:pPr>
                <a:defRPr/>
              </a:pPr>
              <a:t>103</a:t>
            </a:fld>
            <a:endParaRPr lang="en-US" dirty="0"/>
          </a:p>
        </p:txBody>
      </p:sp>
      <p:sp>
        <p:nvSpPr>
          <p:cNvPr id="8" name="Slide Number Placeholder 1"/>
          <p:cNvSpPr txBox="1">
            <a:spLocks/>
          </p:cNvSpPr>
          <p:nvPr/>
        </p:nvSpPr>
        <p:spPr>
          <a:xfrm>
            <a:off x="5697423"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103</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808051"/>
            <a:ext cx="5867400" cy="800219"/>
          </a:xfrm>
          <a:prstGeom prst="rect">
            <a:avLst/>
          </a:prstGeom>
        </p:spPr>
        <p:txBody>
          <a:bodyPr>
            <a:spAutoFit/>
          </a:bodyPr>
          <a:lstStyle/>
          <a:p>
            <a:pPr hangingPunct="0">
              <a:defRPr/>
            </a:pPr>
            <a:r>
              <a:rPr lang="en-US" sz="1000" dirty="0">
                <a:cs typeface="+mn-cs"/>
              </a:rPr>
              <a:t> </a:t>
            </a:r>
            <a:endParaRPr lang="en-US" sz="1100" b="1" dirty="0">
              <a:cs typeface="+mn-cs"/>
            </a:endParaRPr>
          </a:p>
          <a:p>
            <a:pPr hangingPunct="0">
              <a:defRPr/>
            </a:pPr>
            <a:r>
              <a:rPr lang="en-US" dirty="0">
                <a:cs typeface="+mn-cs"/>
              </a:rPr>
              <a:t> </a:t>
            </a:r>
          </a:p>
          <a:p>
            <a:pPr hangingPunct="0">
              <a:defRPr/>
            </a:pPr>
            <a:r>
              <a:rPr lang="en-US" dirty="0">
                <a:cs typeface="+mn-cs"/>
              </a:rPr>
              <a:t> </a:t>
            </a:r>
          </a:p>
        </p:txBody>
      </p:sp>
      <p:sp>
        <p:nvSpPr>
          <p:cNvPr id="106499"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 </a:t>
            </a:r>
            <a:r>
              <a:rPr lang="en-US" sz="1400" b="1" dirty="0">
                <a:solidFill>
                  <a:schemeClr val="bg2">
                    <a:lumMod val="50000"/>
                  </a:schemeClr>
                </a:solidFill>
                <a:cs typeface="Times New Roman" pitchFamily="18" charset="0"/>
              </a:rPr>
              <a:t>MUNICIPAL COURT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106500" name="Picture 9" descr="Picture 1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7996272"/>
            <a:ext cx="1600200" cy="85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6501" name="Picture 14" descr="MP9002022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6248400"/>
            <a:ext cx="1371600" cy="8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4800600"/>
            <a:ext cx="1219200" cy="87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4" descr="C:\Documents and Settings\kstovall\My Documents\My Pictures\Microsoft Clip Organizer\00403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0" y="7099301"/>
            <a:ext cx="1295400" cy="86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2285" y="8657167"/>
            <a:ext cx="738014" cy="486833"/>
          </a:xfrm>
        </p:spPr>
        <p:txBody>
          <a:bodyPr/>
          <a:lstStyle/>
          <a:p>
            <a:pPr algn="r">
              <a:defRPr/>
            </a:pPr>
            <a:fld id="{C2735C76-C27D-495B-85FB-A45C95B8496F}" type="slidenum">
              <a:rPr lang="en-US" smtClean="0"/>
              <a:pPr algn="r">
                <a:defRPr/>
              </a:pPr>
              <a:t>104</a:t>
            </a:fld>
            <a:endParaRPr lang="en-US" dirty="0"/>
          </a:p>
        </p:txBody>
      </p:sp>
      <p:sp>
        <p:nvSpPr>
          <p:cNvPr id="4" name="Rectangle 3"/>
          <p:cNvSpPr/>
          <p:nvPr/>
        </p:nvSpPr>
        <p:spPr>
          <a:xfrm>
            <a:off x="561975" y="945698"/>
            <a:ext cx="5638800" cy="7540526"/>
          </a:xfrm>
          <a:prstGeom prst="rect">
            <a:avLst/>
          </a:prstGeom>
        </p:spPr>
        <p:txBody>
          <a:bodyPr wrap="square">
            <a:spAutoFit/>
          </a:bodyPr>
          <a:lstStyle/>
          <a:p>
            <a:r>
              <a:rPr lang="en-US" sz="1100" b="1" dirty="0" smtClean="0"/>
              <a:t>2013-2014 </a:t>
            </a:r>
            <a:r>
              <a:rPr lang="en-US" sz="1100" b="1" dirty="0"/>
              <a:t>Accomplishments</a:t>
            </a:r>
            <a:endParaRPr lang="en-US" sz="1100" dirty="0"/>
          </a:p>
          <a:p>
            <a:r>
              <a:rPr lang="en-US" sz="1100" dirty="0"/>
              <a:t>• Court has maintained and processed an average of </a:t>
            </a:r>
            <a:r>
              <a:rPr lang="en-US" sz="1100" dirty="0" smtClean="0"/>
              <a:t>275 </a:t>
            </a:r>
            <a:r>
              <a:rPr lang="en-US" sz="1100" dirty="0"/>
              <a:t>tickets a month.</a:t>
            </a:r>
          </a:p>
          <a:p>
            <a:pPr marL="111125" indent="-111125"/>
            <a:r>
              <a:rPr lang="en-US" sz="1100" dirty="0"/>
              <a:t>• Involved with the Greater Texas warrant roundup, clearing </a:t>
            </a:r>
            <a:r>
              <a:rPr lang="en-US" sz="1100" dirty="0" smtClean="0"/>
              <a:t>96 </a:t>
            </a:r>
            <a:r>
              <a:rPr lang="en-US" sz="1100" dirty="0"/>
              <a:t>warrants during the time of February </a:t>
            </a:r>
            <a:r>
              <a:rPr lang="en-US" sz="1100" dirty="0" smtClean="0"/>
              <a:t>15th </a:t>
            </a:r>
            <a:r>
              <a:rPr lang="en-US" sz="1100" dirty="0"/>
              <a:t>to the end of </a:t>
            </a:r>
            <a:r>
              <a:rPr lang="en-US" sz="1100" dirty="0" smtClean="0"/>
              <a:t>March.  </a:t>
            </a:r>
            <a:r>
              <a:rPr lang="en-US" sz="1100" dirty="0"/>
              <a:t>Processed </a:t>
            </a:r>
            <a:r>
              <a:rPr lang="en-US" sz="1100" dirty="0" smtClean="0"/>
              <a:t>334 </a:t>
            </a:r>
            <a:r>
              <a:rPr lang="en-US" sz="1100" dirty="0"/>
              <a:t>transactions and brought in </a:t>
            </a:r>
            <a:r>
              <a:rPr lang="en-US" sz="1100" dirty="0" smtClean="0"/>
              <a:t>$35,776 </a:t>
            </a:r>
            <a:r>
              <a:rPr lang="en-US" sz="1100" dirty="0"/>
              <a:t>in revenue for the State and City.</a:t>
            </a:r>
          </a:p>
          <a:p>
            <a:pPr marL="111125" indent="-111125"/>
            <a:r>
              <a:rPr lang="en-US" sz="1100" dirty="0"/>
              <a:t>• Implemented highly successful collections program consisting of telephone calls, warning letters, contact by Facebook and other social media sites, as well as warrant notification post cards.</a:t>
            </a:r>
          </a:p>
          <a:p>
            <a:pPr marL="114300" indent="-114300"/>
            <a:r>
              <a:rPr lang="en-US" sz="1100" dirty="0"/>
              <a:t>• </a:t>
            </a:r>
            <a:r>
              <a:rPr lang="en-US" sz="1100" dirty="0" smtClean="0"/>
              <a:t>Implemented the new IVR system. We are successfully calling out automatic             reminders to people for past due, warrants, Teen Court, pretrial, jury and other court notices as needed in mass form.</a:t>
            </a:r>
            <a:endParaRPr lang="en-US" sz="1100" dirty="0"/>
          </a:p>
          <a:p>
            <a:pPr marL="111125" indent="-111125"/>
            <a:r>
              <a:rPr lang="en-US" sz="1100" dirty="0"/>
              <a:t>• Continued utilizing the Scofflaw which is another tool for collections by placing a hold on the vehicle for non-renewal of registration.</a:t>
            </a:r>
          </a:p>
          <a:p>
            <a:pPr marL="114300" indent="-114300"/>
            <a:r>
              <a:rPr lang="en-US" sz="1100" dirty="0"/>
              <a:t>• </a:t>
            </a:r>
            <a:r>
              <a:rPr lang="en-US" sz="1100" dirty="0" smtClean="0"/>
              <a:t>We now have a Bailiff; we are utilizing him in the collection process whereby he calls      past due or warrant defendants, when not in court.</a:t>
            </a:r>
          </a:p>
          <a:p>
            <a:pPr marL="114300" indent="-114300">
              <a:buFont typeface="Arial" panose="020B0604020202020204" pitchFamily="34" charset="0"/>
              <a:buChar char="•"/>
            </a:pPr>
            <a:r>
              <a:rPr lang="en-US" sz="1100" dirty="0" smtClean="0"/>
              <a:t>Court </a:t>
            </a:r>
            <a:r>
              <a:rPr lang="en-US" sz="1100" dirty="0"/>
              <a:t>staff continued their court </a:t>
            </a:r>
            <a:r>
              <a:rPr lang="en-US" sz="1100" dirty="0" smtClean="0"/>
              <a:t>education, with a </a:t>
            </a:r>
            <a:r>
              <a:rPr lang="en-US" sz="1100" dirty="0"/>
              <a:t>Certified Court Manager </a:t>
            </a:r>
            <a:r>
              <a:rPr lang="en-US" sz="1100" dirty="0" smtClean="0"/>
              <a:t>and </a:t>
            </a:r>
            <a:r>
              <a:rPr lang="en-US" sz="1100" dirty="0"/>
              <a:t>Certified Court Clerk, </a:t>
            </a:r>
            <a:r>
              <a:rPr lang="en-US" sz="1100" dirty="0" smtClean="0"/>
              <a:t>a </a:t>
            </a:r>
            <a:r>
              <a:rPr lang="en-US" sz="1100" dirty="0"/>
              <a:t>Certified Level II Clerk, and </a:t>
            </a:r>
            <a:r>
              <a:rPr lang="en-US" sz="1100" dirty="0" smtClean="0"/>
              <a:t>a </a:t>
            </a:r>
            <a:r>
              <a:rPr lang="en-US" sz="1100" dirty="0"/>
              <a:t>Certified Level I Clerk. </a:t>
            </a:r>
          </a:p>
          <a:p>
            <a:pPr marL="111125" indent="-111125"/>
            <a:r>
              <a:rPr lang="en-US" sz="1100" dirty="0"/>
              <a:t>• One staff member represents the City of Bastrop on state board organizations, the Texas Municipal Courts Association and the Texas Municipal Clerks Association, and is also the President of the local municipal clerk’s chapter.</a:t>
            </a:r>
          </a:p>
          <a:p>
            <a:r>
              <a:rPr lang="en-US" sz="1100" dirty="0"/>
              <a:t> </a:t>
            </a:r>
          </a:p>
          <a:p>
            <a:r>
              <a:rPr lang="en-US" sz="1100" b="1" dirty="0" smtClean="0"/>
              <a:t>2014-2015 </a:t>
            </a:r>
            <a:r>
              <a:rPr lang="en-US" sz="1100" b="1" dirty="0"/>
              <a:t>Goals </a:t>
            </a:r>
            <a:endParaRPr lang="en-US" sz="1100" dirty="0"/>
          </a:p>
          <a:p>
            <a:r>
              <a:rPr lang="en-US" sz="1100" dirty="0"/>
              <a:t>• Maintain accuracy and safety of records by updating data base systems and </a:t>
            </a:r>
            <a:r>
              <a:rPr lang="en-US" sz="1100" dirty="0" smtClean="0"/>
              <a:t>storage.</a:t>
            </a:r>
            <a:endParaRPr lang="en-US" sz="1100" dirty="0"/>
          </a:p>
          <a:p>
            <a:pPr marL="111125" indent="-111125"/>
            <a:r>
              <a:rPr lang="en-US" sz="1100" dirty="0"/>
              <a:t>• Complete programs for collections, maintain efficient operations and expand community services.</a:t>
            </a:r>
          </a:p>
          <a:p>
            <a:pPr marL="111125" indent="-111125"/>
            <a:r>
              <a:rPr lang="en-US" sz="1100" dirty="0"/>
              <a:t>• Continue to develop and expand the informational process for the citizens of the City and enhance community relations through webpage and other social media.</a:t>
            </a:r>
          </a:p>
          <a:p>
            <a:r>
              <a:rPr lang="en-US" sz="1100" dirty="0"/>
              <a:t>• Evaluate and develop a safer court environment.</a:t>
            </a:r>
          </a:p>
          <a:p>
            <a:pPr marL="111125" indent="-111125"/>
            <a:r>
              <a:rPr lang="en-US" sz="1100" dirty="0"/>
              <a:t>• Purchase the second part of record management software to continue with the implementation of a paperless system.</a:t>
            </a:r>
          </a:p>
          <a:p>
            <a:pPr marL="111125" indent="-111125"/>
            <a:r>
              <a:rPr lang="en-US" sz="1100" dirty="0"/>
              <a:t>• Evaluate and develop an effective and efficient manner of implementing court record management program and being more instrumental on staff time management and continued development of a paperless court.</a:t>
            </a:r>
          </a:p>
          <a:p>
            <a:r>
              <a:rPr lang="en-US" sz="1100" dirty="0"/>
              <a:t>• Purchase office equipment for employee’s use and to help interoffice morale.</a:t>
            </a:r>
          </a:p>
          <a:p>
            <a:r>
              <a:rPr lang="en-US" sz="1100" dirty="0"/>
              <a:t> </a:t>
            </a:r>
          </a:p>
          <a:p>
            <a:r>
              <a:rPr lang="en-US" sz="1100" b="1" dirty="0" smtClean="0"/>
              <a:t>2014-2015 </a:t>
            </a:r>
            <a:r>
              <a:rPr lang="en-US" sz="1100" b="1" dirty="0"/>
              <a:t>Budget Objectives </a:t>
            </a:r>
            <a:endParaRPr lang="en-US" sz="1100" dirty="0"/>
          </a:p>
          <a:p>
            <a:r>
              <a:rPr lang="en-US" sz="1100" dirty="0"/>
              <a:t>• Implement software to complete record management and paperless court.</a:t>
            </a:r>
          </a:p>
          <a:p>
            <a:pPr marL="111125" indent="-111125"/>
            <a:r>
              <a:rPr lang="en-US" sz="1100" dirty="0"/>
              <a:t>• </a:t>
            </a:r>
            <a:r>
              <a:rPr lang="en-US" sz="1100" dirty="0" smtClean="0"/>
              <a:t>To be able to work on customer service. Work on expanding the customer service window through a remodel of the lobby and court area.</a:t>
            </a:r>
          </a:p>
          <a:p>
            <a:pPr marL="114300" indent="-114300">
              <a:buFont typeface="Arial" panose="020B0604020202020204" pitchFamily="34" charset="0"/>
              <a:buChar char="•"/>
            </a:pPr>
            <a:r>
              <a:rPr lang="en-US" sz="1100" dirty="0" smtClean="0"/>
              <a:t>Continue </a:t>
            </a:r>
            <a:r>
              <a:rPr lang="en-US" sz="1100" dirty="0"/>
              <a:t>staff training to maintain knowledge of current laws and stay abreast of new technology available to the court.</a:t>
            </a:r>
          </a:p>
          <a:p>
            <a:pPr marL="111125" indent="-111125"/>
            <a:r>
              <a:rPr lang="en-US" sz="1100" dirty="0"/>
              <a:t>• Continue implementation of Mediation Services for the court and a Peer Mediation Program through the Teen Court </a:t>
            </a:r>
            <a:r>
              <a:rPr lang="en-US" sz="1100" dirty="0" smtClean="0"/>
              <a:t>Program and collaborating with BISD on this years Shattered Dreams Program.</a:t>
            </a:r>
            <a:endParaRPr lang="en-US" sz="11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735C76-C27D-495B-85FB-A45C95B8496F}" type="slidenum">
              <a:rPr lang="en-US" smtClean="0"/>
              <a:pPr>
                <a:defRPr/>
              </a:pPr>
              <a:t>105</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730533676"/>
              </p:ext>
            </p:extLst>
          </p:nvPr>
        </p:nvGraphicFramePr>
        <p:xfrm>
          <a:off x="355899" y="914400"/>
          <a:ext cx="6248400" cy="6932920"/>
        </p:xfrm>
        <a:graphic>
          <a:graphicData uri="http://schemas.openxmlformats.org/drawingml/2006/table">
            <a:tbl>
              <a:tblPr>
                <a:tableStyleId>{ED083AE6-46FA-4A59-8FB0-9F97EB10719F}</a:tableStyleId>
              </a:tblPr>
              <a:tblGrid>
                <a:gridCol w="2243016"/>
                <a:gridCol w="1041400"/>
                <a:gridCol w="938482"/>
                <a:gridCol w="990600"/>
                <a:gridCol w="1034902"/>
              </a:tblGrid>
              <a:tr h="335280">
                <a:tc>
                  <a:txBody>
                    <a:bodyPr/>
                    <a:lstStyle/>
                    <a:p>
                      <a:pPr marL="0" marR="0" algn="l" hangingPunct="0">
                        <a:spcBef>
                          <a:spcPts val="0"/>
                        </a:spcBef>
                        <a:spcAft>
                          <a:spcPts val="0"/>
                        </a:spcAft>
                      </a:pPr>
                      <a:r>
                        <a:rPr lang="en-US" sz="1100" b="0" u="none" dirty="0" smtClean="0">
                          <a:effectLst/>
                        </a:rPr>
                        <a:t>Performance Measurement Indicators</a:t>
                      </a:r>
                      <a:endParaRPr lang="en-US" sz="1100" b="0" u="none"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0"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0"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2014-2015</a:t>
                      </a:r>
                      <a:endParaRPr lang="en-US" sz="1100" b="0" u="none" dirty="0">
                        <a:solidFill>
                          <a:srgbClr val="CC9900"/>
                        </a:solidFill>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Demand</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Cases Filed</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2,006</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1,990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2,012</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2,000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Warrants Issued</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1,097</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924</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1,063</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1,000</a:t>
                      </a:r>
                      <a:endParaRPr lang="en-US" sz="1100" u="none" dirty="0">
                        <a:effectLst/>
                        <a:latin typeface="+mj-lt"/>
                        <a:ea typeface="Times New Roman"/>
                        <a:cs typeface="Times New Roman"/>
                      </a:endParaRPr>
                    </a:p>
                  </a:txBody>
                  <a:tcPr marL="68580" marR="68580" marT="0" marB="0"/>
                </a:tc>
              </a:tr>
              <a:tr h="335280">
                <a:tc>
                  <a:txBody>
                    <a:bodyPr/>
                    <a:lstStyle/>
                    <a:p>
                      <a:pPr marL="0" marR="0" hangingPunct="0">
                        <a:spcBef>
                          <a:spcPts val="0"/>
                        </a:spcBef>
                        <a:spcAft>
                          <a:spcPts val="0"/>
                        </a:spcAft>
                      </a:pPr>
                      <a:endParaRPr lang="en-US" sz="1100" u="none" dirty="0" smtClean="0">
                        <a:solidFill>
                          <a:schemeClr val="tx1"/>
                        </a:solidFill>
                        <a:effectLst/>
                      </a:endParaRPr>
                    </a:p>
                    <a:p>
                      <a:pPr marL="0" marR="0" hangingPunct="0">
                        <a:spcBef>
                          <a:spcPts val="0"/>
                        </a:spcBef>
                        <a:spcAft>
                          <a:spcPts val="0"/>
                        </a:spcAft>
                      </a:pPr>
                      <a:r>
                        <a:rPr lang="en-US" sz="1100" u="none" dirty="0" smtClean="0">
                          <a:solidFill>
                            <a:schemeClr val="tx1"/>
                          </a:solidFill>
                          <a:effectLst/>
                        </a:rPr>
                        <a:t>Magistrate/Jail </a:t>
                      </a:r>
                      <a:r>
                        <a:rPr lang="en-US" sz="1100" u="none" dirty="0">
                          <a:solidFill>
                            <a:schemeClr val="tx1"/>
                          </a:solidFill>
                          <a:effectLst/>
                        </a:rPr>
                        <a:t>Higher than Class C’s</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116</a:t>
                      </a:r>
                      <a:endParaRPr lang="en-US" sz="1100" u="none" dirty="0">
                        <a:effectLst/>
                        <a:latin typeface="Arial"/>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u="none" dirty="0" smtClean="0">
                          <a:effectLst/>
                          <a:latin typeface="+mn-lt"/>
                          <a:ea typeface="+mn-ea"/>
                          <a:cs typeface="+mn-cs"/>
                        </a:rPr>
                        <a:t>387</a:t>
                      </a:r>
                      <a:endParaRPr lang="en-US" sz="1100" u="none" dirty="0">
                        <a:effectLst/>
                        <a:latin typeface="Arial"/>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u="none" dirty="0" smtClean="0">
                          <a:effectLst/>
                          <a:latin typeface="+mn-lt"/>
                          <a:ea typeface="+mn-ea"/>
                          <a:cs typeface="+mn-cs"/>
                        </a:rPr>
                        <a:t>388</a:t>
                      </a:r>
                      <a:endParaRPr lang="en-US" sz="1100" u="none" dirty="0">
                        <a:effectLst/>
                        <a:latin typeface="Arial"/>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300</a:t>
                      </a:r>
                      <a:endParaRPr lang="en-US" sz="1100" u="none" dirty="0">
                        <a:effectLst/>
                        <a:latin typeface="+mj-lt"/>
                        <a:ea typeface="Times New Roman"/>
                        <a:cs typeface="Times New Roman"/>
                      </a:endParaRPr>
                    </a:p>
                  </a:txBody>
                  <a:tcPr marL="68580" marR="68580" marT="0" marB="0" anchor="b"/>
                </a:tc>
              </a:tr>
              <a:tr h="335280">
                <a:tc>
                  <a:txBody>
                    <a:bodyPr/>
                    <a:lstStyle/>
                    <a:p>
                      <a:pPr marL="0" marR="0" hangingPunct="0">
                        <a:spcBef>
                          <a:spcPts val="0"/>
                        </a:spcBef>
                        <a:spcAft>
                          <a:spcPts val="0"/>
                        </a:spcAft>
                      </a:pPr>
                      <a:endParaRPr lang="en-US" sz="1100" u="none" dirty="0" smtClean="0">
                        <a:solidFill>
                          <a:schemeClr val="tx1"/>
                        </a:solidFill>
                        <a:effectLst/>
                      </a:endParaRPr>
                    </a:p>
                    <a:p>
                      <a:pPr marL="0" marR="0" hangingPunct="0">
                        <a:spcBef>
                          <a:spcPts val="0"/>
                        </a:spcBef>
                        <a:spcAft>
                          <a:spcPts val="0"/>
                        </a:spcAft>
                      </a:pPr>
                      <a:r>
                        <a:rPr lang="en-US" sz="1100" u="none" dirty="0" smtClean="0">
                          <a:solidFill>
                            <a:schemeClr val="tx1"/>
                          </a:solidFill>
                          <a:effectLst/>
                        </a:rPr>
                        <a:t>Juvenile </a:t>
                      </a:r>
                      <a:r>
                        <a:rPr lang="en-US" sz="1100" u="none" dirty="0">
                          <a:solidFill>
                            <a:schemeClr val="tx1"/>
                          </a:solidFill>
                          <a:effectLst/>
                        </a:rPr>
                        <a:t>Warnings and Statements</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smtClean="0">
                        <a:effectLst/>
                      </a:endParaRPr>
                    </a:p>
                    <a:p>
                      <a:pPr marL="0" marR="0" algn="ctr" hangingPunct="0">
                        <a:spcBef>
                          <a:spcPts val="0"/>
                        </a:spcBef>
                        <a:spcAft>
                          <a:spcPts val="0"/>
                        </a:spcAft>
                      </a:pPr>
                      <a:r>
                        <a:rPr lang="en-US" sz="1100" u="none" dirty="0" smtClean="0">
                          <a:effectLst/>
                        </a:rPr>
                        <a:t>5</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smtClean="0">
                        <a:effectLst/>
                      </a:endParaRPr>
                    </a:p>
                    <a:p>
                      <a:pPr marL="0" marR="0" algn="ctr" hangingPunct="0">
                        <a:spcBef>
                          <a:spcPts val="0"/>
                        </a:spcBef>
                        <a:spcAft>
                          <a:spcPts val="0"/>
                        </a:spcAft>
                      </a:pPr>
                      <a:r>
                        <a:rPr lang="en-US" sz="1100" u="none" dirty="0" smtClean="0">
                          <a:effectLst/>
                        </a:rPr>
                        <a:t>11</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smtClean="0">
                        <a:effectLst/>
                      </a:endParaRPr>
                    </a:p>
                    <a:p>
                      <a:pPr marL="0" marR="0" algn="ctr" hangingPunct="0">
                        <a:spcBef>
                          <a:spcPts val="0"/>
                        </a:spcBef>
                        <a:spcAft>
                          <a:spcPts val="0"/>
                        </a:spcAft>
                      </a:pPr>
                      <a:r>
                        <a:rPr lang="en-US" sz="1100" u="none" dirty="0" smtClean="0">
                          <a:effectLst/>
                          <a:latin typeface="+mj-lt"/>
                          <a:ea typeface="Times New Roman"/>
                          <a:cs typeface="Times New Roman"/>
                        </a:rPr>
                        <a:t>12</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smtClean="0">
                        <a:effectLst/>
                        <a:latin typeface="+mj-lt"/>
                        <a:ea typeface="Times New Roman"/>
                        <a:cs typeface="Times New Roman"/>
                      </a:endParaRPr>
                    </a:p>
                    <a:p>
                      <a:pPr marL="0" marR="0" algn="ctr" hangingPunct="0">
                        <a:spcBef>
                          <a:spcPts val="0"/>
                        </a:spcBef>
                        <a:spcAft>
                          <a:spcPts val="0"/>
                        </a:spcAft>
                      </a:pPr>
                      <a:r>
                        <a:rPr lang="en-US" sz="1100" u="none" dirty="0" smtClean="0">
                          <a:effectLst/>
                          <a:latin typeface="+mj-lt"/>
                          <a:ea typeface="Times New Roman"/>
                          <a:cs typeface="Times New Roman"/>
                        </a:rPr>
                        <a:t>10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Arrangements/Trials</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823</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832</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891</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750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Input</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Operating Expenditures</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$350,355</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$353,973</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$370,950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$367,870</a:t>
                      </a:r>
                      <a:endParaRPr lang="en-US" sz="1100" u="none" dirty="0">
                        <a:effectLst/>
                        <a:latin typeface="+mn-lt"/>
                        <a:ea typeface="Times New Roman"/>
                        <a:cs typeface="Times New Roman"/>
                      </a:endParaRPr>
                    </a:p>
                  </a:txBody>
                  <a:tcPr marL="68580" marR="68580" marT="0" marB="0"/>
                </a:tc>
              </a:tr>
              <a:tr h="201365">
                <a:tc>
                  <a:txBody>
                    <a:bodyPr/>
                    <a:lstStyle/>
                    <a:p>
                      <a:pPr marL="0" marR="0"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Output</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Collected Funds State and City</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$373,654</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$345,880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$367,372</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$292,500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Community Service/Jail Credit</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$256,706</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a:t>
                      </a:r>
                      <a:r>
                        <a:rPr lang="en-US" sz="1100" u="none" dirty="0" smtClean="0">
                          <a:effectLst/>
                        </a:rPr>
                        <a:t>291,167</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a:t>
                      </a:r>
                      <a:r>
                        <a:rPr lang="en-US" sz="1100" u="none" dirty="0" smtClean="0">
                          <a:effectLst/>
                        </a:rPr>
                        <a:t>217,539</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$175,650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Efficiency</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Cases Closed</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2,346</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2,113</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2,450</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1,700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Cases sent to Omni</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1,677</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1,263</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943</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1,000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Cases closed through Omni</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1,942</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1,130</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751</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800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Warrants Cleared</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1,475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1,275</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1,240</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1,200</a:t>
                      </a:r>
                      <a:endParaRPr lang="en-US" sz="1100" u="none" dirty="0">
                        <a:effectLst/>
                        <a:latin typeface="+mj-lt"/>
                        <a:ea typeface="Times New Roman"/>
                        <a:cs typeface="Times New Roman"/>
                      </a:endParaRPr>
                    </a:p>
                  </a:txBody>
                  <a:tcPr marL="68580" marR="68580" marT="0" marB="0"/>
                </a:tc>
              </a:tr>
              <a:tr h="193595">
                <a:tc>
                  <a:txBody>
                    <a:bodyPr/>
                    <a:lstStyle/>
                    <a:p>
                      <a:pPr marL="0" marR="0" hangingPunct="0">
                        <a:spcBef>
                          <a:spcPts val="0"/>
                        </a:spcBef>
                        <a:spcAft>
                          <a:spcPts val="0"/>
                        </a:spcAft>
                      </a:pPr>
                      <a:r>
                        <a:rPr lang="en-US" sz="1100" u="none" dirty="0">
                          <a:solidFill>
                            <a:schemeClr val="tx1"/>
                          </a:solidFill>
                          <a:effectLst/>
                        </a:rPr>
                        <a:t>Teen Court</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80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51</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75</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50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smtClean="0">
                          <a:solidFill>
                            <a:schemeClr val="tx1"/>
                          </a:solidFill>
                          <a:effectLst/>
                          <a:latin typeface="+mn-lt"/>
                          <a:ea typeface="Times New Roman"/>
                        </a:rPr>
                        <a:t>MSB Collection cases sent</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t>0</a:t>
                      </a:r>
                      <a:endParaRPr lang="en-US" sz="1100" dirty="0"/>
                    </a:p>
                  </a:txBody>
                  <a:tcPr marL="68580" marR="68580" marT="0" marB="0"/>
                </a:tc>
                <a:tc>
                  <a:txBody>
                    <a:bodyPr/>
                    <a:lstStyle/>
                    <a:p>
                      <a:pPr marL="0" marR="0" algn="ctr" hangingPunct="0">
                        <a:spcBef>
                          <a:spcPts val="0"/>
                        </a:spcBef>
                        <a:spcAft>
                          <a:spcPts val="0"/>
                        </a:spcAft>
                      </a:pPr>
                      <a:r>
                        <a:rPr lang="en-US" sz="1100" dirty="0" smtClean="0">
                          <a:latin typeface="+mj-lt"/>
                        </a:rPr>
                        <a:t>451</a:t>
                      </a:r>
                      <a:endParaRPr lang="en-US" sz="1100" dirty="0">
                        <a:latin typeface="+mj-lt"/>
                      </a:endParaRPr>
                    </a:p>
                  </a:txBody>
                  <a:tcPr marL="68580" marR="68580" marT="0" marB="0"/>
                </a:tc>
                <a:tc>
                  <a:txBody>
                    <a:bodyPr/>
                    <a:lstStyle/>
                    <a:p>
                      <a:pPr marL="0" marR="0" algn="ctr" hangingPunct="0">
                        <a:spcBef>
                          <a:spcPts val="0"/>
                        </a:spcBef>
                        <a:spcAft>
                          <a:spcPts val="0"/>
                        </a:spcAft>
                      </a:pPr>
                      <a:r>
                        <a:rPr lang="en-US" sz="1100" dirty="0" smtClean="0">
                          <a:latin typeface="+mj-lt"/>
                        </a:rPr>
                        <a:t>508</a:t>
                      </a:r>
                      <a:endParaRPr lang="en-US" sz="1100" dirty="0">
                        <a:latin typeface="+mj-lt"/>
                      </a:endParaRPr>
                    </a:p>
                  </a:txBody>
                  <a:tcPr marL="68580" marR="68580" marT="0" marB="0"/>
                </a:tc>
                <a:tc>
                  <a:txBody>
                    <a:bodyPr/>
                    <a:lstStyle/>
                    <a:p>
                      <a:pPr marL="0" marR="0" algn="ctr" hangingPunct="0">
                        <a:spcBef>
                          <a:spcPts val="0"/>
                        </a:spcBef>
                        <a:spcAft>
                          <a:spcPts val="0"/>
                        </a:spcAft>
                      </a:pPr>
                      <a:r>
                        <a:rPr lang="en-US" sz="1100" dirty="0" smtClean="0">
                          <a:latin typeface="+mj-lt"/>
                        </a:rPr>
                        <a:t>600</a:t>
                      </a:r>
                      <a:endParaRPr lang="en-US" sz="1100" dirty="0">
                        <a:latin typeface="+mj-lt"/>
                      </a:endParaRPr>
                    </a:p>
                  </a:txBody>
                  <a:tcPr marL="68580" marR="68580" marT="0" marB="0"/>
                </a:tc>
              </a:tr>
              <a:tr h="335280">
                <a:tc>
                  <a:txBody>
                    <a:bodyPr/>
                    <a:lstStyle/>
                    <a:p>
                      <a:pPr marL="0" marR="0" hangingPunct="0">
                        <a:spcBef>
                          <a:spcPts val="0"/>
                        </a:spcBef>
                        <a:spcAft>
                          <a:spcPts val="0"/>
                        </a:spcAft>
                      </a:pPr>
                      <a:r>
                        <a:rPr lang="en-US" sz="1100" dirty="0" smtClean="0">
                          <a:solidFill>
                            <a:schemeClr val="tx1"/>
                          </a:solidFill>
                          <a:effectLst/>
                        </a:rPr>
                        <a:t>Expenditures </a:t>
                      </a:r>
                      <a:r>
                        <a:rPr lang="en-US" sz="1100" dirty="0">
                          <a:solidFill>
                            <a:schemeClr val="tx1"/>
                          </a:solidFill>
                          <a:effectLst/>
                        </a:rPr>
                        <a:t>as % of General Fund</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5.19%</a:t>
                      </a:r>
                      <a:endParaRPr lang="en-US" sz="1100" dirty="0"/>
                    </a:p>
                  </a:txBody>
                  <a:tcPr marL="68580" marR="68580" marT="0" marB="0" anchor="b"/>
                </a:tc>
                <a:tc>
                  <a:txBody>
                    <a:bodyPr/>
                    <a:lstStyle/>
                    <a:p>
                      <a:pPr marL="0" marR="0" algn="ctr" hangingPunct="0">
                        <a:spcBef>
                          <a:spcPts val="0"/>
                        </a:spcBef>
                        <a:spcAft>
                          <a:spcPts val="0"/>
                        </a:spcAft>
                      </a:pPr>
                      <a:r>
                        <a:rPr lang="en-US" sz="1100" dirty="0" smtClean="0">
                          <a:latin typeface="+mj-lt"/>
                        </a:rPr>
                        <a:t>4.18%</a:t>
                      </a:r>
                      <a:endParaRPr lang="en-US" sz="1100" dirty="0">
                        <a:latin typeface="+mj-lt"/>
                      </a:endParaRPr>
                    </a:p>
                  </a:txBody>
                  <a:tcPr marL="68580" marR="68580" marT="0" marB="0" anchor="b"/>
                </a:tc>
                <a:tc>
                  <a:txBody>
                    <a:bodyPr/>
                    <a:lstStyle/>
                    <a:p>
                      <a:pPr marL="0" marR="0" algn="ctr" hangingPunct="0">
                        <a:spcBef>
                          <a:spcPts val="0"/>
                        </a:spcBef>
                        <a:spcAft>
                          <a:spcPts val="0"/>
                        </a:spcAft>
                      </a:pPr>
                      <a:r>
                        <a:rPr lang="en-US" sz="1100" dirty="0" smtClean="0">
                          <a:latin typeface="+mj-lt"/>
                        </a:rPr>
                        <a:t>4.07%</a:t>
                      </a:r>
                      <a:endParaRPr lang="en-US" sz="1100" dirty="0">
                        <a:latin typeface="+mj-lt"/>
                      </a:endParaRPr>
                    </a:p>
                  </a:txBody>
                  <a:tcPr marL="68580" marR="68580" marT="0" marB="0" anchor="b"/>
                </a:tc>
                <a:tc>
                  <a:txBody>
                    <a:bodyPr/>
                    <a:lstStyle/>
                    <a:p>
                      <a:pPr marL="0" marR="0" algn="ctr" hangingPunct="0">
                        <a:spcBef>
                          <a:spcPts val="0"/>
                        </a:spcBef>
                        <a:spcAft>
                          <a:spcPts val="0"/>
                        </a:spcAft>
                      </a:pPr>
                      <a:r>
                        <a:rPr lang="en-US" sz="1100" dirty="0" smtClean="0">
                          <a:latin typeface="+mj-lt"/>
                        </a:rPr>
                        <a:t>3.70%</a:t>
                      </a:r>
                      <a:endParaRPr lang="en-US" sz="1100" dirty="0">
                        <a:latin typeface="+mj-lt"/>
                      </a:endParaRPr>
                    </a:p>
                  </a:txBody>
                  <a:tcPr marL="68580" marR="68580" marT="0" marB="0" anchor="b"/>
                </a:tc>
              </a:tr>
              <a:tr h="167640">
                <a:tc>
                  <a:txBody>
                    <a:bodyPr/>
                    <a:lstStyle/>
                    <a:p>
                      <a:pPr marL="0" marR="0" hangingPunct="0">
                        <a:spcBef>
                          <a:spcPts val="0"/>
                        </a:spcBef>
                        <a:spcAft>
                          <a:spcPts val="0"/>
                        </a:spcAft>
                      </a:pPr>
                      <a:r>
                        <a:rPr lang="en-US" sz="1100" dirty="0">
                          <a:solidFill>
                            <a:schemeClr val="tx1"/>
                          </a:solidFill>
                          <a:effectLst/>
                        </a:rPr>
                        <a:t>FTE as % of General Fund FTE</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6.17%</a:t>
                      </a:r>
                      <a:endParaRPr lang="en-US" sz="1100" dirty="0"/>
                    </a:p>
                  </a:txBody>
                  <a:tcPr marL="68580" marR="68580" marT="0" marB="0"/>
                </a:tc>
                <a:tc>
                  <a:txBody>
                    <a:bodyPr/>
                    <a:lstStyle/>
                    <a:p>
                      <a:pPr marL="0" marR="0" algn="ctr" hangingPunct="0">
                        <a:spcBef>
                          <a:spcPts val="0"/>
                        </a:spcBef>
                        <a:spcAft>
                          <a:spcPts val="0"/>
                        </a:spcAft>
                      </a:pPr>
                      <a:r>
                        <a:rPr lang="en-US" sz="1100" dirty="0" smtClean="0">
                          <a:latin typeface="+mj-lt"/>
                        </a:rPr>
                        <a:t>6.17%</a:t>
                      </a:r>
                      <a:endParaRPr lang="en-US" sz="1100" dirty="0">
                        <a:latin typeface="+mj-lt"/>
                      </a:endParaRPr>
                    </a:p>
                  </a:txBody>
                  <a:tcPr marL="68580" marR="68580" marT="0" marB="0"/>
                </a:tc>
                <a:tc>
                  <a:txBody>
                    <a:bodyPr/>
                    <a:lstStyle/>
                    <a:p>
                      <a:pPr marL="0" marR="0" algn="ctr" hangingPunct="0">
                        <a:spcBef>
                          <a:spcPts val="0"/>
                        </a:spcBef>
                        <a:spcAft>
                          <a:spcPts val="0"/>
                        </a:spcAft>
                      </a:pPr>
                      <a:r>
                        <a:rPr lang="en-US" sz="1100" dirty="0" smtClean="0">
                          <a:latin typeface="+mj-lt"/>
                        </a:rPr>
                        <a:t>6.17%</a:t>
                      </a:r>
                      <a:endParaRPr lang="en-US" sz="1100" dirty="0">
                        <a:latin typeface="+mj-lt"/>
                      </a:endParaRPr>
                    </a:p>
                  </a:txBody>
                  <a:tcPr marL="68580" marR="68580" marT="0" marB="0"/>
                </a:tc>
                <a:tc>
                  <a:txBody>
                    <a:bodyPr/>
                    <a:lstStyle/>
                    <a:p>
                      <a:pPr marL="0" marR="0" algn="ctr" hangingPunct="0">
                        <a:spcBef>
                          <a:spcPts val="0"/>
                        </a:spcBef>
                        <a:spcAft>
                          <a:spcPts val="0"/>
                        </a:spcAft>
                      </a:pPr>
                      <a:r>
                        <a:rPr lang="en-US" sz="1100" dirty="0" smtClean="0">
                          <a:latin typeface="+mj-lt"/>
                        </a:rPr>
                        <a:t>6.06%</a:t>
                      </a:r>
                      <a:endParaRPr lang="en-US" sz="1100" dirty="0">
                        <a:latin typeface="+mj-lt"/>
                      </a:endParaRPr>
                    </a:p>
                  </a:txBody>
                  <a:tcPr marL="68580" marR="68580" marT="0" marB="0"/>
                </a:tc>
              </a:tr>
              <a:tr h="167640">
                <a:tc>
                  <a:txBody>
                    <a:bodyPr/>
                    <a:lstStyle/>
                    <a:p>
                      <a:pPr marL="0" marR="0" algn="ctr" hangingPunct="0">
                        <a:spcBef>
                          <a:spcPts val="0"/>
                        </a:spcBef>
                        <a:spcAft>
                          <a:spcPts val="0"/>
                        </a:spcAft>
                      </a:pP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latin typeface="+mj-lt"/>
                        </a:rPr>
                        <a:t> </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latin typeface="+mj-lt"/>
                        </a:rPr>
                        <a:t> </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solidFill>
                            <a:schemeClr val="tx1"/>
                          </a:solidFill>
                          <a:effectLst/>
                        </a:rPr>
                        <a:t>Effectiveness</a:t>
                      </a:r>
                      <a:endParaRPr lang="en-US" sz="1100" u="none" dirty="0" smtClean="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Cases Appealed</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latin typeface="+mj-lt"/>
                        </a:rPr>
                        <a:t>0</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3</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Deferred Adjudication Dismiss</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282</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224</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170</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60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Driver’s Safety Dismiss</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207</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38</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76</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140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Insurance Dismiss</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54</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63</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45</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20</a:t>
                      </a:r>
                      <a:endParaRPr lang="en-US" sz="1100" u="none" dirty="0">
                        <a:effectLst/>
                        <a:latin typeface="+mj-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solidFill>
                            <a:schemeClr val="tx1"/>
                          </a:solidFill>
                          <a:effectLst/>
                        </a:rPr>
                        <a:t>Compliance Dismissal</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44</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31</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rPr>
                        <a:t>46</a:t>
                      </a:r>
                      <a:endParaRPr lang="en-US" sz="1100" u="none" dirty="0">
                        <a:effectLst/>
                        <a:latin typeface="+mj-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j-lt"/>
                          <a:ea typeface="Times New Roman"/>
                          <a:cs typeface="Times New Roman"/>
                        </a:rPr>
                        <a:t>20</a:t>
                      </a:r>
                      <a:endParaRPr lang="en-US" sz="1100" u="none" dirty="0">
                        <a:effectLst/>
                        <a:latin typeface="+mj-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 </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u="none" dirty="0">
                          <a:effectLst/>
                        </a:rPr>
                        <a:t> </a:t>
                      </a: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endParaRPr lang="en-US" sz="1100" u="none"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endParaRPr lang="en-US" sz="1100" u="none" dirty="0">
                        <a:effectLst/>
                        <a:latin typeface="+mj-lt"/>
                        <a:ea typeface="Times New Roman"/>
                        <a:cs typeface="Times New Roman"/>
                      </a:endParaRPr>
                    </a:p>
                  </a:txBody>
                  <a:tcPr marL="68580" marR="68580" marT="0" marB="0"/>
                </a:tc>
              </a:tr>
            </a:tbl>
          </a:graphicData>
        </a:graphic>
      </p:graphicFrame>
      <p:sp>
        <p:nvSpPr>
          <p:cNvPr id="107770" name="Rectangle 7"/>
          <p:cNvSpPr>
            <a:spLocks noChangeArrowheads="1"/>
          </p:cNvSpPr>
          <p:nvPr/>
        </p:nvSpPr>
        <p:spPr bwMode="auto">
          <a:xfrm>
            <a:off x="381000" y="30480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MUNICIPAL COURT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lgn="r">
              <a:defRPr/>
            </a:pPr>
            <a:fld id="{C2735C76-C27D-495B-85FB-A45C95B8496F}" type="slidenum">
              <a:rPr lang="en-US" smtClean="0"/>
              <a:pPr algn="r">
                <a:defRPr/>
              </a:pPr>
              <a:t>106</a:t>
            </a:fld>
            <a:endParaRPr lang="en-US" dirty="0"/>
          </a:p>
        </p:txBody>
      </p:sp>
      <p:sp>
        <p:nvSpPr>
          <p:cNvPr id="108546"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259434528"/>
              </p:ext>
            </p:extLst>
          </p:nvPr>
        </p:nvGraphicFramePr>
        <p:xfrm>
          <a:off x="381000" y="1219217"/>
          <a:ext cx="6191250" cy="2591774"/>
        </p:xfrm>
        <a:graphic>
          <a:graphicData uri="http://schemas.openxmlformats.org/drawingml/2006/table">
            <a:tbl>
              <a:tblPr>
                <a:tableStyleId>{ED083AE6-46FA-4A59-8FB0-9F97EB10719F}</a:tableStyleId>
              </a:tblPr>
              <a:tblGrid>
                <a:gridCol w="2286000"/>
                <a:gridCol w="990600"/>
                <a:gridCol w="952064"/>
                <a:gridCol w="952936"/>
                <a:gridCol w="1009650"/>
              </a:tblGrid>
              <a:tr h="502920">
                <a:tc>
                  <a:txBody>
                    <a:bodyPr/>
                    <a:lstStyle/>
                    <a:p>
                      <a:pPr marL="0" marR="0" hangingPunct="0">
                        <a:spcBef>
                          <a:spcPts val="0"/>
                        </a:spcBef>
                        <a:spcAft>
                          <a:spcPts val="0"/>
                        </a:spcAft>
                      </a:pPr>
                      <a:endParaRPr lang="en-US" sz="1100" b="0" dirty="0" smtClean="0">
                        <a:solidFill>
                          <a:schemeClr val="tx1"/>
                        </a:solidFill>
                        <a:effectLst/>
                      </a:endParaRPr>
                    </a:p>
                    <a:p>
                      <a:pPr marL="0" marR="0" hangingPunct="0">
                        <a:spcBef>
                          <a:spcPts val="0"/>
                        </a:spcBef>
                        <a:spcAft>
                          <a:spcPts val="0"/>
                        </a:spcAft>
                      </a:pPr>
                      <a:r>
                        <a:rPr lang="en-US" sz="1100" b="0" dirty="0" smtClean="0">
                          <a:solidFill>
                            <a:schemeClr val="tx1"/>
                          </a:solidFill>
                          <a:effectLst/>
                        </a:rPr>
                        <a:t>Staffing</a:t>
                      </a:r>
                      <a:r>
                        <a:rPr lang="en-US" sz="1100" b="0" baseline="0" dirty="0" smtClean="0">
                          <a:solidFill>
                            <a:schemeClr val="tx1"/>
                          </a:solidFill>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endParaRPr lang="en-US" sz="1100" b="0" u="none" dirty="0">
                        <a:solidFill>
                          <a:srgbClr val="CC9900"/>
                        </a:solidFill>
                        <a:effectLst/>
                        <a:latin typeface="+mn-lt"/>
                        <a:ea typeface="Times New Roman"/>
                      </a:endParaRPr>
                    </a:p>
                  </a:txBody>
                  <a:tcPr marL="68580" marR="68580" marT="0" marB="0" anchor="ctr"/>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0" u="none" dirty="0">
                        <a:solidFill>
                          <a:srgbClr val="CC9900"/>
                        </a:solidFill>
                        <a:effectLst/>
                        <a:latin typeface="+mn-lt"/>
                        <a:ea typeface="Times New Roman"/>
                      </a:endParaRPr>
                    </a:p>
                  </a:txBody>
                  <a:tcPr marL="68580" marR="68580" marT="0" marB="0" anchor="ctr"/>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0" u="none" dirty="0">
                        <a:solidFill>
                          <a:srgbClr val="CC9900"/>
                        </a:solidFill>
                        <a:effectLst/>
                        <a:latin typeface="+mn-lt"/>
                        <a:ea typeface="Times New Roman"/>
                      </a:endParaRPr>
                    </a:p>
                  </a:txBody>
                  <a:tcPr marL="68580" marR="68580" marT="0" marB="0" anchor="ctr"/>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2014-2015</a:t>
                      </a:r>
                      <a:endParaRPr lang="en-US" sz="1100" b="0" u="none" dirty="0">
                        <a:solidFill>
                          <a:srgbClr val="CC9900"/>
                        </a:solidFill>
                        <a:effectLst/>
                        <a:latin typeface="+mn-lt"/>
                        <a:ea typeface="Times New Roman"/>
                      </a:endParaRPr>
                    </a:p>
                  </a:txBody>
                  <a:tcPr marL="68580" marR="68580" marT="0" marB="0" anchor="ctr"/>
                </a:tc>
              </a:tr>
              <a:tr h="229591">
                <a:tc>
                  <a:txBody>
                    <a:bodyPr/>
                    <a:lstStyle/>
                    <a:p>
                      <a:pPr marL="0" marR="0" hangingPunct="0">
                        <a:spcBef>
                          <a:spcPts val="0"/>
                        </a:spcBef>
                        <a:spcAft>
                          <a:spcPts val="0"/>
                        </a:spcAft>
                      </a:pPr>
                      <a:r>
                        <a:rPr lang="en-US" sz="1100" dirty="0">
                          <a:effectLst/>
                        </a:rPr>
                        <a:t>Judge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nchor="ctr"/>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nchor="ctr"/>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nchor="ctr"/>
                </a:tc>
              </a:tr>
              <a:tr h="229591">
                <a:tc>
                  <a:txBody>
                    <a:bodyPr/>
                    <a:lstStyle/>
                    <a:p>
                      <a:pPr marL="0" marR="0" hangingPunct="0">
                        <a:spcBef>
                          <a:spcPts val="0"/>
                        </a:spcBef>
                        <a:spcAft>
                          <a:spcPts val="0"/>
                        </a:spcAft>
                      </a:pPr>
                      <a:r>
                        <a:rPr lang="en-US" sz="1100" dirty="0">
                          <a:effectLst/>
                        </a:rPr>
                        <a:t>Municipal Court Administrator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257081">
                <a:tc>
                  <a:txBody>
                    <a:bodyPr/>
                    <a:lstStyle/>
                    <a:p>
                      <a:pPr marL="0" marR="0" hangingPunct="0">
                        <a:spcBef>
                          <a:spcPts val="0"/>
                        </a:spcBef>
                        <a:spcAft>
                          <a:spcPts val="0"/>
                        </a:spcAft>
                        <a:tabLst>
                          <a:tab pos="1914525" algn="l"/>
                        </a:tabLst>
                      </a:pPr>
                      <a:r>
                        <a:rPr lang="en-US" sz="1100" dirty="0">
                          <a:effectLst/>
                        </a:rPr>
                        <a:t>Court Clerk – Juvenile Case Manager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Court Clerk – Customer Svc/Trial Coordinator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Court Clerk - Collections</a:t>
                      </a:r>
                    </a:p>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394241">
                <a:tc>
                  <a:txBody>
                    <a:bodyPr/>
                    <a:lstStyle/>
                    <a:p>
                      <a:pPr marL="0" marR="0" hangingPunct="0">
                        <a:spcBef>
                          <a:spcPts val="0"/>
                        </a:spcBef>
                        <a:spcAft>
                          <a:spcPts val="0"/>
                        </a:spcAft>
                      </a:pPr>
                      <a:r>
                        <a:rPr lang="en-US" sz="1100" dirty="0">
                          <a:effectLst/>
                        </a:rPr>
                        <a:t>Document Imaging Clerk (Part-time)</a:t>
                      </a:r>
                    </a:p>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a:t>
                      </a:r>
                      <a:endParaRPr lang="en-US" sz="1100" dirty="0">
                        <a:effectLst/>
                        <a:latin typeface="Arial"/>
                        <a:ea typeface="Times New Roman"/>
                        <a:cs typeface="Times New Roman"/>
                      </a:endParaRPr>
                    </a:p>
                  </a:txBody>
                  <a:tcPr marL="68580" marR="68580" marT="0" marB="0"/>
                </a:tc>
              </a:tr>
              <a:tr h="229591">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5.5</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5.5</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5.5</a:t>
                      </a:r>
                      <a:endParaRPr lang="en-US" sz="1100" b="1" dirty="0">
                        <a:effectLst/>
                        <a:latin typeface="Arial"/>
                        <a:ea typeface="Times New Roman"/>
                        <a:cs typeface="Times New Roman"/>
                      </a:endParaRPr>
                    </a:p>
                  </a:txBody>
                  <a:tcPr marL="68580" marR="68580" marT="0" marB="0"/>
                </a:tc>
              </a:tr>
            </a:tbl>
          </a:graphicData>
        </a:graphic>
      </p:graphicFrame>
      <p:sp>
        <p:nvSpPr>
          <p:cNvPr id="6" name="Rectangle 5"/>
          <p:cNvSpPr txBox="1">
            <a:spLocks noChangeArrowheads="1"/>
          </p:cNvSpPr>
          <p:nvPr/>
        </p:nvSpPr>
        <p:spPr bwMode="auto">
          <a:xfrm>
            <a:off x="381000" y="4769761"/>
            <a:ext cx="6172200" cy="307777"/>
          </a:xfrm>
          <a:prstGeom prst="rect">
            <a:avLst/>
          </a:prstGeom>
          <a:solidFill>
            <a:schemeClr val="bg1"/>
          </a:solidFill>
        </p:spPr>
        <p:txBody>
          <a:bodyPr anchor="ctr">
            <a:sp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a:defRPr/>
            </a:pPr>
            <a:r>
              <a:rPr lang="en-US" sz="1400" b="1" dirty="0" smtClean="0">
                <a:solidFill>
                  <a:srgbClr val="336600"/>
                </a:solidFill>
                <a:latin typeface="Arial" pitchFamily="34" charset="0"/>
                <a:ea typeface="Times New Roman" pitchFamily="18" charset="0"/>
                <a:cs typeface="Arial" pitchFamily="34" charset="0"/>
              </a:rPr>
              <a:t>MUNICIPAL COURT ORGANIZATIONAL CHART</a:t>
            </a:r>
            <a:r>
              <a:rPr lang="en-US" sz="1400" b="1" dirty="0" smtClean="0">
                <a:solidFill>
                  <a:schemeClr val="tx1"/>
                </a:solidFill>
                <a:latin typeface="Arial" pitchFamily="34" charset="0"/>
                <a:ea typeface="Times New Roman" pitchFamily="18" charset="0"/>
                <a:cs typeface="Arial" pitchFamily="34" charset="0"/>
              </a:rPr>
              <a:t>	</a:t>
            </a:r>
            <a:r>
              <a:rPr lang="en-US" sz="1100" dirty="0" smtClean="0">
                <a:solidFill>
                  <a:schemeClr val="tx1"/>
                </a:solidFill>
                <a:ea typeface="Times New Roman" pitchFamily="18" charset="0"/>
                <a:cs typeface="Times New Roman" pitchFamily="18" charset="0"/>
              </a:rPr>
              <a:t>	</a:t>
            </a:r>
            <a:endParaRPr lang="en-US" sz="1000" dirty="0" smtClean="0">
              <a:solidFill>
                <a:schemeClr val="tx1"/>
              </a:solidFill>
            </a:endParaRPr>
          </a:p>
        </p:txBody>
      </p:sp>
      <p:sp>
        <p:nvSpPr>
          <p:cNvPr id="108610"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MUNICIPAL COURT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108611"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08613"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7" name="Diagram 6"/>
          <p:cNvGraphicFramePr/>
          <p:nvPr>
            <p:extLst>
              <p:ext uri="{D42A27DB-BD31-4B8C-83A1-F6EECF244321}">
                <p14:modId xmlns:p14="http://schemas.microsoft.com/office/powerpoint/2010/main" val="2513857301"/>
              </p:ext>
            </p:extLst>
          </p:nvPr>
        </p:nvGraphicFramePr>
        <p:xfrm>
          <a:off x="990600" y="6255503"/>
          <a:ext cx="4533900" cy="1668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8615"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2" name="Diagram 11"/>
          <p:cNvGraphicFramePr/>
          <p:nvPr/>
        </p:nvGraphicFramePr>
        <p:xfrm>
          <a:off x="1066800" y="5486418"/>
          <a:ext cx="1524000" cy="612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19100" y="533407"/>
            <a:ext cx="6057900" cy="46012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PLANNING AND DEVELOPMENT</a:t>
            </a:r>
            <a:endParaRPr lang="en-US" sz="1400" dirty="0">
              <a:solidFill>
                <a:schemeClr val="bg2">
                  <a:lumMod val="50000"/>
                </a:schemeClr>
              </a:solidFill>
              <a:latin typeface="Arial" pitchFamily="34" charset="0"/>
              <a:cs typeface="+mn-cs"/>
            </a:endParaRPr>
          </a:p>
          <a:p>
            <a:pPr eaLnBrk="0" hangingPunct="0">
              <a:defRPr/>
            </a:pPr>
            <a:endParaRPr lang="en-US" sz="500" dirty="0">
              <a:latin typeface="Arial" pitchFamily="34" charset="0"/>
              <a:cs typeface="Times New Roman" pitchFamily="18" charset="0"/>
            </a:endParaRPr>
          </a:p>
          <a:p>
            <a:pPr hangingPunct="0">
              <a:defRPr/>
            </a:pPr>
            <a:r>
              <a:rPr lang="en-US" sz="1100" b="1" dirty="0">
                <a:cs typeface="+mn-cs"/>
              </a:rPr>
              <a:t> </a:t>
            </a:r>
            <a:r>
              <a:rPr lang="en-US" sz="1100" b="1" dirty="0" smtClean="0">
                <a:solidFill>
                  <a:srgbClr val="000000"/>
                </a:solidFill>
                <a:latin typeface="Arial" pitchFamily="34" charset="0"/>
                <a:cs typeface="Times New Roman" pitchFamily="18" charset="0"/>
              </a:rPr>
              <a:t>Department </a:t>
            </a:r>
            <a:r>
              <a:rPr lang="en-US" sz="1100" b="1" dirty="0">
                <a:solidFill>
                  <a:srgbClr val="000000"/>
                </a:solidFill>
                <a:latin typeface="Arial" pitchFamily="34" charset="0"/>
                <a:cs typeface="Times New Roman" pitchFamily="18" charset="0"/>
              </a:rPr>
              <a:t>Description</a:t>
            </a:r>
          </a:p>
          <a:p>
            <a:pPr hangingPunct="0">
              <a:defRPr/>
            </a:pPr>
            <a:endParaRPr lang="en-US" sz="1100" dirty="0">
              <a:cs typeface="+mn-cs"/>
            </a:endParaRPr>
          </a:p>
          <a:p>
            <a:pPr marL="171450" indent="-171450" hangingPunct="0">
              <a:buFont typeface="Arial" pitchFamily="34" charset="0"/>
              <a:buChar char="•"/>
              <a:defRPr/>
            </a:pPr>
            <a:r>
              <a:rPr lang="en-US" sz="1100" dirty="0">
                <a:cs typeface="+mn-cs"/>
              </a:rPr>
              <a:t>Planning is the process of identifying issues and needs, establishing goals and objectives, and determining the most effective means by which these ends may be achieved. </a:t>
            </a:r>
          </a:p>
          <a:p>
            <a:pPr marL="171450" indent="-171450" hangingPunct="0">
              <a:buFont typeface="Arial" pitchFamily="34" charset="0"/>
              <a:buChar char="•"/>
              <a:defRPr/>
            </a:pPr>
            <a:r>
              <a:rPr lang="en-US" sz="1100" dirty="0">
                <a:cs typeface="+mn-cs"/>
              </a:rPr>
              <a:t>For community planning the process includes: maximize community strengths and minimize weaknesses; protect property rights and enhance property values; anticipate growth and provide adequate public facilities and services; balance economic growth with quality of life issues; and, avoid unmanageable concentrations or dispersal of population. </a:t>
            </a:r>
          </a:p>
          <a:p>
            <a:pPr marL="171450" indent="-171450" hangingPunct="0">
              <a:buFont typeface="Arial" pitchFamily="34" charset="0"/>
              <a:buChar char="•"/>
              <a:defRPr/>
            </a:pPr>
            <a:r>
              <a:rPr lang="en-US" sz="1100" dirty="0">
                <a:cs typeface="+mn-cs"/>
              </a:rPr>
              <a:t>The Planning and Development Department is the professional staff that provides and facilitates the planning process and ensures the implementation of the plan through the development process. </a:t>
            </a:r>
          </a:p>
          <a:p>
            <a:pPr marL="171450" indent="-171450" hangingPunct="0">
              <a:buFont typeface="Arial" pitchFamily="34" charset="0"/>
              <a:buChar char="•"/>
              <a:defRPr/>
            </a:pPr>
            <a:r>
              <a:rPr lang="en-US" sz="1100" dirty="0">
                <a:cs typeface="+mn-cs"/>
              </a:rPr>
              <a:t>The development process includes the enforcement of regulations on individual site construction to ensure compliance with the codes adopted by the City Council designed to achieve the goals and objectives of the plans.  </a:t>
            </a:r>
            <a:endParaRPr lang="en-US" sz="1100" dirty="0" smtClean="0">
              <a:cs typeface="+mn-cs"/>
            </a:endParaRPr>
          </a:p>
          <a:p>
            <a:pPr marL="171450" indent="-171450" hangingPunct="0">
              <a:buFont typeface="Arial" pitchFamily="34" charset="0"/>
              <a:buChar char="•"/>
              <a:defRPr/>
            </a:pPr>
            <a:r>
              <a:rPr lang="en-US" sz="1100" dirty="0" smtClean="0">
                <a:cs typeface="+mn-cs"/>
              </a:rPr>
              <a:t>Staff liaison to Planning and Zoning Commission (P&amp;Z), Board of Adjustments (BOA), Historic Land Commission (HLC), Form Based Code Task Force, Impact Fee Advisory Committee, Municipal Sign Review Board and Construction Standard Board.</a:t>
            </a:r>
            <a:endParaRPr lang="en-US" sz="1100" dirty="0">
              <a:cs typeface="+mn-cs"/>
            </a:endParaRP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p>
          <a:p>
            <a:pPr eaLnBrk="0" hangingPunct="0">
              <a:defRPr/>
            </a:pPr>
            <a:endParaRPr lang="en-US" sz="1100" dirty="0">
              <a:latin typeface="Arial" pitchFamily="34" charset="0"/>
              <a:cs typeface="+mn-cs"/>
            </a:endParaRPr>
          </a:p>
          <a:p>
            <a:pPr marL="171450" indent="-171450" eaLnBrk="0" hangingPunct="0">
              <a:buFont typeface="Arial" pitchFamily="34" charset="0"/>
              <a:buChar char="•"/>
              <a:defRPr/>
            </a:pPr>
            <a:r>
              <a:rPr lang="en-US" sz="1100" dirty="0">
                <a:latin typeface="Arial" pitchFamily="34" charset="0"/>
                <a:cs typeface="Times New Roman" pitchFamily="18" charset="0"/>
              </a:rPr>
              <a:t>Planning and Development is located in City Hall at 1311 Chestnut </a:t>
            </a:r>
            <a:r>
              <a:rPr lang="en-US" sz="1100" dirty="0" smtClean="0">
                <a:latin typeface="Arial" pitchFamily="34" charset="0"/>
                <a:cs typeface="Times New Roman" pitchFamily="18" charset="0"/>
              </a:rPr>
              <a:t> Street</a:t>
            </a:r>
            <a:r>
              <a:rPr lang="en-US" sz="1100" dirty="0">
                <a:latin typeface="Arial" pitchFamily="34" charset="0"/>
                <a:cs typeface="Times New Roman" pitchFamily="18" charset="0"/>
              </a:rPr>
              <a:t>, Bastrop, Texas 78602.</a:t>
            </a:r>
            <a:endParaRPr lang="en-US" sz="1100" dirty="0">
              <a:latin typeface="Arial" pitchFamily="34" charset="0"/>
              <a:cs typeface="+mn-cs"/>
            </a:endParaRPr>
          </a:p>
          <a:p>
            <a:pPr eaLnBrk="0" hangingPunct="0">
              <a:buFontTx/>
              <a:buChar char="•"/>
              <a:tabLst>
                <a:tab pos="233363" algn="l"/>
              </a:tabLst>
              <a:defRPr/>
            </a:pPr>
            <a:r>
              <a:rPr lang="en-US" sz="1100" dirty="0">
                <a:latin typeface="Arial" pitchFamily="34" charset="0"/>
                <a:cs typeface="Times New Roman" pitchFamily="18" charset="0"/>
              </a:rPr>
              <a:t>   Hours are 8:00 AM to 5:00PM, Monday through Friday, excluding holidays.</a:t>
            </a:r>
          </a:p>
          <a:p>
            <a:pPr marL="171450" indent="-171450" eaLnBrk="0" hangingPunct="0">
              <a:buFont typeface="Arial" pitchFamily="34" charset="0"/>
              <a:buChar char="•"/>
              <a:defRPr/>
            </a:pPr>
            <a:r>
              <a:rPr lang="en-US" sz="1100" dirty="0">
                <a:latin typeface="Arial" pitchFamily="34" charset="0"/>
                <a:cs typeface="Times New Roman" pitchFamily="18" charset="0"/>
              </a:rPr>
              <a:t>You may contact the staff by phone at (512) 332-8840.</a:t>
            </a:r>
            <a:endParaRPr lang="en-US" sz="1100" dirty="0">
              <a:latin typeface="Arial" pitchFamily="34" charset="0"/>
              <a:cs typeface="+mn-cs"/>
            </a:endParaRPr>
          </a:p>
          <a:p>
            <a:pPr eaLnBrk="0" hangingPunct="0">
              <a:defRPr/>
            </a:pPr>
            <a:endParaRPr lang="en-US" sz="10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969530402"/>
              </p:ext>
            </p:extLst>
          </p:nvPr>
        </p:nvGraphicFramePr>
        <p:xfrm>
          <a:off x="449580" y="5013870"/>
          <a:ext cx="5845174" cy="2206170"/>
        </p:xfrm>
        <a:graphic>
          <a:graphicData uri="http://schemas.openxmlformats.org/drawingml/2006/table">
            <a:tbl>
              <a:tblPr>
                <a:tableStyleId>{1E171933-4619-4E11-9A3F-F7608DF75F80}</a:tableStyleId>
              </a:tblPr>
              <a:tblGrid>
                <a:gridCol w="1943312"/>
                <a:gridCol w="990707"/>
                <a:gridCol w="990707"/>
                <a:gridCol w="990707"/>
                <a:gridCol w="929741"/>
              </a:tblGrid>
              <a:tr h="24393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chemeClr val="tx1"/>
                        </a:solidFill>
                        <a:effectLst/>
                        <a:latin typeface="Times New Roman"/>
                        <a:ea typeface="Times New Roman"/>
                      </a:endParaRPr>
                    </a:p>
                  </a:txBody>
                  <a:tcPr marL="67668" marR="67668" marT="0" marB="0" anchor="ctr"/>
                </a:tc>
              </a:tr>
              <a:tr h="18297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33">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348,298</a:t>
                      </a:r>
                      <a:endParaRPr lang="en-US" sz="900" dirty="0"/>
                    </a:p>
                  </a:txBody>
                  <a:tcPr marL="67668" marR="67668" marT="0" marB="0" anchor="ctr"/>
                </a:tc>
                <a:tc>
                  <a:txBody>
                    <a:bodyPr/>
                    <a:lstStyle/>
                    <a:p>
                      <a:pPr marL="0" marR="0" algn="r" hangingPunct="0">
                        <a:spcBef>
                          <a:spcPts val="0"/>
                        </a:spcBef>
                        <a:spcAft>
                          <a:spcPts val="0"/>
                        </a:spcAft>
                      </a:pPr>
                      <a:r>
                        <a:rPr lang="en-US" sz="900" dirty="0" smtClean="0"/>
                        <a:t>435,470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451,300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457,590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15,114</a:t>
                      </a:r>
                      <a:endParaRPr lang="en-US" sz="900" dirty="0"/>
                    </a:p>
                  </a:txBody>
                  <a:tcPr marL="67668" marR="67668" marT="0" marB="0" anchor="ctr"/>
                </a:tc>
                <a:tc>
                  <a:txBody>
                    <a:bodyPr/>
                    <a:lstStyle/>
                    <a:p>
                      <a:pPr marL="0" marR="0" algn="r" hangingPunct="0">
                        <a:spcBef>
                          <a:spcPts val="0"/>
                        </a:spcBef>
                        <a:spcAft>
                          <a:spcPts val="0"/>
                        </a:spcAft>
                      </a:pPr>
                      <a:r>
                        <a:rPr lang="en-US" sz="900" dirty="0" smtClean="0"/>
                        <a:t>16,270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15,200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13,850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340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2,000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7,983</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11,810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11,810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12,700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133,549</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137,150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137,200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357,350</a:t>
                      </a:r>
                      <a:endParaRPr lang="en-US" sz="900" dirty="0"/>
                    </a:p>
                  </a:txBody>
                  <a:tcPr marL="67668" marR="67668" marT="0" marB="0" anchor="ctr"/>
                </a:tc>
              </a:tr>
              <a:tr h="175332">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38,435</a:t>
                      </a:r>
                      <a:endParaRPr lang="en-US" sz="900" dirty="0"/>
                    </a:p>
                  </a:txBody>
                  <a:tcPr marL="67668" marR="67668" marT="0" marB="0" anchor="ctr"/>
                </a:tc>
                <a:tc>
                  <a:txBody>
                    <a:bodyPr/>
                    <a:lstStyle/>
                    <a:p>
                      <a:pPr marL="0" marR="0" algn="r" hangingPunct="0">
                        <a:spcBef>
                          <a:spcPts val="0"/>
                        </a:spcBef>
                        <a:spcAft>
                          <a:spcPts val="0"/>
                        </a:spcAft>
                      </a:pPr>
                      <a:r>
                        <a:rPr lang="en-US" sz="900" dirty="0" smtClean="0"/>
                        <a:t>47,600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46,800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50,300</a:t>
                      </a:r>
                      <a:endParaRPr lang="en-US" sz="900" dirty="0"/>
                    </a:p>
                  </a:txBody>
                  <a:tcPr marL="67668" marR="67668" marT="0" marB="0" anchor="ctr"/>
                </a:tc>
              </a:tr>
              <a:tr h="175332">
                <a:tc>
                  <a:txBody>
                    <a:bodyPr/>
                    <a:lstStyle/>
                    <a:p>
                      <a:pPr marL="0" marR="0" algn="l" hangingPunct="0">
                        <a:spcBef>
                          <a:spcPts val="0"/>
                        </a:spcBef>
                        <a:spcAft>
                          <a:spcPts val="0"/>
                        </a:spcAft>
                      </a:pPr>
                      <a:r>
                        <a:rPr lang="en-US" sz="900" dirty="0" smtClean="0">
                          <a:effectLst/>
                          <a:latin typeface="+mj-lt"/>
                          <a:ea typeface="Times New Roman"/>
                        </a:rPr>
                        <a:t>Capital Outlay</a:t>
                      </a:r>
                      <a:endParaRPr lang="en-US" sz="900" dirty="0">
                        <a:effectLst/>
                        <a:latin typeface="+mj-lt"/>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182911">
                <a:tc>
                  <a:txBody>
                    <a:bodyPr/>
                    <a:lstStyle/>
                    <a:p>
                      <a:pPr marL="0" marR="0" algn="l" hangingPunct="0">
                        <a:spcBef>
                          <a:spcPts val="0"/>
                        </a:spcBef>
                        <a:spcAft>
                          <a:spcPts val="0"/>
                        </a:spcAft>
                      </a:pPr>
                      <a:r>
                        <a:rPr lang="en-US" sz="900" b="1" dirty="0">
                          <a:effectLst/>
                        </a:rPr>
                        <a:t>Total</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$543,719</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dk1"/>
                          </a:solidFill>
                        </a:rPr>
                        <a:t>$656,800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$670,010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$893,790</a:t>
                      </a:r>
                      <a:endParaRPr lang="en-US" sz="900" b="1" dirty="0">
                        <a:solidFill>
                          <a:schemeClr val="tx1"/>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1596146279"/>
              </p:ext>
            </p:extLst>
          </p:nvPr>
        </p:nvGraphicFramePr>
        <p:xfrm>
          <a:off x="300037" y="6705600"/>
          <a:ext cx="3919538" cy="2362200"/>
        </p:xfrm>
        <a:graphic>
          <a:graphicData uri="http://schemas.openxmlformats.org/drawingml/2006/chart">
            <c:chart xmlns:c="http://schemas.openxmlformats.org/drawingml/2006/chart" xmlns:r="http://schemas.openxmlformats.org/officeDocument/2006/relationships" r:id="rId2"/>
          </a:graphicData>
        </a:graphic>
      </p:graphicFrame>
      <p:pic>
        <p:nvPicPr>
          <p:cNvPr id="1096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7315200"/>
            <a:ext cx="2066925" cy="163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107</a:t>
            </a:fld>
            <a:endParaRPr lang="en-US" dirty="0"/>
          </a:p>
        </p:txBody>
      </p:sp>
      <p:sp>
        <p:nvSpPr>
          <p:cNvPr id="7" name="Slide Number Placeholder 1"/>
          <p:cNvSpPr txBox="1">
            <a:spLocks/>
          </p:cNvSpPr>
          <p:nvPr/>
        </p:nvSpPr>
        <p:spPr>
          <a:xfrm>
            <a:off x="5738986" y="8705322"/>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107</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6725" y="1023940"/>
            <a:ext cx="6186487" cy="6294031"/>
          </a:xfrm>
          <a:prstGeom prst="rect">
            <a:avLst/>
          </a:prstGeom>
        </p:spPr>
        <p:txBody>
          <a:bodyPr>
            <a:spAutoFit/>
          </a:bodyPr>
          <a:lstStyle/>
          <a:p>
            <a:r>
              <a:rPr lang="en-US" sz="1100" b="1" dirty="0"/>
              <a:t>2013-2014 Accomplishments</a:t>
            </a:r>
            <a:endParaRPr lang="en-US" sz="1100" dirty="0"/>
          </a:p>
          <a:p>
            <a:r>
              <a:rPr lang="en-US" sz="1100" dirty="0"/>
              <a:t>• Completed Fund/Draft Form Based Code for consideration/adoption.</a:t>
            </a:r>
          </a:p>
          <a:p>
            <a:r>
              <a:rPr lang="en-US" sz="1100" dirty="0"/>
              <a:t>• Continual improvement training of staff for GIS knowledge and efficiency.</a:t>
            </a:r>
          </a:p>
          <a:p>
            <a:r>
              <a:rPr lang="en-US" sz="1100" dirty="0"/>
              <a:t>• Updated Zoning and Annexation maps in house and online.</a:t>
            </a:r>
          </a:p>
          <a:p>
            <a:r>
              <a:rPr lang="en-US" sz="1100" dirty="0"/>
              <a:t>• Maintained and improved training for all boards and commissions that the Department supports.</a:t>
            </a:r>
          </a:p>
          <a:p>
            <a:r>
              <a:rPr lang="en-US" sz="1100" dirty="0"/>
              <a:t>• Work with Code Enforcement to complete a flyer for citizens</a:t>
            </a:r>
          </a:p>
          <a:p>
            <a:r>
              <a:rPr lang="en-US" sz="1100" dirty="0"/>
              <a:t>• Analyze design standards to be incorporated to the Zoning Ordinance.</a:t>
            </a:r>
          </a:p>
          <a:p>
            <a:r>
              <a:rPr lang="en-US" sz="1100" dirty="0"/>
              <a:t>• Continued to improve contractor permitting and inspection process.</a:t>
            </a:r>
          </a:p>
          <a:p>
            <a:r>
              <a:rPr lang="en-US" sz="1100" dirty="0"/>
              <a:t>• Continued to increase the utilization of GIS, WEB and other information technologies to make data and information readily usable by citizens, developers and staff.</a:t>
            </a:r>
          </a:p>
          <a:p>
            <a:r>
              <a:rPr lang="en-US" sz="1100" dirty="0"/>
              <a:t>• Completed 34 Pre-Development/Plan Review Meetings.</a:t>
            </a:r>
          </a:p>
          <a:p>
            <a:r>
              <a:rPr lang="en-US" sz="1100" dirty="0"/>
              <a:t>• Conducted 11 Preconstruction Meetings.</a:t>
            </a:r>
          </a:p>
          <a:p>
            <a:r>
              <a:rPr lang="en-US" sz="1100" dirty="0"/>
              <a:t>• Investigated and resolved 32 complaints related to zoning, subdivision and sign ordinances.</a:t>
            </a:r>
          </a:p>
          <a:p>
            <a:r>
              <a:rPr lang="en-US" sz="1100" dirty="0"/>
              <a:t>• Building permits resulted in an additional improvement value (excluding land value) of over $9 million building value to the City’s tax base.</a:t>
            </a:r>
          </a:p>
          <a:p>
            <a:pPr hangingPunct="0"/>
            <a:r>
              <a:rPr lang="en-US" sz="1100" b="1" dirty="0"/>
              <a:t> </a:t>
            </a:r>
            <a:endParaRPr lang="en-US" sz="1100" dirty="0"/>
          </a:p>
          <a:p>
            <a:pPr hangingPunct="0"/>
            <a:r>
              <a:rPr lang="en-US" sz="1100" b="1" dirty="0"/>
              <a:t>2014-2015 Goals</a:t>
            </a:r>
            <a:endParaRPr lang="en-US" sz="1100" dirty="0"/>
          </a:p>
          <a:p>
            <a:r>
              <a:rPr lang="en-US" sz="1100" dirty="0"/>
              <a:t>• Adopt the Form Base Code for downtown</a:t>
            </a:r>
          </a:p>
          <a:p>
            <a:r>
              <a:rPr lang="en-US" sz="1100" dirty="0"/>
              <a:t>• Continue implementation of SDAT grant program guidelines and ideas.</a:t>
            </a:r>
          </a:p>
          <a:p>
            <a:r>
              <a:rPr lang="en-US" sz="1100" dirty="0"/>
              <a:t>• Continue Master Planning for Utilities and Capital Improvements</a:t>
            </a:r>
          </a:p>
          <a:p>
            <a:r>
              <a:rPr lang="en-US" sz="1100" dirty="0"/>
              <a:t>• Engineering Design and contract administration for in-house street and utility projects</a:t>
            </a:r>
          </a:p>
          <a:p>
            <a:r>
              <a:rPr lang="en-US" sz="1100" dirty="0"/>
              <a:t>• Update Construction Standards and Details</a:t>
            </a:r>
          </a:p>
          <a:p>
            <a:r>
              <a:rPr lang="en-US" sz="1100" dirty="0"/>
              <a:t>• Plan for future growth and Annexation Plan</a:t>
            </a:r>
          </a:p>
          <a:p>
            <a:r>
              <a:rPr lang="en-US" sz="1100" dirty="0"/>
              <a:t>• Update the Comprehensive Plan; complete the update to the Future Land Use Plan and CAMPO funded Thoroughfare Plan.</a:t>
            </a:r>
          </a:p>
          <a:p>
            <a:r>
              <a:rPr lang="en-US" sz="1100" dirty="0"/>
              <a:t>• Analyze online and electronic plan review and permitting. </a:t>
            </a:r>
          </a:p>
          <a:p>
            <a:r>
              <a:rPr lang="en-US" sz="1100" dirty="0"/>
              <a:t>• Continue to maintain and improve training for all boards and commissions that the Department supports.</a:t>
            </a:r>
          </a:p>
          <a:p>
            <a:r>
              <a:rPr lang="en-US" sz="1100" dirty="0"/>
              <a:t>• Continue to improve training of staff for GIS knowledge and efficiency.</a:t>
            </a:r>
          </a:p>
          <a:p>
            <a:r>
              <a:rPr lang="en-US" sz="1100" dirty="0"/>
              <a:t>• Continue to improve contract permitting and inspection process.</a:t>
            </a:r>
          </a:p>
          <a:p>
            <a:r>
              <a:rPr lang="en-US" sz="1100" dirty="0"/>
              <a:t>• Analyze design standards to be incorporated to the Zoning Ordinance.</a:t>
            </a:r>
          </a:p>
          <a:p>
            <a:r>
              <a:rPr lang="en-US" sz="1100" dirty="0"/>
              <a:t>• Analyze and prepare a professional fee ordinance to recapture increased development related costs.</a:t>
            </a:r>
          </a:p>
          <a:p>
            <a:r>
              <a:rPr lang="en-US" sz="1100" dirty="0"/>
              <a:t>• Continue to increase the utilization of GIS, WEB and other information technologies to make data and information readily usable by citizens, developers and staff.</a:t>
            </a:r>
          </a:p>
          <a:p>
            <a:r>
              <a:rPr lang="en-US" sz="1100" dirty="0"/>
              <a:t> </a:t>
            </a:r>
          </a:p>
        </p:txBody>
      </p:sp>
      <p:sp>
        <p:nvSpPr>
          <p:cNvPr id="110595"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 </a:t>
            </a:r>
            <a:r>
              <a:rPr lang="en-US" sz="1400" b="1" dirty="0">
                <a:solidFill>
                  <a:schemeClr val="bg2">
                    <a:lumMod val="50000"/>
                  </a:schemeClr>
                </a:solidFill>
                <a:cs typeface="Times New Roman" pitchFamily="18" charset="0"/>
              </a:rPr>
              <a:t>PLANNING AND DEVELOPMENT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6" name="Picture 8" descr="IMG_3362.jpg"/>
          <p:cNvPicPr>
            <a:picLocks noChangeAspect="1"/>
          </p:cNvPicPr>
          <p:nvPr/>
        </p:nvPicPr>
        <p:blipFill>
          <a:blip r:embed="rId2"/>
          <a:srcRect t="18750" b="15625"/>
          <a:stretch>
            <a:fillRect/>
          </a:stretch>
        </p:blipFill>
        <p:spPr bwMode="auto">
          <a:xfrm>
            <a:off x="4800600" y="252413"/>
            <a:ext cx="1371600" cy="77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0" y="8657167"/>
            <a:ext cx="738014" cy="486833"/>
          </a:xfrm>
        </p:spPr>
        <p:txBody>
          <a:bodyPr/>
          <a:lstStyle/>
          <a:p>
            <a:pPr algn="r">
              <a:defRPr/>
            </a:pPr>
            <a:fld id="{C2735C76-C27D-495B-85FB-A45C95B8496F}" type="slidenum">
              <a:rPr lang="en-US" smtClean="0"/>
              <a:pPr algn="r">
                <a:defRPr/>
              </a:pPr>
              <a:t>108</a:t>
            </a:fld>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735C76-C27D-495B-85FB-A45C95B8496F}" type="slidenum">
              <a:rPr lang="en-US" smtClean="0"/>
              <a:pPr>
                <a:defRPr/>
              </a:pPr>
              <a:t>109</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423624077"/>
              </p:ext>
            </p:extLst>
          </p:nvPr>
        </p:nvGraphicFramePr>
        <p:xfrm>
          <a:off x="304800" y="705654"/>
          <a:ext cx="6096000" cy="7276933"/>
        </p:xfrm>
        <a:graphic>
          <a:graphicData uri="http://schemas.openxmlformats.org/drawingml/2006/table">
            <a:tbl>
              <a:tblPr>
                <a:tableStyleId>{ED083AE6-46FA-4A59-8FB0-9F97EB10719F}</a:tableStyleId>
              </a:tblPr>
              <a:tblGrid>
                <a:gridCol w="2104611"/>
                <a:gridCol w="991924"/>
                <a:gridCol w="1018265"/>
                <a:gridCol w="990600"/>
                <a:gridCol w="990600"/>
              </a:tblGrid>
              <a:tr h="447040">
                <a:tc>
                  <a:txBody>
                    <a:bodyPr/>
                    <a:lstStyle/>
                    <a:p>
                      <a:pPr marL="0" marR="0" algn="l" hangingPunct="0">
                        <a:spcBef>
                          <a:spcPts val="0"/>
                        </a:spcBef>
                        <a:spcAft>
                          <a:spcPts val="0"/>
                        </a:spcAft>
                      </a:pPr>
                      <a:r>
                        <a:rPr lang="en-US" sz="1100" u="none" dirty="0" smtClean="0">
                          <a:effectLst/>
                        </a:rPr>
                        <a:t>Performance Measurement Indicators</a:t>
                      </a:r>
                      <a:endParaRPr lang="en-US" sz="1100" b="1" u="none"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2014-2015</a:t>
                      </a:r>
                    </a:p>
                  </a:txBody>
                  <a:tcPr marL="68580" marR="68580" marT="0" marB="0"/>
                </a:tc>
              </a:tr>
              <a:tr h="167640">
                <a:tc>
                  <a:txBody>
                    <a:bodyPr/>
                    <a:lstStyle/>
                    <a:p>
                      <a:pPr marL="0" marR="0" algn="ctr" hangingPunct="0">
                        <a:spcBef>
                          <a:spcPts val="0"/>
                        </a:spcBef>
                        <a:spcAft>
                          <a:spcPts val="0"/>
                        </a:spcAft>
                      </a:pPr>
                      <a:r>
                        <a:rPr lang="en-US" sz="1100" u="none" dirty="0">
                          <a:effectLst/>
                        </a:rPr>
                        <a:t>Demand</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Land within the City Limits</a:t>
                      </a: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7,021 </a:t>
                      </a:r>
                      <a:r>
                        <a:rPr lang="en-US" sz="1100" dirty="0">
                          <a:effectLst/>
                        </a:rPr>
                        <a:t>AC</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8,500 AC</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8,500 AC</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8,500 AC</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City Population</a:t>
                      </a: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7,500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7,650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7,800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7,950</a:t>
                      </a:r>
                      <a:endParaRPr lang="en-US" sz="1100" dirty="0">
                        <a:latin typeface="+mn-lt"/>
                      </a:endParaRPr>
                    </a:p>
                  </a:txBody>
                  <a:tcPr marL="68580" marR="68580" marT="0" marB="0"/>
                </a:tc>
              </a:tr>
              <a:tr h="201409">
                <a:tc>
                  <a:txBody>
                    <a:bodyPr/>
                    <a:lstStyle/>
                    <a:p>
                      <a:pPr marL="0" marR="0" algn="ctr" hangingPunct="0">
                        <a:spcBef>
                          <a:spcPts val="0"/>
                        </a:spcBef>
                        <a:spcAft>
                          <a:spcPts val="0"/>
                        </a:spcAft>
                      </a:pP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r>
              <a:tr h="201409">
                <a:tc>
                  <a:txBody>
                    <a:bodyPr/>
                    <a:lstStyle/>
                    <a:p>
                      <a:pPr marL="0" marR="0" algn="ctr" hangingPunct="0">
                        <a:spcBef>
                          <a:spcPts val="0"/>
                        </a:spcBef>
                        <a:spcAft>
                          <a:spcPts val="0"/>
                        </a:spcAft>
                      </a:pPr>
                      <a:r>
                        <a:rPr lang="en-US" sz="1100" dirty="0">
                          <a:effectLst/>
                        </a:rPr>
                        <a:t> </a:t>
                      </a:r>
                      <a:r>
                        <a:rPr lang="en-US" sz="1100" dirty="0" smtClean="0">
                          <a:effectLst/>
                        </a:rPr>
                        <a:t>Input</a:t>
                      </a: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Operating Expenses</a:t>
                      </a: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$465,539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$543,719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$670,010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$893,790</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FTE </a:t>
                      </a:r>
                      <a:r>
                        <a:rPr lang="en-US" sz="1100" dirty="0" smtClean="0">
                          <a:effectLst/>
                        </a:rPr>
                        <a:t>Employees</a:t>
                      </a: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6</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6</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6</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Output</a:t>
                      </a:r>
                      <a:endParaRPr lang="en-US" sz="110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none" dirty="0">
                          <a:effectLst/>
                        </a:rPr>
                        <a:t>Subdivision </a:t>
                      </a:r>
                      <a:r>
                        <a:rPr lang="en-US" sz="1100" dirty="0">
                          <a:effectLst/>
                        </a:rPr>
                        <a:t>Cases Processed</a:t>
                      </a:r>
                      <a:endParaRPr lang="en-US" sz="110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22</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22</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15</a:t>
                      </a:r>
                      <a:endParaRPr lang="en-US" sz="1100" dirty="0">
                        <a:effectLst/>
                        <a:latin typeface="Arial"/>
                        <a:ea typeface="Times New Roman"/>
                        <a:cs typeface="Times New Roman"/>
                      </a:endParaRPr>
                    </a:p>
                  </a:txBody>
                  <a:tcPr marL="68580" marR="68580" marT="0" marB="0"/>
                </a:tc>
              </a:tr>
              <a:tr h="169859">
                <a:tc>
                  <a:txBody>
                    <a:bodyPr/>
                    <a:lstStyle/>
                    <a:p>
                      <a:pPr marL="0" marR="0" hangingPunct="0">
                        <a:spcBef>
                          <a:spcPts val="0"/>
                        </a:spcBef>
                        <a:spcAft>
                          <a:spcPts val="0"/>
                        </a:spcAft>
                      </a:pPr>
                      <a:r>
                        <a:rPr lang="en-US" sz="1100" u="none" dirty="0" smtClean="0">
                          <a:solidFill>
                            <a:schemeClr val="tx1"/>
                          </a:solidFill>
                          <a:effectLst/>
                          <a:latin typeface="+mn-lt"/>
                          <a:ea typeface="+mn-ea"/>
                          <a:cs typeface="+mn-cs"/>
                        </a:rPr>
                        <a:t>Subdivision</a:t>
                      </a:r>
                      <a:r>
                        <a:rPr lang="en-US" sz="1100" u="none" baseline="0" dirty="0" smtClean="0">
                          <a:solidFill>
                            <a:schemeClr val="tx1"/>
                          </a:solidFill>
                          <a:effectLst/>
                          <a:latin typeface="+mn-lt"/>
                          <a:ea typeface="+mn-ea"/>
                          <a:cs typeface="+mn-cs"/>
                        </a:rPr>
                        <a:t> revenues</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$9,000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$9,640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$14,795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$10,000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sng" dirty="0">
                          <a:effectLst/>
                        </a:rPr>
                        <a:t>New Construction</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Site Development Permits </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18</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20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Site Development Fees</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$14,200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$9,600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$8,650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$16,000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Total Entitlement Cases</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58</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40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32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50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Total Entitlement Revenues</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$32,700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$23,497</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$27,648</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$30,500</a:t>
                      </a:r>
                      <a:endParaRPr lang="en-US" sz="1100" dirty="0">
                        <a:effectLst/>
                        <a:latin typeface="+mn-lt"/>
                        <a:ea typeface="Times New Roman"/>
                        <a:cs typeface="Times New Roman"/>
                      </a:endParaRPr>
                    </a:p>
                  </a:txBody>
                  <a:tcPr marL="68580" marR="68580" marT="0" marB="0"/>
                </a:tc>
              </a:tr>
              <a:tr h="167640">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r>
              <a:tr h="167640">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effectLst/>
                        </a:rPr>
                        <a:t>Efficiency</a:t>
                      </a:r>
                      <a:endParaRPr lang="en-US" sz="1100" u="none" dirty="0" smtClean="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r>
              <a:tr h="395099">
                <a:tc>
                  <a:txBody>
                    <a:bodyPr/>
                    <a:lstStyle/>
                    <a:p>
                      <a:pPr marL="0" marR="0">
                        <a:lnSpc>
                          <a:spcPct val="115000"/>
                        </a:lnSpc>
                        <a:spcBef>
                          <a:spcPts val="0"/>
                        </a:spcBef>
                        <a:spcAft>
                          <a:spcPts val="0"/>
                        </a:spcAft>
                      </a:pPr>
                      <a:r>
                        <a:rPr lang="en-US" sz="1100" u="sng" dirty="0">
                          <a:effectLst/>
                        </a:rPr>
                        <a:t>New Construction-Building Permits</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a:effectLst/>
                        </a:rPr>
                        <a:t> </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a:effectLst/>
                        </a:rPr>
                        <a:t> </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a:effectLst/>
                        </a:rPr>
                        <a:t> </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a:effectLst/>
                        </a:rPr>
                        <a:t> </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   Single Family</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59</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smtClean="0">
                          <a:effectLst/>
                        </a:rPr>
                        <a:t>22</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72</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50</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   Commercial</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8</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17</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11</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22</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   Relocate/Demo</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14</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15</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19</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15</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   Signs</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43</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smtClean="0">
                          <a:effectLst/>
                        </a:rPr>
                        <a:t>61</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36</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50</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   Other</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15</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26</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20</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20</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Total # of Permits</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139</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141</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158</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b="0" kern="1200" dirty="0" smtClean="0">
                          <a:effectLst/>
                          <a:latin typeface="+mn-lt"/>
                          <a:ea typeface="+mn-ea"/>
                          <a:cs typeface="+mn-cs"/>
                        </a:rPr>
                        <a:t>157</a:t>
                      </a:r>
                      <a:endParaRPr lang="en-US" sz="1100" b="0" dirty="0">
                        <a:effectLst/>
                        <a:latin typeface="+mn-lt"/>
                        <a:ea typeface="Calibri"/>
                        <a:cs typeface="Times New Roman"/>
                      </a:endParaRPr>
                    </a:p>
                  </a:txBody>
                  <a:tcPr marL="0" marR="0" marT="0" marB="0"/>
                </a:tc>
              </a:tr>
              <a:tr h="241730">
                <a:tc>
                  <a:txBody>
                    <a:bodyPr/>
                    <a:lstStyle/>
                    <a:p>
                      <a:pPr marL="0" marR="0">
                        <a:lnSpc>
                          <a:spcPct val="115000"/>
                        </a:lnSpc>
                        <a:spcBef>
                          <a:spcPts val="0"/>
                        </a:spcBef>
                        <a:spcAft>
                          <a:spcPts val="0"/>
                        </a:spcAft>
                      </a:pPr>
                      <a:r>
                        <a:rPr lang="en-US" sz="1100" dirty="0">
                          <a:effectLst/>
                        </a:rPr>
                        <a:t>Total Value</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$15,305,041</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smtClean="0">
                          <a:effectLst/>
                        </a:rPr>
                        <a:t>$16,984,537</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$21,690,642</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$17,500,000</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Total new construction fees</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$41,742</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smtClean="0">
                          <a:effectLst/>
                        </a:rPr>
                        <a:t>$48,935</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$70,724</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$55,000</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u="sng" dirty="0">
                          <a:effectLst/>
                        </a:rPr>
                        <a:t>Remodeling and Additions</a:t>
                      </a:r>
                      <a:endParaRPr lang="en-US" sz="1100" b="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a:effectLst/>
                        </a:rPr>
                        <a:t> </a:t>
                      </a:r>
                      <a:endParaRPr lang="en-US" sz="1100" b="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a:effectLst/>
                        </a:rPr>
                        <a:t> </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a:effectLst/>
                        </a:rPr>
                        <a:t> </a:t>
                      </a:r>
                      <a:endParaRPr lang="en-US" sz="1100" b="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a:effectLst/>
                        </a:rPr>
                        <a:t> </a:t>
                      </a:r>
                      <a:endParaRPr lang="en-US" sz="1100" b="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u="none" dirty="0">
                          <a:effectLst/>
                        </a:rPr>
                        <a:t># of Commercial</a:t>
                      </a:r>
                      <a:endParaRPr lang="en-US" sz="1100" u="none"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39</a:t>
                      </a:r>
                      <a:endParaRPr lang="en-US" sz="110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smtClean="0">
                          <a:effectLst/>
                        </a:rPr>
                        <a:t>30</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latin typeface="+mn-lt"/>
                          <a:ea typeface="+mn-ea"/>
                          <a:cs typeface="+mn-cs"/>
                        </a:rPr>
                        <a:t>29</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30</a:t>
                      </a:r>
                      <a:endParaRPr lang="en-US" sz="110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Commercial value</a:t>
                      </a:r>
                      <a:endParaRPr lang="en-US" sz="110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$4,739,713</a:t>
                      </a:r>
                      <a:endParaRPr lang="en-US" sz="110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dirty="0" smtClean="0">
                          <a:effectLst/>
                        </a:rPr>
                        <a:t>$2,486,505</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$3,375,512</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$3,000,000</a:t>
                      </a:r>
                      <a:endParaRPr lang="en-US" sz="110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Commercial fees</a:t>
                      </a:r>
                      <a:endParaRPr lang="en-US" sz="110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$11,901</a:t>
                      </a:r>
                      <a:endParaRPr lang="en-US" sz="110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dirty="0" smtClean="0">
                          <a:effectLst/>
                        </a:rPr>
                        <a:t>$11,079</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$8,251</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$12,000</a:t>
                      </a:r>
                      <a:endParaRPr lang="en-US" sz="110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 of </a:t>
                      </a:r>
                      <a:r>
                        <a:rPr lang="en-US" sz="1100" u="none" dirty="0">
                          <a:effectLst/>
                        </a:rPr>
                        <a:t>Residential</a:t>
                      </a:r>
                      <a:endParaRPr lang="en-US" sz="1100" u="none"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45</a:t>
                      </a:r>
                      <a:endParaRPr lang="en-US" sz="110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kern="1200" dirty="0" smtClean="0">
                          <a:effectLst/>
                          <a:latin typeface="+mn-lt"/>
                          <a:ea typeface="+mn-ea"/>
                          <a:cs typeface="+mn-cs"/>
                        </a:rPr>
                        <a:t>32</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rPr>
                        <a:t>50</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kern="1200" dirty="0" smtClean="0">
                          <a:effectLst/>
                          <a:latin typeface="+mn-lt"/>
                          <a:ea typeface="+mn-ea"/>
                          <a:cs typeface="+mn-cs"/>
                        </a:rPr>
                        <a:t>40</a:t>
                      </a:r>
                      <a:endParaRPr lang="en-US" sz="110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Residential </a:t>
                      </a:r>
                      <a:r>
                        <a:rPr lang="en-US" sz="1100" dirty="0" smtClean="0">
                          <a:effectLst/>
                        </a:rPr>
                        <a:t> value</a:t>
                      </a:r>
                      <a:endParaRPr lang="en-US" sz="1100" dirty="0">
                        <a:solidFill>
                          <a:schemeClr val="tx1"/>
                        </a:solidFill>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$509,458</a:t>
                      </a:r>
                      <a:endParaRPr lang="en-US" sz="110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dirty="0" smtClean="0">
                          <a:effectLst/>
                        </a:rPr>
                        <a:t>$282,512</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$524,947</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$400,500</a:t>
                      </a:r>
                      <a:endParaRPr lang="en-US" sz="1100" dirty="0">
                        <a:effectLst/>
                        <a:latin typeface="+mn-lt"/>
                        <a:ea typeface="Calibri"/>
                        <a:cs typeface="Times New Roman"/>
                      </a:endParaRPr>
                    </a:p>
                  </a:txBody>
                  <a:tcPr marL="0" marR="0" marT="0" marB="0"/>
                </a:tc>
              </a:tr>
              <a:tr h="203200">
                <a:tc>
                  <a:txBody>
                    <a:bodyPr/>
                    <a:lstStyle/>
                    <a:p>
                      <a:pPr marL="0" marR="0">
                        <a:lnSpc>
                          <a:spcPct val="115000"/>
                        </a:lnSpc>
                        <a:spcBef>
                          <a:spcPts val="0"/>
                        </a:spcBef>
                        <a:spcAft>
                          <a:spcPts val="0"/>
                        </a:spcAft>
                      </a:pPr>
                      <a:r>
                        <a:rPr lang="en-US" sz="1100" dirty="0">
                          <a:effectLst/>
                        </a:rPr>
                        <a:t>Residential </a:t>
                      </a:r>
                      <a:r>
                        <a:rPr lang="en-US" sz="1100" dirty="0" smtClean="0">
                          <a:effectLst/>
                        </a:rPr>
                        <a:t> fees</a:t>
                      </a:r>
                      <a:endParaRPr lang="en-US" sz="1100" dirty="0">
                        <a:effectLst/>
                        <a:latin typeface="+mn-lt"/>
                        <a:ea typeface="Calibri"/>
                        <a:cs typeface="Times New Roman"/>
                      </a:endParaRPr>
                    </a:p>
                  </a:txBody>
                  <a:tcPr marL="68580" marR="68580" marT="9527" marB="0"/>
                </a:tc>
                <a:tc>
                  <a:txBody>
                    <a:bodyPr/>
                    <a:lstStyle/>
                    <a:p>
                      <a:pPr marL="0" marR="0" algn="ctr">
                        <a:lnSpc>
                          <a:spcPct val="115000"/>
                        </a:lnSpc>
                        <a:spcBef>
                          <a:spcPts val="0"/>
                        </a:spcBef>
                        <a:spcAft>
                          <a:spcPts val="0"/>
                        </a:spcAft>
                      </a:pPr>
                      <a:r>
                        <a:rPr lang="en-US" sz="1100" dirty="0" smtClean="0">
                          <a:effectLst/>
                        </a:rPr>
                        <a:t>$2,543</a:t>
                      </a:r>
                      <a:endParaRPr lang="en-US" sz="1100" dirty="0">
                        <a:effectLst/>
                        <a:latin typeface="+mn-lt"/>
                        <a:ea typeface="Calibri"/>
                        <a:cs typeface="Times New Roman"/>
                      </a:endParaRPr>
                    </a:p>
                  </a:txBody>
                  <a:tcPr marL="68580" marR="68580" marT="9527" marB="0"/>
                </a:tc>
                <a:tc>
                  <a:txBody>
                    <a:bodyPr/>
                    <a:lstStyle/>
                    <a:p>
                      <a:pPr marL="0" marR="0" algn="ctr" hangingPunct="0">
                        <a:lnSpc>
                          <a:spcPts val="1190"/>
                        </a:lnSpc>
                        <a:spcBef>
                          <a:spcPts val="0"/>
                        </a:spcBef>
                        <a:spcAft>
                          <a:spcPts val="0"/>
                        </a:spcAft>
                      </a:pPr>
                      <a:r>
                        <a:rPr lang="en-US" sz="1100" dirty="0" smtClean="0">
                          <a:effectLst/>
                        </a:rPr>
                        <a:t>$2,570</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$3,058</a:t>
                      </a:r>
                      <a:endParaRPr lang="en-US" sz="1100" dirty="0">
                        <a:effectLst/>
                        <a:latin typeface="+mn-lt"/>
                        <a:ea typeface="Calibri"/>
                        <a:cs typeface="Times New Roman"/>
                      </a:endParaRPr>
                    </a:p>
                  </a:txBody>
                  <a:tcPr marL="0" marR="0" marT="0" marB="0"/>
                </a:tc>
                <a:tc>
                  <a:txBody>
                    <a:bodyPr/>
                    <a:lstStyle/>
                    <a:p>
                      <a:pPr marL="0" marR="0" algn="ctr" hangingPunct="0">
                        <a:lnSpc>
                          <a:spcPts val="1190"/>
                        </a:lnSpc>
                        <a:spcBef>
                          <a:spcPts val="0"/>
                        </a:spcBef>
                        <a:spcAft>
                          <a:spcPts val="0"/>
                        </a:spcAft>
                      </a:pPr>
                      <a:r>
                        <a:rPr lang="en-US" sz="1100" dirty="0" smtClean="0">
                          <a:effectLst/>
                        </a:rPr>
                        <a:t>$3,000</a:t>
                      </a:r>
                      <a:endParaRPr lang="en-US" sz="1100" dirty="0">
                        <a:effectLst/>
                        <a:latin typeface="+mn-lt"/>
                        <a:ea typeface="Calibri"/>
                        <a:cs typeface="Times New Roman"/>
                      </a:endParaRPr>
                    </a:p>
                  </a:txBody>
                  <a:tcPr marL="0" marR="0" marT="0" marB="0"/>
                </a:tc>
              </a:tr>
              <a:tr h="260987">
                <a:tc>
                  <a:txBody>
                    <a:bodyPr/>
                    <a:lstStyle/>
                    <a:p>
                      <a:pPr marL="0" marR="0">
                        <a:lnSpc>
                          <a:spcPct val="115000"/>
                        </a:lnSpc>
                        <a:spcBef>
                          <a:spcPts val="0"/>
                        </a:spcBef>
                        <a:spcAft>
                          <a:spcPts val="0"/>
                        </a:spcAft>
                      </a:pPr>
                      <a:r>
                        <a:rPr lang="en-US" sz="1100" dirty="0">
                          <a:effectLst/>
                        </a:rPr>
                        <a:t>Total value</a:t>
                      </a:r>
                      <a:endParaRPr lang="en-US" sz="1100" b="0" dirty="0">
                        <a:effectLst/>
                        <a:latin typeface="+mn-lt"/>
                        <a:ea typeface="Calibri"/>
                        <a:cs typeface="Times New Roman"/>
                      </a:endParaRPr>
                    </a:p>
                  </a:txBody>
                  <a:tcPr marL="68580" marR="68580" marT="9527" marB="0"/>
                </a:tc>
                <a:tc>
                  <a:txBody>
                    <a:bodyPr/>
                    <a:lstStyle/>
                    <a:p>
                      <a:pPr marL="0" marR="0" algn="ctr">
                        <a:lnSpc>
                          <a:spcPct val="150000"/>
                        </a:lnSpc>
                        <a:spcBef>
                          <a:spcPts val="0"/>
                        </a:spcBef>
                        <a:spcAft>
                          <a:spcPts val="0"/>
                        </a:spcAft>
                      </a:pPr>
                      <a:r>
                        <a:rPr lang="en-US" sz="1100" dirty="0" smtClean="0">
                          <a:effectLst/>
                        </a:rPr>
                        <a:t>$5,249,171</a:t>
                      </a:r>
                      <a:endParaRPr lang="en-US" sz="1100" b="0" dirty="0">
                        <a:effectLst/>
                        <a:latin typeface="+mn-lt"/>
                        <a:ea typeface="Calibri"/>
                        <a:cs typeface="Times New Roman"/>
                      </a:endParaRPr>
                    </a:p>
                  </a:txBody>
                  <a:tcPr marL="68580" marR="68580" marT="9527" marB="0"/>
                </a:tc>
                <a:tc>
                  <a:txBody>
                    <a:bodyPr/>
                    <a:lstStyle/>
                    <a:p>
                      <a:pPr marL="0" marR="0" algn="ctr" hangingPunct="0">
                        <a:lnSpc>
                          <a:spcPct val="150000"/>
                        </a:lnSpc>
                        <a:spcBef>
                          <a:spcPts val="0"/>
                        </a:spcBef>
                        <a:spcAft>
                          <a:spcPts val="0"/>
                        </a:spcAft>
                      </a:pPr>
                      <a:r>
                        <a:rPr lang="en-US" sz="1100" kern="1200" dirty="0" smtClean="0">
                          <a:effectLst/>
                        </a:rPr>
                        <a:t>$2,769,017</a:t>
                      </a:r>
                      <a:endParaRPr lang="en-US" sz="1100" b="0" dirty="0">
                        <a:effectLst/>
                        <a:latin typeface="+mn-lt"/>
                        <a:ea typeface="Calibri"/>
                        <a:cs typeface="Times New Roman"/>
                      </a:endParaRPr>
                    </a:p>
                  </a:txBody>
                  <a:tcPr marL="0" marR="0" marT="0" marB="0"/>
                </a:tc>
                <a:tc>
                  <a:txBody>
                    <a:bodyPr/>
                    <a:lstStyle/>
                    <a:p>
                      <a:pPr marL="0" marR="0" algn="ctr" hangingPunct="0">
                        <a:lnSpc>
                          <a:spcPct val="150000"/>
                        </a:lnSpc>
                        <a:spcBef>
                          <a:spcPts val="0"/>
                        </a:spcBef>
                        <a:spcAft>
                          <a:spcPts val="0"/>
                        </a:spcAft>
                      </a:pPr>
                      <a:r>
                        <a:rPr lang="en-US" sz="1100" kern="1200" dirty="0" smtClean="0">
                          <a:effectLst/>
                        </a:rPr>
                        <a:t>$3,900,459</a:t>
                      </a:r>
                      <a:endParaRPr lang="en-US" sz="1100" b="0" dirty="0">
                        <a:effectLst/>
                        <a:latin typeface="+mn-lt"/>
                        <a:ea typeface="Calibri"/>
                        <a:cs typeface="Times New Roman"/>
                      </a:endParaRPr>
                    </a:p>
                  </a:txBody>
                  <a:tcPr marL="0" marR="0" marT="0" marB="0"/>
                </a:tc>
                <a:tc>
                  <a:txBody>
                    <a:bodyPr/>
                    <a:lstStyle/>
                    <a:p>
                      <a:pPr marL="0" marR="0" algn="ctr" hangingPunct="0">
                        <a:lnSpc>
                          <a:spcPct val="150000"/>
                        </a:lnSpc>
                        <a:spcBef>
                          <a:spcPts val="0"/>
                        </a:spcBef>
                        <a:spcAft>
                          <a:spcPts val="0"/>
                        </a:spcAft>
                      </a:pPr>
                      <a:r>
                        <a:rPr lang="en-US" sz="1100" kern="1200" dirty="0" smtClean="0">
                          <a:effectLst/>
                        </a:rPr>
                        <a:t>$3,500,000</a:t>
                      </a:r>
                      <a:endParaRPr lang="en-US" sz="1100" b="0" dirty="0">
                        <a:effectLst/>
                        <a:latin typeface="+mn-lt"/>
                        <a:ea typeface="Calibri"/>
                        <a:cs typeface="Times New Roman"/>
                      </a:endParaRPr>
                    </a:p>
                  </a:txBody>
                  <a:tcPr marL="0" marR="0" marT="0" marB="0"/>
                </a:tc>
              </a:tr>
            </a:tbl>
          </a:graphicData>
        </a:graphic>
      </p:graphicFrame>
      <p:sp>
        <p:nvSpPr>
          <p:cNvPr id="111884" name="Rectangle 7"/>
          <p:cNvSpPr>
            <a:spLocks noChangeArrowheads="1"/>
          </p:cNvSpPr>
          <p:nvPr/>
        </p:nvSpPr>
        <p:spPr bwMode="auto">
          <a:xfrm>
            <a:off x="304800" y="22860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PLANNING AND DEVELOPMENT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854330" y="8687523"/>
            <a:ext cx="738014" cy="486833"/>
          </a:xfrm>
        </p:spPr>
        <p:txBody>
          <a:bodyPr/>
          <a:lstStyle/>
          <a:p>
            <a:pPr algn="r">
              <a:defRPr/>
            </a:pPr>
            <a:fld id="{F5669E6F-A436-41F2-85FF-0D6B9183F3DF}" type="slidenum">
              <a:rPr lang="en-US" smtClean="0"/>
              <a:pPr algn="r">
                <a:defRPr/>
              </a:pPr>
              <a:t>11</a:t>
            </a:fld>
            <a:endParaRPr lang="en-US" dirty="0"/>
          </a:p>
        </p:txBody>
      </p:sp>
      <p:sp>
        <p:nvSpPr>
          <p:cNvPr id="7" name="Rectangle 2"/>
          <p:cNvSpPr>
            <a:spLocks noGrp="1" noChangeArrowheads="1"/>
          </p:cNvSpPr>
          <p:nvPr>
            <p:ph type="title" idx="4294967295"/>
          </p:nvPr>
        </p:nvSpPr>
        <p:spPr>
          <a:xfrm>
            <a:off x="333375" y="101975"/>
            <a:ext cx="6172200" cy="457200"/>
          </a:xfrm>
        </p:spPr>
        <p:txBody>
          <a:bodyPr>
            <a:noAutofit/>
          </a:bodyPr>
          <a:lstStyle/>
          <a:p>
            <a:pPr eaLnBrk="1" fontAlgn="auto" hangingPunct="1">
              <a:spcAft>
                <a:spcPts val="0"/>
              </a:spcAft>
              <a:defRPr/>
            </a:pPr>
            <a:r>
              <a:rPr lang="en-US" sz="1800" dirty="0" smtClean="0">
                <a:solidFill>
                  <a:schemeClr val="tx1"/>
                </a:solidFill>
                <a:latin typeface="+mn-lt"/>
              </a:rPr>
              <a:t>History of Bastrop, Texas continued</a:t>
            </a:r>
          </a:p>
        </p:txBody>
      </p:sp>
      <p:sp>
        <p:nvSpPr>
          <p:cNvPr id="12291" name="Rectangle 3"/>
          <p:cNvSpPr>
            <a:spLocks noGrp="1" noChangeArrowheads="1"/>
          </p:cNvSpPr>
          <p:nvPr>
            <p:ph idx="4294967295"/>
          </p:nvPr>
        </p:nvSpPr>
        <p:spPr>
          <a:xfrm>
            <a:off x="447675" y="762000"/>
            <a:ext cx="5943600" cy="7391400"/>
          </a:xfrm>
        </p:spPr>
        <p:txBody>
          <a:bodyPr>
            <a:normAutofit/>
          </a:bodyPr>
          <a:lstStyle/>
          <a:p>
            <a:pPr marL="114300" indent="0" algn="just">
              <a:buNone/>
            </a:pPr>
            <a:r>
              <a:rPr lang="en-US" sz="1400" b="0" dirty="0" smtClean="0"/>
              <a:t>The </a:t>
            </a:r>
            <a:r>
              <a:rPr lang="en-US" sz="1400" b="0" dirty="0"/>
              <a:t>population in Bastrop increased to about 5,000 during World War II, after the establishment of nearby Camp Swift seven miles north of Bastrop. Camp Swift was the largest army training and transshipment camp in Texas at approximately 90,000 troops.  When the camp gradually closed after the war, </a:t>
            </a:r>
            <a:r>
              <a:rPr lang="en-US" sz="1400" b="0" dirty="0" smtClean="0"/>
              <a:t>the Bastrop population eventually shrank to 3,158 </a:t>
            </a:r>
            <a:r>
              <a:rPr lang="en-US" sz="1400" b="0" dirty="0"/>
              <a:t>in </a:t>
            </a:r>
            <a:r>
              <a:rPr lang="en-US" sz="1400" b="0" dirty="0" smtClean="0"/>
              <a:t>1950.</a:t>
            </a:r>
          </a:p>
          <a:p>
            <a:pPr marL="114300" indent="0" algn="just">
              <a:buNone/>
            </a:pPr>
            <a:r>
              <a:rPr lang="en-US" sz="1400" dirty="0" smtClean="0"/>
              <a:t>In </a:t>
            </a:r>
            <a:r>
              <a:rPr lang="en-US" sz="1400" dirty="0"/>
              <a:t>1979, the National Register of Historic Places admitted 131 Bastrop buildings and sites to its listings. This earned Bastrop the title of the "Most Historic Small Town in Texas</a:t>
            </a:r>
            <a:r>
              <a:rPr lang="en-US" sz="1400" dirty="0" smtClean="0"/>
              <a:t>.” In the 2000 census the population was 5,340 and grew to 7,218 by the 2010 census. </a:t>
            </a:r>
            <a:r>
              <a:rPr lang="en-US" sz="1400" b="0" dirty="0"/>
              <a:t>	</a:t>
            </a:r>
          </a:p>
          <a:p>
            <a:pPr marL="114300" indent="0">
              <a:buNone/>
            </a:pPr>
            <a:r>
              <a:rPr lang="en-US" sz="1400" b="0" dirty="0"/>
              <a:t> </a:t>
            </a:r>
          </a:p>
          <a:p>
            <a:pPr marL="114300" indent="0">
              <a:buNone/>
            </a:pPr>
            <a:r>
              <a:rPr lang="en-US" sz="1400" b="0" dirty="0"/>
              <a:t> </a:t>
            </a:r>
          </a:p>
          <a:p>
            <a:pPr marL="114300" indent="0">
              <a:buNone/>
            </a:pPr>
            <a:r>
              <a:rPr lang="en-US" sz="1400" b="0" dirty="0"/>
              <a:t> </a:t>
            </a:r>
          </a:p>
          <a:p>
            <a:pPr marL="114300" indent="0">
              <a:buNone/>
            </a:pPr>
            <a:r>
              <a:rPr lang="en-US" sz="1400" b="0" dirty="0"/>
              <a:t> </a:t>
            </a:r>
          </a:p>
          <a:p>
            <a:pPr marL="114300" indent="0">
              <a:buNone/>
            </a:pPr>
            <a:r>
              <a:rPr lang="en-US" sz="1400" b="0" dirty="0"/>
              <a:t> </a:t>
            </a:r>
          </a:p>
          <a:p>
            <a:pPr marL="114300" indent="0">
              <a:buNone/>
            </a:pPr>
            <a:r>
              <a:rPr lang="en-US" sz="1400" b="0" dirty="0"/>
              <a:t>	</a:t>
            </a:r>
          </a:p>
          <a:p>
            <a:pPr marL="114300" indent="0">
              <a:buNone/>
            </a:pPr>
            <a:r>
              <a:rPr lang="en-US" sz="1400" b="0" dirty="0"/>
              <a:t>	</a:t>
            </a:r>
            <a:endParaRPr lang="en-US" sz="1400" b="0" dirty="0" smtClean="0"/>
          </a:p>
          <a:p>
            <a:pPr marL="114300" indent="0" algn="just">
              <a:buNone/>
            </a:pPr>
            <a:endParaRPr lang="en-US" sz="1400" b="0" dirty="0" smtClean="0"/>
          </a:p>
          <a:p>
            <a:pPr marL="114300" indent="0" algn="just">
              <a:buNone/>
            </a:pPr>
            <a:r>
              <a:rPr lang="en-US" sz="1400" b="0" dirty="0" smtClean="0"/>
              <a:t>In 2011, the County experienced the </a:t>
            </a:r>
            <a:r>
              <a:rPr lang="en-US" sz="1400" b="0" dirty="0"/>
              <a:t>Bastrop County Complex Fire that started Labor Day weekend of 2011 </a:t>
            </a:r>
            <a:r>
              <a:rPr lang="en-US" sz="1400" b="0" dirty="0" smtClean="0"/>
              <a:t>which was </a:t>
            </a:r>
            <a:r>
              <a:rPr lang="en-US" sz="1400" b="0" dirty="0"/>
              <a:t>deemed the most destructive wildfire in Texas history. On September 4, 2011, it is reported that three separate fires merged into a large wildfire that burned east of the City of Bastrop. The fire continued burning until October 9 when fire officials declared the fire was finally 100% contained. The fire forced thousands of evacuations and destroyed 32,400 acres, 1,696 homes and killed 2 people. The Bastrop County Complex Fire is recorded as the third largest wildland urban interface home loss fire to date in the nation. </a:t>
            </a:r>
            <a:endParaRPr lang="en-US" sz="1400" b="0" dirty="0" smtClean="0"/>
          </a:p>
          <a:p>
            <a:pPr indent="-273050" algn="just" eaLnBrk="1" hangingPunct="1">
              <a:lnSpc>
                <a:spcPct val="80000"/>
              </a:lnSpc>
              <a:buFontTx/>
              <a:buNone/>
            </a:pPr>
            <a:endParaRPr lang="en-US" sz="1400" b="0" dirty="0" smtClean="0"/>
          </a:p>
        </p:txBody>
      </p:sp>
      <p:pic>
        <p:nvPicPr>
          <p:cNvPr id="8" name="Picture 9" descr="Texas Wildfires"/>
          <p:cNvPicPr>
            <a:picLocks noChangeAspect="1" noChangeArrowheads="1"/>
          </p:cNvPicPr>
          <p:nvPr/>
        </p:nvPicPr>
        <p:blipFill>
          <a:blip r:embed="rId2"/>
          <a:srcRect/>
          <a:stretch>
            <a:fillRect/>
          </a:stretch>
        </p:blipFill>
        <p:spPr bwMode="auto">
          <a:xfrm>
            <a:off x="3505202" y="2839374"/>
            <a:ext cx="2718135" cy="2272759"/>
          </a:xfrm>
          <a:prstGeom prst="rect">
            <a:avLst/>
          </a:prstGeom>
          <a:ln>
            <a:noFill/>
          </a:ln>
          <a:effectLst>
            <a:outerShdw blurRad="292100" dist="139700" dir="2700000" algn="tl" rotWithShape="0">
              <a:srgbClr val="333333">
                <a:alpha val="65000"/>
              </a:srgbClr>
            </a:outerShdw>
          </a:effectLst>
          <a:extLst/>
        </p:spPr>
      </p:pic>
      <p:pic>
        <p:nvPicPr>
          <p:cNvPr id="9" name="Picture 4" descr="https://inciweb.nwcg.gov/ftp/InciWeb/TXTXS/2011-09-05-08:17-bastrop-county-complex/picts/pict-20110917-151821-1.jpeg"/>
          <p:cNvPicPr>
            <a:picLocks noChangeAspect="1" noChangeArrowheads="1"/>
          </p:cNvPicPr>
          <p:nvPr/>
        </p:nvPicPr>
        <p:blipFill>
          <a:blip r:embed="rId3"/>
          <a:srcRect/>
          <a:stretch>
            <a:fillRect/>
          </a:stretch>
        </p:blipFill>
        <p:spPr bwMode="auto">
          <a:xfrm>
            <a:off x="631549" y="2811665"/>
            <a:ext cx="2689780" cy="2272759"/>
          </a:xfrm>
          <a:prstGeom prst="rect">
            <a:avLst/>
          </a:prstGeom>
          <a:ln>
            <a:noFill/>
          </a:ln>
          <a:effectLst>
            <a:outerShdw blurRad="292100" dist="139700" dir="2700000" algn="tl" rotWithShape="0">
              <a:srgbClr val="333333">
                <a:alpha val="65000"/>
              </a:srgbClr>
            </a:outerShdw>
          </a:effectLst>
          <a:extLst/>
        </p:spPr>
      </p:pic>
      <p:pic>
        <p:nvPicPr>
          <p:cNvPr id="1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254" y="7613169"/>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22706" y="8684876"/>
            <a:ext cx="738014" cy="486833"/>
          </a:xfrm>
        </p:spPr>
        <p:txBody>
          <a:bodyPr/>
          <a:lstStyle/>
          <a:p>
            <a:pPr algn="r">
              <a:defRPr/>
            </a:pPr>
            <a:fld id="{C2735C76-C27D-495B-85FB-A45C95B8496F}" type="slidenum">
              <a:rPr lang="en-US" smtClean="0"/>
              <a:pPr algn="r">
                <a:defRPr/>
              </a:pPr>
              <a:t>110</a:t>
            </a:fld>
            <a:endParaRPr lang="en-US" dirty="0"/>
          </a:p>
        </p:txBody>
      </p:sp>
      <p:sp>
        <p:nvSpPr>
          <p:cNvPr id="112642"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3415177515"/>
              </p:ext>
            </p:extLst>
          </p:nvPr>
        </p:nvGraphicFramePr>
        <p:xfrm>
          <a:off x="381000" y="1219201"/>
          <a:ext cx="6057900" cy="2184768"/>
        </p:xfrm>
        <a:graphic>
          <a:graphicData uri="http://schemas.openxmlformats.org/drawingml/2006/table">
            <a:tbl>
              <a:tblPr>
                <a:tableStyleId>{ED083AE6-46FA-4A59-8FB0-9F97EB10719F}</a:tableStyleId>
              </a:tblPr>
              <a:tblGrid>
                <a:gridCol w="1981200"/>
                <a:gridCol w="1066800"/>
                <a:gridCol w="1066800"/>
                <a:gridCol w="990600"/>
                <a:gridCol w="952500"/>
              </a:tblGrid>
              <a:tr h="502920">
                <a:tc>
                  <a:txBody>
                    <a:bodyPr/>
                    <a:lstStyle/>
                    <a:p>
                      <a:pPr marL="0" marR="0" hangingPunct="0">
                        <a:spcBef>
                          <a:spcPts val="0"/>
                        </a:spcBef>
                        <a:spcAft>
                          <a:spcPts val="0"/>
                        </a:spcAft>
                      </a:pPr>
                      <a:endParaRPr lang="en-US" sz="1100" dirty="0" smtClean="0">
                        <a:effectLst/>
                      </a:endParaRPr>
                    </a:p>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mn-lt"/>
                        <a:ea typeface="Times New Roman"/>
                      </a:endParaRPr>
                    </a:p>
                  </a:txBody>
                  <a:tcPr marL="67661" marR="67661" marT="0" marB="0"/>
                </a:tc>
              </a:tr>
              <a:tr h="229711">
                <a:tc>
                  <a:txBody>
                    <a:bodyPr/>
                    <a:lstStyle/>
                    <a:p>
                      <a:pPr marL="0" marR="0" hangingPunct="0">
                        <a:spcBef>
                          <a:spcPts val="0"/>
                        </a:spcBef>
                        <a:spcAft>
                          <a:spcPts val="0"/>
                        </a:spcAft>
                      </a:pPr>
                      <a:r>
                        <a:rPr lang="en-US" sz="1100" dirty="0" smtClean="0">
                          <a:effectLst/>
                        </a:rPr>
                        <a:t>Planning Director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tc>
              </a:tr>
              <a:tr h="229711">
                <a:tc>
                  <a:txBody>
                    <a:bodyPr/>
                    <a:lstStyle/>
                    <a:p>
                      <a:pPr marL="0" marR="0" hangingPunct="0">
                        <a:spcBef>
                          <a:spcPts val="0"/>
                        </a:spcBef>
                        <a:spcAft>
                          <a:spcPts val="0"/>
                        </a:spcAft>
                      </a:pPr>
                      <a:r>
                        <a:rPr lang="en-US" sz="1100" dirty="0" smtClean="0">
                          <a:effectLst/>
                        </a:rPr>
                        <a:t>Project Coordinator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229711">
                <a:tc>
                  <a:txBody>
                    <a:bodyPr/>
                    <a:lstStyle/>
                    <a:p>
                      <a:pPr marL="0" marR="0" hangingPunct="0">
                        <a:spcBef>
                          <a:spcPts val="0"/>
                        </a:spcBef>
                        <a:spcAft>
                          <a:spcPts val="0"/>
                        </a:spcAft>
                      </a:pPr>
                      <a:r>
                        <a:rPr lang="en-US" sz="1100" dirty="0" smtClean="0">
                          <a:effectLst/>
                        </a:rPr>
                        <a:t>Building Official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255746">
                <a:tc>
                  <a:txBody>
                    <a:bodyPr/>
                    <a:lstStyle/>
                    <a:p>
                      <a:pPr marL="0" marR="0" hangingPunct="0">
                        <a:spcBef>
                          <a:spcPts val="0"/>
                        </a:spcBef>
                        <a:spcAft>
                          <a:spcPts val="0"/>
                        </a:spcAft>
                        <a:tabLst>
                          <a:tab pos="1914525" algn="l"/>
                        </a:tabLst>
                      </a:pPr>
                      <a:r>
                        <a:rPr lang="en-US" sz="1100" dirty="0" smtClean="0">
                          <a:effectLst/>
                        </a:rPr>
                        <a:t>Administrative</a:t>
                      </a:r>
                      <a:r>
                        <a:rPr lang="en-US" sz="1100" baseline="0" dirty="0" smtClean="0">
                          <a:effectLst/>
                        </a:rPr>
                        <a:t> </a:t>
                      </a:r>
                      <a:r>
                        <a:rPr lang="en-US" sz="1100" dirty="0" smtClean="0">
                          <a:effectLst/>
                        </a:rPr>
                        <a:t>Assistant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277547">
                <a:tc>
                  <a:txBody>
                    <a:bodyPr/>
                    <a:lstStyle/>
                    <a:p>
                      <a:pPr marL="0" marR="0" hangingPunct="0">
                        <a:spcBef>
                          <a:spcPts val="0"/>
                        </a:spcBef>
                        <a:spcAft>
                          <a:spcPts val="0"/>
                        </a:spcAft>
                      </a:pPr>
                      <a:r>
                        <a:rPr lang="en-US" sz="1100" dirty="0" smtClean="0">
                          <a:effectLst/>
                        </a:rPr>
                        <a:t>Planning Technician</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229711">
                <a:tc>
                  <a:txBody>
                    <a:bodyPr/>
                    <a:lstStyle/>
                    <a:p>
                      <a:pPr marL="0" marR="0" hangingPunct="0">
                        <a:spcBef>
                          <a:spcPts val="0"/>
                        </a:spcBef>
                        <a:spcAft>
                          <a:spcPts val="0"/>
                        </a:spcAft>
                      </a:pPr>
                      <a:r>
                        <a:rPr lang="en-US" sz="1100" dirty="0" smtClean="0">
                          <a:effectLst/>
                        </a:rPr>
                        <a:t>City Engineer</a:t>
                      </a:r>
                      <a:endParaRPr lang="en-US" sz="1100" b="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b="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b="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b="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b="0" dirty="0">
                        <a:effectLst/>
                        <a:latin typeface="+mn-lt"/>
                        <a:ea typeface="Times New Roman"/>
                        <a:cs typeface="Times New Roman"/>
                      </a:endParaRPr>
                    </a:p>
                  </a:txBody>
                  <a:tcPr marL="68580" marR="68580" marT="0" marB="0"/>
                </a:tc>
              </a:tr>
              <a:tr h="229711">
                <a:tc>
                  <a:txBody>
                    <a:bodyPr/>
                    <a:lstStyle/>
                    <a:p>
                      <a:pPr marL="0" marR="0" hangingPunct="0">
                        <a:spcBef>
                          <a:spcPts val="0"/>
                        </a:spcBef>
                        <a:spcAft>
                          <a:spcPts val="0"/>
                        </a:spcAft>
                      </a:pPr>
                      <a:r>
                        <a:rPr lang="en-US" sz="1100" dirty="0">
                          <a:effectLst/>
                        </a:rPr>
                        <a:t>Total</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a:t>
                      </a:r>
                      <a:endParaRPr lang="en-US" sz="1100" b="1" dirty="0">
                        <a:effectLst/>
                        <a:latin typeface="Arial"/>
                        <a:ea typeface="Times New Roman"/>
                        <a:cs typeface="Times New Roman"/>
                      </a:endParaRPr>
                    </a:p>
                  </a:txBody>
                  <a:tcPr marL="68580" marR="68580" marT="0" marB="0"/>
                </a:tc>
              </a:tr>
            </a:tbl>
          </a:graphicData>
        </a:graphic>
      </p:graphicFrame>
      <p:sp>
        <p:nvSpPr>
          <p:cNvPr id="6" name="Rectangle 5"/>
          <p:cNvSpPr txBox="1">
            <a:spLocks noChangeArrowheads="1"/>
          </p:cNvSpPr>
          <p:nvPr/>
        </p:nvSpPr>
        <p:spPr bwMode="auto">
          <a:xfrm>
            <a:off x="1295400" y="3666448"/>
            <a:ext cx="5445125" cy="307777"/>
          </a:xfrm>
          <a:prstGeom prst="rect">
            <a:avLst/>
          </a:prstGeom>
          <a:solidFill>
            <a:schemeClr val="bg1"/>
          </a:solidFill>
        </p:spPr>
        <p:txBody>
          <a:bodyPr anchor="ctr">
            <a:sp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defRPr/>
            </a:pPr>
            <a:r>
              <a:rPr lang="en-US" sz="1400" b="1" dirty="0" smtClean="0">
                <a:solidFill>
                  <a:schemeClr val="bg2">
                    <a:lumMod val="50000"/>
                  </a:schemeClr>
                </a:solidFill>
                <a:latin typeface="Arial" pitchFamily="34" charset="0"/>
                <a:ea typeface="Times New Roman" pitchFamily="18" charset="0"/>
                <a:cs typeface="Arial" pitchFamily="34" charset="0"/>
              </a:rPr>
              <a:t>PLANNING AND DEVELOPMENT ORGANIZATIONAL CHART</a:t>
            </a:r>
            <a:r>
              <a:rPr lang="en-US" sz="1400" b="1" dirty="0" smtClean="0">
                <a:solidFill>
                  <a:schemeClr val="tx1"/>
                </a:solidFill>
                <a:latin typeface="Arial" pitchFamily="34" charset="0"/>
                <a:ea typeface="Times New Roman" pitchFamily="18" charset="0"/>
                <a:cs typeface="Arial" pitchFamily="34" charset="0"/>
              </a:rPr>
              <a:t>	</a:t>
            </a:r>
            <a:endParaRPr lang="en-US" sz="1400" b="1" dirty="0" smtClean="0">
              <a:solidFill>
                <a:schemeClr val="tx1"/>
              </a:solidFill>
              <a:latin typeface="Arial" pitchFamily="34" charset="0"/>
              <a:cs typeface="Arial" pitchFamily="34" charset="0"/>
            </a:endParaRPr>
          </a:p>
        </p:txBody>
      </p:sp>
      <p:sp>
        <p:nvSpPr>
          <p:cNvPr id="112694"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PLANNING AND DEVELOPMENT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112695"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12697"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12698"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12699"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4" name="Diagram 3"/>
          <p:cNvGraphicFramePr/>
          <p:nvPr>
            <p:extLst>
              <p:ext uri="{D42A27DB-BD31-4B8C-83A1-F6EECF244321}">
                <p14:modId xmlns:p14="http://schemas.microsoft.com/office/powerpoint/2010/main" val="2720040045"/>
              </p:ext>
            </p:extLst>
          </p:nvPr>
        </p:nvGraphicFramePr>
        <p:xfrm>
          <a:off x="127000" y="4297378"/>
          <a:ext cx="6781800" cy="2789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5"/>
          <p:cNvPicPr>
            <a:picLocks noChangeAspect="1" noChangeArrowheads="1"/>
          </p:cNvPicPr>
          <p:nvPr/>
        </p:nvPicPr>
        <p:blipFill>
          <a:blip r:embed="rId7"/>
          <a:srcRect/>
          <a:stretch>
            <a:fillRect/>
          </a:stretch>
        </p:blipFill>
        <p:spPr bwMode="auto">
          <a:xfrm rot="20996704">
            <a:off x="881823" y="6805480"/>
            <a:ext cx="1988566" cy="156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5669E6F-A436-41F2-85FF-0D6B9183F3DF}" type="slidenum">
              <a:rPr lang="en-US" smtClean="0"/>
              <a:pPr>
                <a:defRPr/>
              </a:pPr>
              <a:t>111</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609600" y="533400"/>
            <a:ext cx="5867400" cy="2846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HEALTH</a:t>
            </a:r>
            <a:endParaRPr lang="en-US" sz="1400" dirty="0">
              <a:solidFill>
                <a:schemeClr val="bg2">
                  <a:lumMod val="50000"/>
                </a:schemeClr>
              </a:solidFill>
              <a:latin typeface="Arial" pitchFamily="34" charset="0"/>
              <a:cs typeface="+mn-cs"/>
            </a:endParaRPr>
          </a:p>
          <a:p>
            <a:pPr hangingPunct="0">
              <a:defRPr/>
            </a:pPr>
            <a:r>
              <a:rPr lang="en-US" sz="1100" b="1" dirty="0">
                <a:cs typeface="+mn-cs"/>
              </a:rPr>
              <a:t> </a:t>
            </a:r>
          </a:p>
          <a:p>
            <a:pPr hangingPunct="0">
              <a:defRPr/>
            </a:pPr>
            <a:r>
              <a:rPr lang="en-US" sz="1100" b="1" dirty="0">
                <a:solidFill>
                  <a:srgbClr val="000000"/>
                </a:solidFill>
                <a:latin typeface="Arial" pitchFamily="34" charset="0"/>
                <a:cs typeface="Times New Roman" pitchFamily="18" charset="0"/>
              </a:rPr>
              <a:t>Department Description</a:t>
            </a:r>
          </a:p>
          <a:p>
            <a:pPr hangingPunct="0">
              <a:defRPr/>
            </a:pPr>
            <a:endParaRPr lang="en-US" sz="1100" dirty="0">
              <a:cs typeface="+mn-cs"/>
            </a:endParaRPr>
          </a:p>
          <a:p>
            <a:pPr marL="171450" indent="-171450" hangingPunct="0">
              <a:buFont typeface="Arial" pitchFamily="34" charset="0"/>
              <a:buChar char="•"/>
              <a:defRPr/>
            </a:pPr>
            <a:r>
              <a:rPr lang="en-US" sz="1100" dirty="0">
                <a:cs typeface="+mn-cs"/>
              </a:rPr>
              <a:t>To provide twenty-four (24) hour emergency ambulance service for the residents of the City of Bastrop. </a:t>
            </a: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p>
          <a:p>
            <a:pPr eaLnBrk="0" hangingPunct="0">
              <a:defRPr/>
            </a:pPr>
            <a:endParaRPr lang="en-US" sz="1100" dirty="0">
              <a:latin typeface="Arial" pitchFamily="34" charset="0"/>
              <a:cs typeface="+mn-cs"/>
            </a:endParaRPr>
          </a:p>
          <a:p>
            <a:pPr marL="171450" indent="-171450" eaLnBrk="0" hangingPunct="0">
              <a:buFont typeface="Arial" pitchFamily="34" charset="0"/>
              <a:buChar char="•"/>
              <a:defRPr/>
            </a:pPr>
            <a:r>
              <a:rPr lang="en-US" sz="1100" dirty="0">
                <a:latin typeface="Arial" pitchFamily="34" charset="0"/>
                <a:cs typeface="+mn-cs"/>
              </a:rPr>
              <a:t>The City Manager and Chief Financial Officer oversee the programs established in the Health  section of the operating budget.</a:t>
            </a:r>
          </a:p>
          <a:p>
            <a:pPr marL="171450" indent="-171450" eaLnBrk="0" hangingPunct="0">
              <a:buFont typeface="Arial" pitchFamily="34" charset="0"/>
              <a:buChar char="•"/>
              <a:defRPr/>
            </a:pPr>
            <a:r>
              <a:rPr lang="en-US" sz="1100" dirty="0" smtClean="0">
                <a:latin typeface="Arial" pitchFamily="34" charset="0"/>
                <a:cs typeface="Times New Roman" pitchFamily="18" charset="0"/>
              </a:rPr>
              <a:t>The City Manager and Chief Financial Officer are located </a:t>
            </a:r>
            <a:r>
              <a:rPr lang="en-US" sz="1100" dirty="0">
                <a:latin typeface="Arial" pitchFamily="34" charset="0"/>
                <a:cs typeface="Times New Roman" pitchFamily="18" charset="0"/>
              </a:rPr>
              <a:t>in City Hall at 1311 Chestnut Street, Bastrop, Texas 78602.</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Hours are 8:00AM to 5:00 PM, Monday through Friday, excluding holidays.</a:t>
            </a:r>
          </a:p>
          <a:p>
            <a:pPr marL="171450" indent="-171450" eaLnBrk="0" hangingPunct="0">
              <a:buFont typeface="Arial" pitchFamily="34" charset="0"/>
              <a:buChar char="•"/>
              <a:defRPr/>
            </a:pPr>
            <a:r>
              <a:rPr lang="en-US" sz="1100" dirty="0">
                <a:latin typeface="Arial" pitchFamily="34" charset="0"/>
                <a:cs typeface="Times New Roman" pitchFamily="18" charset="0"/>
              </a:rPr>
              <a:t>You may contact the </a:t>
            </a:r>
            <a:r>
              <a:rPr lang="en-US" sz="1100" dirty="0" smtClean="0">
                <a:latin typeface="Arial" pitchFamily="34" charset="0"/>
                <a:cs typeface="Times New Roman" pitchFamily="18" charset="0"/>
              </a:rPr>
              <a:t>City Manager by phone </a:t>
            </a:r>
            <a:r>
              <a:rPr lang="en-US" sz="1100" dirty="0">
                <a:latin typeface="Arial" pitchFamily="34" charset="0"/>
                <a:cs typeface="Times New Roman" pitchFamily="18" charset="0"/>
              </a:rPr>
              <a:t>at (512) </a:t>
            </a:r>
            <a:r>
              <a:rPr lang="en-US" sz="1100" dirty="0" smtClean="0">
                <a:latin typeface="Arial" pitchFamily="34" charset="0"/>
                <a:cs typeface="Times New Roman" pitchFamily="18" charset="0"/>
              </a:rPr>
              <a:t>332-8800 or the Chief Financial Officer at (512) 332-8820.</a:t>
            </a: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3692831259"/>
              </p:ext>
            </p:extLst>
          </p:nvPr>
        </p:nvGraphicFramePr>
        <p:xfrm>
          <a:off x="596903" y="3810016"/>
          <a:ext cx="5689599" cy="1215644"/>
        </p:xfrm>
        <a:graphic>
          <a:graphicData uri="http://schemas.openxmlformats.org/drawingml/2006/table">
            <a:tbl>
              <a:tblPr>
                <a:tableStyleId>{ED083AE6-46FA-4A59-8FB0-9F97EB10719F}</a:tableStyleId>
              </a:tblPr>
              <a:tblGrid>
                <a:gridCol w="1891590"/>
                <a:gridCol w="964338"/>
                <a:gridCol w="964338"/>
                <a:gridCol w="964338"/>
                <a:gridCol w="904995"/>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b="1"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66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71,026</a:t>
                      </a:r>
                      <a:endParaRPr lang="en-US" sz="900" dirty="0"/>
                    </a:p>
                  </a:txBody>
                  <a:tcPr marL="67668" marR="67668" marT="0" marB="0" anchor="ctr"/>
                </a:tc>
                <a:tc>
                  <a:txBody>
                    <a:bodyPr/>
                    <a:lstStyle/>
                    <a:p>
                      <a:pPr marL="0" marR="0" algn="r" hangingPunct="0">
                        <a:spcBef>
                          <a:spcPts val="0"/>
                        </a:spcBef>
                        <a:spcAft>
                          <a:spcPts val="0"/>
                        </a:spcAft>
                      </a:pPr>
                      <a:r>
                        <a:rPr lang="en-US" sz="900" dirty="0" smtClean="0"/>
                        <a:t>71,050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47,351</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p>
                  </a:txBody>
                  <a:tcPr marL="67668" marR="67668" marT="0" marB="0" anchor="ctr"/>
                </a:tc>
              </a:tr>
              <a:tr h="183023">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t>$71,026</a:t>
                      </a:r>
                      <a:endParaRPr lang="en-US" sz="900" b="1" dirty="0">
                        <a:solidFill>
                          <a:srgbClr val="336600"/>
                        </a:solidFill>
                      </a:endParaRPr>
                    </a:p>
                  </a:txBody>
                  <a:tcPr marL="67668" marR="67668" marT="0" marB="0" anchor="ctr"/>
                </a:tc>
                <a:tc>
                  <a:txBody>
                    <a:bodyPr/>
                    <a:lstStyle/>
                    <a:p>
                      <a:pPr marL="0" marR="0" algn="r" hangingPunct="0">
                        <a:spcBef>
                          <a:spcPts val="0"/>
                        </a:spcBef>
                        <a:spcAft>
                          <a:spcPts val="0"/>
                        </a:spcAft>
                      </a:pPr>
                      <a:r>
                        <a:rPr lang="en-US" sz="900" b="1" dirty="0" smtClean="0"/>
                        <a:t>$71,050</a:t>
                      </a:r>
                      <a:endParaRPr lang="en-US" sz="900" b="1" dirty="0">
                        <a:solidFill>
                          <a:srgbClr val="336600"/>
                        </a:solidFill>
                      </a:endParaRPr>
                    </a:p>
                  </a:txBody>
                  <a:tcPr marL="67668" marR="67668" marT="0" marB="0" anchor="ctr"/>
                </a:tc>
                <a:tc>
                  <a:txBody>
                    <a:bodyPr/>
                    <a:lstStyle/>
                    <a:p>
                      <a:pPr marL="0" marR="0" algn="r" hangingPunct="0">
                        <a:spcBef>
                          <a:spcPts val="0"/>
                        </a:spcBef>
                        <a:spcAft>
                          <a:spcPts val="0"/>
                        </a:spcAft>
                      </a:pPr>
                      <a:r>
                        <a:rPr lang="en-US" sz="900" b="1" dirty="0" smtClean="0"/>
                        <a:t>$47,351</a:t>
                      </a:r>
                      <a:endParaRPr lang="en-US" sz="900" b="1" dirty="0">
                        <a:solidFill>
                          <a:srgbClr val="336600"/>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$0</a:t>
                      </a:r>
                      <a:endParaRPr lang="en-US" sz="900" b="1" dirty="0">
                        <a:solidFill>
                          <a:schemeClr val="tx1"/>
                        </a:solidFill>
                      </a:endParaRPr>
                    </a:p>
                  </a:txBody>
                  <a:tcPr marL="67668" marR="67668" marT="0" marB="0" anchor="ctr"/>
                </a:tc>
              </a:tr>
            </a:tbl>
          </a:graphicData>
        </a:graphic>
      </p:graphicFrame>
      <p:pic>
        <p:nvPicPr>
          <p:cNvPr id="161794" name="Picture 2" descr="See Similar Images"/>
          <p:cNvPicPr>
            <a:picLocks noChangeAspect="1" noChangeArrowheads="1"/>
          </p:cNvPicPr>
          <p:nvPr/>
        </p:nvPicPr>
        <p:blipFill>
          <a:blip r:embed="rId2"/>
          <a:srcRect/>
          <a:stretch>
            <a:fillRect/>
          </a:stretch>
        </p:blipFill>
        <p:spPr bwMode="auto">
          <a:xfrm>
            <a:off x="2171700" y="5334000"/>
            <a:ext cx="2362200" cy="2514600"/>
          </a:xfrm>
          <a:prstGeom prst="rect">
            <a:avLst/>
          </a:prstGeom>
          <a:ln w="38100" cap="sq">
            <a:solidFill>
              <a:srgbClr val="006699"/>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0" y="8657167"/>
            <a:ext cx="738014" cy="486833"/>
          </a:xfrm>
        </p:spPr>
        <p:txBody>
          <a:bodyPr/>
          <a:lstStyle/>
          <a:p>
            <a:pPr algn="r">
              <a:defRPr/>
            </a:pPr>
            <a:fld id="{F5669E6F-A436-41F2-85FF-0D6B9183F3DF}" type="slidenum">
              <a:rPr lang="en-US" smtClean="0"/>
              <a:pPr algn="r">
                <a:defRPr/>
              </a:pPr>
              <a:t>112</a:t>
            </a:fld>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56706" y="609600"/>
            <a:ext cx="6248894" cy="39395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PUBLIC WORKS</a:t>
            </a:r>
            <a:endParaRPr lang="en-US" sz="1400" dirty="0">
              <a:solidFill>
                <a:schemeClr val="bg2">
                  <a:lumMod val="50000"/>
                </a:schemeClr>
              </a:solidFill>
              <a:latin typeface="Arial" pitchFamily="34" charset="0"/>
              <a:cs typeface="+mn-cs"/>
            </a:endParaRPr>
          </a:p>
          <a:p>
            <a:pPr eaLnBrk="0" hangingPunct="0">
              <a:defRPr/>
            </a:pPr>
            <a:endParaRPr lang="en-US" sz="500" dirty="0">
              <a:latin typeface="Arial" pitchFamily="34" charset="0"/>
              <a:cs typeface="Times New Roman" pitchFamily="18" charset="0"/>
            </a:endParaRPr>
          </a:p>
          <a:p>
            <a:pPr hangingPunct="0">
              <a:defRPr/>
            </a:pPr>
            <a:r>
              <a:rPr lang="en-US" sz="1100" b="1" dirty="0">
                <a:cs typeface="+mn-cs"/>
              </a:rPr>
              <a:t> </a:t>
            </a:r>
          </a:p>
          <a:p>
            <a:pPr hangingPunct="0">
              <a:defRPr/>
            </a:pPr>
            <a:r>
              <a:rPr lang="en-US" sz="1100" b="1" dirty="0">
                <a:solidFill>
                  <a:srgbClr val="000000"/>
                </a:solidFill>
                <a:latin typeface="Arial" pitchFamily="34" charset="0"/>
                <a:cs typeface="Times New Roman" pitchFamily="18" charset="0"/>
              </a:rPr>
              <a:t>Department </a:t>
            </a:r>
            <a:r>
              <a:rPr lang="en-US" sz="1100" b="1" dirty="0" smtClean="0">
                <a:solidFill>
                  <a:srgbClr val="000000"/>
                </a:solidFill>
                <a:latin typeface="Arial" pitchFamily="34" charset="0"/>
                <a:cs typeface="Times New Roman" pitchFamily="18" charset="0"/>
              </a:rPr>
              <a:t>Description</a:t>
            </a:r>
          </a:p>
          <a:p>
            <a:pPr hangingPunct="0">
              <a:defRPr/>
            </a:pPr>
            <a:endParaRPr lang="en-US" sz="1100" b="1" dirty="0">
              <a:solidFill>
                <a:srgbClr val="000000"/>
              </a:solidFill>
              <a:latin typeface="Arial" pitchFamily="34" charset="0"/>
              <a:cs typeface="Times New Roman" pitchFamily="18" charset="0"/>
            </a:endParaRPr>
          </a:p>
          <a:p>
            <a:pPr marL="171450" indent="-171450" hangingPunct="0">
              <a:buFont typeface="Arial" pitchFamily="34" charset="0"/>
              <a:buChar char="•"/>
              <a:defRPr/>
            </a:pPr>
            <a:r>
              <a:rPr lang="en-US" sz="1100" dirty="0" smtClean="0">
                <a:cs typeface="+mn-cs"/>
              </a:rPr>
              <a:t>Maintains </a:t>
            </a:r>
            <a:r>
              <a:rPr lang="en-US" sz="1100" dirty="0">
                <a:cs typeface="+mn-cs"/>
              </a:rPr>
              <a:t>all </a:t>
            </a:r>
            <a:r>
              <a:rPr lang="en-US" sz="1100" dirty="0" smtClean="0">
                <a:cs typeface="+mn-cs"/>
              </a:rPr>
              <a:t>City </a:t>
            </a:r>
            <a:r>
              <a:rPr lang="en-US" sz="1100" dirty="0">
                <a:cs typeface="+mn-cs"/>
              </a:rPr>
              <a:t>street surfaces (i.e., sweeping streets, crack sealing, resurfacing, tree trimming, pot- </a:t>
            </a:r>
            <a:r>
              <a:rPr lang="en-US" sz="1100" dirty="0" smtClean="0">
                <a:cs typeface="+mn-cs"/>
              </a:rPr>
              <a:t>hole, </a:t>
            </a:r>
            <a:r>
              <a:rPr lang="en-US" sz="1100" dirty="0">
                <a:cs typeface="+mn-cs"/>
              </a:rPr>
              <a:t>utility cut repairs).</a:t>
            </a:r>
          </a:p>
          <a:p>
            <a:pPr marL="171450" indent="-171450" hangingPunct="0">
              <a:buFont typeface="Arial" pitchFamily="34" charset="0"/>
              <a:buChar char="•"/>
              <a:defRPr/>
            </a:pPr>
            <a:r>
              <a:rPr lang="en-US" sz="1100" dirty="0">
                <a:cs typeface="+mn-cs"/>
              </a:rPr>
              <a:t>Maintain </a:t>
            </a:r>
            <a:r>
              <a:rPr lang="en-US" sz="1100" dirty="0" smtClean="0">
                <a:cs typeface="+mn-cs"/>
              </a:rPr>
              <a:t>street </a:t>
            </a:r>
            <a:r>
              <a:rPr lang="en-US" sz="1100" dirty="0">
                <a:cs typeface="+mn-cs"/>
              </a:rPr>
              <a:t>signage (street names and traffic control signage) </a:t>
            </a:r>
            <a:endParaRPr lang="en-US" sz="1100" dirty="0" smtClean="0">
              <a:cs typeface="+mn-cs"/>
            </a:endParaRPr>
          </a:p>
          <a:p>
            <a:pPr marL="171450" indent="-171450" hangingPunct="0">
              <a:buFont typeface="Arial" pitchFamily="34" charset="0"/>
              <a:buChar char="•"/>
              <a:defRPr/>
            </a:pPr>
            <a:r>
              <a:rPr lang="en-US" sz="1100" dirty="0" smtClean="0">
                <a:cs typeface="+mn-cs"/>
              </a:rPr>
              <a:t>Storm </a:t>
            </a:r>
            <a:r>
              <a:rPr lang="en-US" sz="1100" dirty="0">
                <a:cs typeface="+mn-cs"/>
              </a:rPr>
              <a:t>drainage, which is covered in two different categories: 1) underground storm sewer systems; 2) open gravity flow bar ditches</a:t>
            </a:r>
            <a:r>
              <a:rPr lang="en-US" sz="1100" dirty="0" smtClean="0">
                <a:cs typeface="+mn-cs"/>
              </a:rPr>
              <a:t>.</a:t>
            </a:r>
          </a:p>
          <a:p>
            <a:pPr marL="171450" indent="-171450" hangingPunct="0">
              <a:buFont typeface="Arial" pitchFamily="34" charset="0"/>
              <a:buChar char="•"/>
              <a:defRPr/>
            </a:pPr>
            <a:r>
              <a:rPr lang="en-US" sz="1100" dirty="0" smtClean="0">
                <a:cs typeface="+mn-cs"/>
              </a:rPr>
              <a:t>Building maintenance and repair service for all City facilities.</a:t>
            </a:r>
            <a:endParaRPr lang="en-US" sz="1100" dirty="0">
              <a:cs typeface="+mn-cs"/>
            </a:endParaRPr>
          </a:p>
          <a:p>
            <a:pPr marL="171450" indent="-171450" hangingPunct="0">
              <a:buFont typeface="Arial" pitchFamily="34" charset="0"/>
              <a:buChar char="•"/>
              <a:defRPr/>
            </a:pPr>
            <a:r>
              <a:rPr lang="en-US" sz="1100" dirty="0">
                <a:cs typeface="+mn-cs"/>
              </a:rPr>
              <a:t>Special events and other activities assistance, such as: Market Days, Yesterfest, Patriotic Festival, Movies in the Park, parades, Christmas / Holiday lighting, etc.</a:t>
            </a:r>
          </a:p>
          <a:p>
            <a:pPr marL="171450" indent="-171450" hangingPunct="0">
              <a:buFont typeface="Arial" pitchFamily="34" charset="0"/>
              <a:buChar char="•"/>
              <a:defRPr/>
            </a:pPr>
            <a:r>
              <a:rPr lang="en-US" sz="1100" dirty="0">
                <a:cs typeface="+mn-cs"/>
              </a:rPr>
              <a:t>Construction </a:t>
            </a:r>
            <a:r>
              <a:rPr lang="en-US" sz="1100" dirty="0" smtClean="0">
                <a:cs typeface="+mn-cs"/>
              </a:rPr>
              <a:t>of City </a:t>
            </a:r>
            <a:r>
              <a:rPr lang="en-US" sz="1100" dirty="0">
                <a:cs typeface="+mn-cs"/>
              </a:rPr>
              <a:t>facilities such as </a:t>
            </a:r>
            <a:r>
              <a:rPr lang="en-US" sz="1100" dirty="0" smtClean="0">
                <a:cs typeface="+mn-cs"/>
              </a:rPr>
              <a:t>City </a:t>
            </a:r>
            <a:r>
              <a:rPr lang="en-US" sz="1100" dirty="0">
                <a:cs typeface="+mn-cs"/>
              </a:rPr>
              <a:t>parks, enhancements to </a:t>
            </a:r>
            <a:r>
              <a:rPr lang="en-US" sz="1100" dirty="0" smtClean="0">
                <a:cs typeface="+mn-cs"/>
              </a:rPr>
              <a:t>City </a:t>
            </a:r>
            <a:r>
              <a:rPr lang="en-US" sz="1100" dirty="0">
                <a:cs typeface="+mn-cs"/>
              </a:rPr>
              <a:t>trails in the form of landscaping amenities and other improvements.</a:t>
            </a:r>
          </a:p>
          <a:p>
            <a:pPr marL="171450" indent="-171450" hangingPunct="0">
              <a:buFont typeface="Arial" pitchFamily="34" charset="0"/>
              <a:buChar char="•"/>
              <a:defRPr/>
            </a:pPr>
            <a:r>
              <a:rPr lang="en-US" sz="1100" dirty="0" smtClean="0">
                <a:cs typeface="+mn-cs"/>
              </a:rPr>
              <a:t>Maintain </a:t>
            </a:r>
            <a:r>
              <a:rPr lang="en-US" sz="1100" dirty="0" err="1" smtClean="0">
                <a:cs typeface="+mn-cs"/>
              </a:rPr>
              <a:t>TxDOT</a:t>
            </a:r>
            <a:r>
              <a:rPr lang="en-US" sz="1100" dirty="0" smtClean="0">
                <a:cs typeface="+mn-cs"/>
              </a:rPr>
              <a:t> ROW </a:t>
            </a:r>
            <a:r>
              <a:rPr lang="en-US" sz="1100" dirty="0">
                <a:cs typeface="+mn-cs"/>
              </a:rPr>
              <a:t>within the jurisdictional boundaries of the </a:t>
            </a:r>
            <a:r>
              <a:rPr lang="en-US" sz="1100" dirty="0" smtClean="0">
                <a:cs typeface="+mn-cs"/>
              </a:rPr>
              <a:t>City</a:t>
            </a:r>
            <a:r>
              <a:rPr lang="en-US" sz="1100" dirty="0">
                <a:cs typeface="+mn-cs"/>
              </a:rPr>
              <a:t>.</a:t>
            </a: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The Public Works Department facilities are located at 1209 Linden </a:t>
            </a:r>
            <a:r>
              <a:rPr lang="en-US" sz="1100" dirty="0" smtClean="0">
                <a:cs typeface="+mn-cs"/>
              </a:rPr>
              <a:t>Street, Bastrop, Texas.</a:t>
            </a:r>
            <a:endParaRPr lang="en-US" sz="1100" dirty="0">
              <a:cs typeface="+mn-cs"/>
            </a:endParaRPr>
          </a:p>
          <a:p>
            <a:pPr marL="171450" indent="-171450" hangingPunct="0">
              <a:buFont typeface="Arial" pitchFamily="34" charset="0"/>
              <a:buChar char="•"/>
              <a:defRPr/>
            </a:pPr>
            <a:r>
              <a:rPr lang="en-US" sz="1100" dirty="0">
                <a:cs typeface="+mn-cs"/>
              </a:rPr>
              <a:t>Office hours are 7:00 AM to 4:00 PM, Monday through Friday, excluding holidays.</a:t>
            </a:r>
          </a:p>
          <a:p>
            <a:pPr marL="171450" indent="-171450" hangingPunct="0">
              <a:buFont typeface="Arial" pitchFamily="34" charset="0"/>
              <a:buChar char="•"/>
              <a:defRPr/>
            </a:pPr>
            <a:r>
              <a:rPr lang="en-US" sz="1100" dirty="0">
                <a:cs typeface="+mn-cs"/>
              </a:rPr>
              <a:t>You may contact staff by phone at (512) 332-8920 or (512) 332-8934.</a:t>
            </a:r>
          </a:p>
          <a:p>
            <a:pPr eaLnBrk="0" hangingPunct="0">
              <a:defRPr/>
            </a:pP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479523863"/>
              </p:ext>
            </p:extLst>
          </p:nvPr>
        </p:nvGraphicFramePr>
        <p:xfrm>
          <a:off x="441327" y="4419600"/>
          <a:ext cx="5845174" cy="2381292"/>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13">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607,298</a:t>
                      </a:r>
                      <a:endParaRPr lang="en-US" sz="900" dirty="0"/>
                    </a:p>
                  </a:txBody>
                  <a:tcPr marL="67668" marR="67668" marT="0" marB="0" anchor="ctr"/>
                </a:tc>
                <a:tc>
                  <a:txBody>
                    <a:bodyPr/>
                    <a:lstStyle/>
                    <a:p>
                      <a:pPr marL="0" marR="0" algn="r" hangingPunct="0">
                        <a:spcBef>
                          <a:spcPts val="0"/>
                        </a:spcBef>
                        <a:spcAft>
                          <a:spcPts val="0"/>
                        </a:spcAft>
                      </a:pPr>
                      <a:r>
                        <a:rPr lang="en-US" sz="900" dirty="0" smtClean="0"/>
                        <a:t>594,700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665,911</a:t>
                      </a:r>
                      <a:endParaRPr lang="en-US" sz="900" dirty="0"/>
                    </a:p>
                  </a:txBody>
                  <a:tcPr marL="67668" marR="67668" marT="0" marB="0" anchor="ctr"/>
                </a:tc>
                <a:tc>
                  <a:txBody>
                    <a:bodyPr/>
                    <a:lstStyle/>
                    <a:p>
                      <a:pPr marL="0" marR="0" algn="r" hangingPunct="0">
                        <a:spcBef>
                          <a:spcPts val="0"/>
                        </a:spcBef>
                        <a:spcAft>
                          <a:spcPts val="0"/>
                        </a:spcAft>
                      </a:pPr>
                      <a:r>
                        <a:rPr lang="en-US" sz="900" dirty="0" smtClean="0"/>
                        <a:t>637,740</a:t>
                      </a:r>
                      <a:endParaRPr lang="en-US" sz="900" dirty="0"/>
                    </a:p>
                  </a:txBody>
                  <a:tcPr marL="67668" marR="67668" marT="0" marB="0" anchor="ctr"/>
                </a:tc>
              </a:tr>
              <a:tr h="209513">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68,558</a:t>
                      </a:r>
                      <a:endParaRPr lang="en-US" sz="900" dirty="0"/>
                    </a:p>
                  </a:txBody>
                  <a:tcPr marL="67668" marR="67668" marT="0" marB="0" anchor="ctr"/>
                </a:tc>
                <a:tc>
                  <a:txBody>
                    <a:bodyPr/>
                    <a:lstStyle/>
                    <a:p>
                      <a:pPr marL="0" marR="0" algn="r" hangingPunct="0">
                        <a:spcBef>
                          <a:spcPts val="0"/>
                        </a:spcBef>
                        <a:spcAft>
                          <a:spcPts val="0"/>
                        </a:spcAft>
                      </a:pPr>
                      <a:r>
                        <a:rPr lang="en-US" sz="900" dirty="0" smtClean="0"/>
                        <a:t>81,500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82,420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82,500</a:t>
                      </a:r>
                      <a:endParaRPr lang="en-US" sz="900" dirty="0"/>
                    </a:p>
                  </a:txBody>
                  <a:tcPr marL="67668" marR="67668" marT="0" marB="0" anchor="ctr"/>
                </a:tc>
              </a:tr>
              <a:tr h="209513">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69,385</a:t>
                      </a:r>
                      <a:endParaRPr lang="en-US" sz="900" dirty="0"/>
                    </a:p>
                  </a:txBody>
                  <a:tcPr marL="67668" marR="67668" marT="0" marB="0" anchor="ctr"/>
                </a:tc>
                <a:tc>
                  <a:txBody>
                    <a:bodyPr/>
                    <a:lstStyle/>
                    <a:p>
                      <a:pPr marL="0" marR="0" algn="r" hangingPunct="0">
                        <a:spcBef>
                          <a:spcPts val="0"/>
                        </a:spcBef>
                        <a:spcAft>
                          <a:spcPts val="0"/>
                        </a:spcAft>
                      </a:pPr>
                      <a:r>
                        <a:rPr lang="en-US" sz="900" dirty="0" smtClean="0"/>
                        <a:t>67,500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65,900</a:t>
                      </a:r>
                      <a:endParaRPr lang="en-US" sz="900" dirty="0"/>
                    </a:p>
                  </a:txBody>
                  <a:tcPr marL="67668" marR="67668" marT="0" marB="0" anchor="ctr"/>
                </a:tc>
              </a:tr>
              <a:tr h="209513">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14,328</a:t>
                      </a:r>
                      <a:endParaRPr lang="en-US" sz="900" dirty="0"/>
                    </a:p>
                  </a:txBody>
                  <a:tcPr marL="67668" marR="67668" marT="0" marB="0" anchor="ctr"/>
                </a:tc>
                <a:tc>
                  <a:txBody>
                    <a:bodyPr/>
                    <a:lstStyle/>
                    <a:p>
                      <a:pPr marL="0" marR="0" algn="r" hangingPunct="0">
                        <a:spcBef>
                          <a:spcPts val="0"/>
                        </a:spcBef>
                        <a:spcAft>
                          <a:spcPts val="0"/>
                        </a:spcAft>
                      </a:pPr>
                      <a:r>
                        <a:rPr lang="en-US" sz="900" dirty="0" smtClean="0"/>
                        <a:t>14,010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14,010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14,010</a:t>
                      </a:r>
                      <a:endParaRPr lang="en-US" sz="900" dirty="0"/>
                    </a:p>
                  </a:txBody>
                  <a:tcPr marL="67668" marR="67668" marT="0" marB="0" anchor="ctr"/>
                </a:tc>
              </a:tr>
              <a:tr h="186757">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27,378</a:t>
                      </a:r>
                      <a:endParaRPr lang="en-US" sz="900" dirty="0"/>
                    </a:p>
                  </a:txBody>
                  <a:tcPr marL="67668" marR="67668" marT="0" marB="0" anchor="ctr"/>
                </a:tc>
                <a:tc>
                  <a:txBody>
                    <a:bodyPr/>
                    <a:lstStyle/>
                    <a:p>
                      <a:pPr marL="0" marR="0" algn="r" hangingPunct="0">
                        <a:spcBef>
                          <a:spcPts val="0"/>
                        </a:spcBef>
                        <a:spcAft>
                          <a:spcPts val="0"/>
                        </a:spcAft>
                      </a:pPr>
                      <a:r>
                        <a:rPr lang="en-US" sz="900" dirty="0" smtClean="0"/>
                        <a:t>34,050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33,550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35,925</a:t>
                      </a:r>
                      <a:endParaRPr lang="en-US" sz="900" dirty="0"/>
                    </a:p>
                  </a:txBody>
                  <a:tcPr marL="67668" marR="67668" marT="0" marB="0" anchor="ctr"/>
                </a:tc>
              </a:tr>
              <a:tr h="175315">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60,199</a:t>
                      </a:r>
                      <a:endParaRPr lang="en-US" sz="900" dirty="0"/>
                    </a:p>
                  </a:txBody>
                  <a:tcPr marL="67668" marR="67668" marT="0" marB="0" anchor="ctr"/>
                </a:tc>
                <a:tc>
                  <a:txBody>
                    <a:bodyPr/>
                    <a:lstStyle/>
                    <a:p>
                      <a:pPr marL="0" marR="0" algn="r" hangingPunct="0">
                        <a:spcBef>
                          <a:spcPts val="0"/>
                        </a:spcBef>
                        <a:spcAft>
                          <a:spcPts val="0"/>
                        </a:spcAft>
                      </a:pPr>
                      <a:r>
                        <a:rPr lang="en-US" sz="900" dirty="0" smtClean="0"/>
                        <a:t>69,650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67,650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70,150</a:t>
                      </a:r>
                      <a:endParaRPr lang="en-US" sz="900" dirty="0"/>
                    </a:p>
                  </a:txBody>
                  <a:tcPr marL="67668" marR="67668" marT="0" marB="0" anchor="ctr"/>
                </a:tc>
              </a:tr>
              <a:tr h="175315">
                <a:tc>
                  <a:txBody>
                    <a:bodyPr/>
                    <a:lstStyle/>
                    <a:p>
                      <a:pPr marL="0" marR="0" algn="l" hangingPunct="0">
                        <a:spcBef>
                          <a:spcPts val="0"/>
                        </a:spcBef>
                        <a:spcAft>
                          <a:spcPts val="0"/>
                        </a:spcAft>
                      </a:pPr>
                      <a:r>
                        <a:rPr lang="en-US" sz="900" dirty="0" smtClean="0">
                          <a:effectLst/>
                        </a:rPr>
                        <a:t>Capital</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65,494</a:t>
                      </a:r>
                      <a:endParaRPr lang="en-US" sz="900" dirty="0"/>
                    </a:p>
                  </a:txBody>
                  <a:tcPr marL="67668" marR="67668" marT="0" marB="0" anchor="ctr"/>
                </a:tc>
                <a:tc>
                  <a:txBody>
                    <a:bodyPr/>
                    <a:lstStyle/>
                    <a:p>
                      <a:pPr marL="0" marR="0" algn="r" hangingPunct="0">
                        <a:spcBef>
                          <a:spcPts val="0"/>
                        </a:spcBef>
                        <a:spcAft>
                          <a:spcPts val="0"/>
                        </a:spcAft>
                      </a:pPr>
                      <a:r>
                        <a:rPr lang="en-US" sz="900" dirty="0" smtClean="0"/>
                        <a:t>67,000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68,680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155,000</a:t>
                      </a:r>
                      <a:endParaRPr lang="en-US" sz="900" dirty="0"/>
                    </a:p>
                  </a:txBody>
                  <a:tcPr marL="67668" marR="67668" marT="0" marB="0" anchor="ctr"/>
                </a:tc>
              </a:tr>
              <a:tr h="182893">
                <a:tc>
                  <a:txBody>
                    <a:bodyPr/>
                    <a:lstStyle/>
                    <a:p>
                      <a:pPr marL="0" marR="0" algn="l" hangingPunct="0">
                        <a:spcBef>
                          <a:spcPts val="0"/>
                        </a:spcBef>
                        <a:spcAft>
                          <a:spcPts val="0"/>
                        </a:spcAft>
                      </a:pPr>
                      <a:r>
                        <a:rPr lang="en-US" sz="900" b="1" dirty="0">
                          <a:solidFill>
                            <a:schemeClr val="tx1"/>
                          </a:solidFill>
                          <a:effectLst/>
                        </a:rPr>
                        <a:t>Total</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$912,640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$928,410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$997,221</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$1,061,225</a:t>
                      </a:r>
                      <a:endParaRPr lang="en-US" sz="900" b="1" dirty="0">
                        <a:solidFill>
                          <a:schemeClr val="tx1"/>
                        </a:solidFill>
                      </a:endParaRPr>
                    </a:p>
                  </a:txBody>
                  <a:tcPr marL="67668" marR="67668" marT="0" marB="0" anchor="ctr"/>
                </a:tc>
              </a:tr>
            </a:tbl>
          </a:graphicData>
        </a:graphic>
      </p:graphicFrame>
      <p:graphicFrame>
        <p:nvGraphicFramePr>
          <p:cNvPr id="2" name="Object 1"/>
          <p:cNvGraphicFramePr>
            <a:graphicFrameLocks/>
          </p:cNvGraphicFramePr>
          <p:nvPr>
            <p:extLst>
              <p:ext uri="{D42A27DB-BD31-4B8C-83A1-F6EECF244321}">
                <p14:modId xmlns:p14="http://schemas.microsoft.com/office/powerpoint/2010/main" val="298430132"/>
              </p:ext>
            </p:extLst>
          </p:nvPr>
        </p:nvGraphicFramePr>
        <p:xfrm>
          <a:off x="-685800" y="6781800"/>
          <a:ext cx="4268788" cy="2133600"/>
        </p:xfrm>
        <a:graphic>
          <a:graphicData uri="http://schemas.openxmlformats.org/drawingml/2006/chart">
            <c:chart xmlns:c="http://schemas.openxmlformats.org/drawingml/2006/chart" xmlns:r="http://schemas.openxmlformats.org/officeDocument/2006/relationships" r:id="rId2"/>
          </a:graphicData>
        </a:graphic>
      </p:graphicFrame>
      <p:pic>
        <p:nvPicPr>
          <p:cNvPr id="115784" name="Picture 8" descr="Lovers lane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7143307"/>
            <a:ext cx="2476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412401" y="18289"/>
            <a:ext cx="800100" cy="438912"/>
          </a:xfrm>
        </p:spPr>
        <p:txBody>
          <a:bodyPr/>
          <a:lstStyle/>
          <a:p>
            <a:pPr>
              <a:defRPr/>
            </a:pPr>
            <a:fld id="{F5669E6F-A436-41F2-85FF-0D6B9183F3DF}" type="slidenum">
              <a:rPr lang="en-US" smtClean="0"/>
              <a:pPr>
                <a:defRPr/>
              </a:pPr>
              <a:t>113</a:t>
            </a:fld>
            <a:endParaRPr lang="en-US" dirty="0"/>
          </a:p>
        </p:txBody>
      </p:sp>
      <p:sp>
        <p:nvSpPr>
          <p:cNvPr id="7" name="Slide Number Placeholder 1"/>
          <p:cNvSpPr txBox="1">
            <a:spLocks/>
          </p:cNvSpPr>
          <p:nvPr/>
        </p:nvSpPr>
        <p:spPr>
          <a:xfrm>
            <a:off x="579120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113</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6725" y="808040"/>
            <a:ext cx="6186487" cy="5324535"/>
          </a:xfrm>
          <a:prstGeom prst="rect">
            <a:avLst/>
          </a:prstGeom>
        </p:spPr>
        <p:txBody>
          <a:bodyPr>
            <a:spAutoFit/>
          </a:bodyPr>
          <a:lstStyle/>
          <a:p>
            <a:pPr hangingPunct="0">
              <a:defRPr/>
            </a:pPr>
            <a:r>
              <a:rPr lang="en-US" sz="1000" dirty="0">
                <a:cs typeface="+mn-cs"/>
              </a:rPr>
              <a:t> </a:t>
            </a:r>
            <a:endParaRPr lang="en-US" sz="1100" b="1" dirty="0">
              <a:cs typeface="+mn-cs"/>
            </a:endParaRPr>
          </a:p>
          <a:p>
            <a:pPr hangingPunct="0"/>
            <a:r>
              <a:rPr lang="en-US" sz="1100" b="1" dirty="0" smtClean="0"/>
              <a:t>2013-2014 </a:t>
            </a:r>
            <a:r>
              <a:rPr lang="en-US" sz="1100" b="1" dirty="0"/>
              <a:t>Accomplishments</a:t>
            </a:r>
            <a:endParaRPr lang="en-US" sz="1100" dirty="0"/>
          </a:p>
          <a:p>
            <a:pPr marL="171450" lvl="0" indent="-171450">
              <a:buFont typeface="Arial" panose="020B0604020202020204" pitchFamily="34" charset="0"/>
              <a:buChar char="•"/>
            </a:pPr>
            <a:r>
              <a:rPr lang="en-US" sz="1100" dirty="0" smtClean="0"/>
              <a:t>Completion of the Business Park, waterlines, streets and drainage improvements for Phase I</a:t>
            </a:r>
            <a:endParaRPr lang="en-US" sz="1100" dirty="0"/>
          </a:p>
          <a:p>
            <a:pPr marL="171450" lvl="0" indent="-171450">
              <a:buFont typeface="Arial" panose="020B0604020202020204" pitchFamily="34" charset="0"/>
              <a:buChar char="•"/>
            </a:pPr>
            <a:r>
              <a:rPr lang="en-US" sz="1100" dirty="0" smtClean="0"/>
              <a:t>Completed Austin St., Oak St., Juniper St. &amp; Persimmon St. improvements</a:t>
            </a:r>
            <a:endParaRPr lang="en-US" sz="1100" dirty="0"/>
          </a:p>
          <a:p>
            <a:pPr marL="171450" lvl="0" indent="-171450">
              <a:buFont typeface="Arial" panose="020B0604020202020204" pitchFamily="34" charset="0"/>
              <a:buChar char="•"/>
            </a:pPr>
            <a:r>
              <a:rPr lang="en-US" sz="1100" dirty="0" smtClean="0"/>
              <a:t>Poured sidewalk on Chestnut St. at corner of Fayette across railroad tracks</a:t>
            </a:r>
            <a:endParaRPr lang="en-US" sz="1100" dirty="0"/>
          </a:p>
          <a:p>
            <a:pPr marL="171450" lvl="0" indent="-171450">
              <a:buFont typeface="Arial" panose="020B0604020202020204" pitchFamily="34" charset="0"/>
              <a:buChar char="•"/>
            </a:pPr>
            <a:r>
              <a:rPr lang="en-US" sz="1100" dirty="0" smtClean="0"/>
              <a:t>Completed drainage work on Beech St., ran a storm sewer from Beech to Farm</a:t>
            </a:r>
          </a:p>
          <a:p>
            <a:pPr marL="171450" lvl="0" indent="-171450">
              <a:buFont typeface="Arial" panose="020B0604020202020204" pitchFamily="34" charset="0"/>
              <a:buChar char="•"/>
            </a:pPr>
            <a:r>
              <a:rPr lang="en-US" sz="1100" dirty="0" smtClean="0"/>
              <a:t>Repaved Beech St. at Wilson St.</a:t>
            </a:r>
          </a:p>
          <a:p>
            <a:pPr marL="171450" lvl="0" indent="-171450">
              <a:buFont typeface="Arial" panose="020B0604020202020204" pitchFamily="34" charset="0"/>
              <a:buChar char="•"/>
            </a:pPr>
            <a:r>
              <a:rPr lang="en-US" sz="1100" dirty="0" smtClean="0"/>
              <a:t>Reorganized all Public Works departments: Street and Drainage, Water Operation, Water Wastewater Field Division, Parks and Custodial.</a:t>
            </a:r>
          </a:p>
          <a:p>
            <a:pPr marL="171450" lvl="0" indent="-171450">
              <a:buFont typeface="Arial" panose="020B0604020202020204" pitchFamily="34" charset="0"/>
              <a:buChar char="•"/>
            </a:pPr>
            <a:r>
              <a:rPr lang="en-US" sz="1100" dirty="0" smtClean="0"/>
              <a:t>Installed new flashing school zone signs throughout the City</a:t>
            </a:r>
          </a:p>
          <a:p>
            <a:pPr marL="171450" lvl="0" indent="-171450">
              <a:buFont typeface="Arial" panose="020B0604020202020204" pitchFamily="34" charset="0"/>
              <a:buChar char="•"/>
            </a:pPr>
            <a:r>
              <a:rPr lang="en-US" sz="1100" dirty="0" smtClean="0"/>
              <a:t>Replaced all CARTS bus signs</a:t>
            </a:r>
          </a:p>
          <a:p>
            <a:endParaRPr lang="en-US" sz="1100" dirty="0"/>
          </a:p>
          <a:p>
            <a:pPr hangingPunct="0"/>
            <a:r>
              <a:rPr lang="en-US" sz="1100" b="1" dirty="0" smtClean="0"/>
              <a:t>2014-2015 </a:t>
            </a:r>
            <a:r>
              <a:rPr lang="en-US" sz="1100" b="1" dirty="0"/>
              <a:t>Goals</a:t>
            </a:r>
            <a:endParaRPr lang="en-US" sz="1100" dirty="0"/>
          </a:p>
          <a:p>
            <a:pPr marL="171450" lvl="0" indent="-171450">
              <a:buFont typeface="Arial" panose="020B0604020202020204" pitchFamily="34" charset="0"/>
              <a:buChar char="•"/>
            </a:pPr>
            <a:r>
              <a:rPr lang="en-US" sz="1100" dirty="0"/>
              <a:t>Continue the high level of service to the community with existing resources.</a:t>
            </a:r>
          </a:p>
          <a:p>
            <a:pPr marL="171450" lvl="0" indent="-171450">
              <a:buFont typeface="Arial" panose="020B0604020202020204" pitchFamily="34" charset="0"/>
              <a:buChar char="•"/>
            </a:pPr>
            <a:r>
              <a:rPr lang="en-US" sz="1100" dirty="0"/>
              <a:t>Satisfy all customer complaints to the best of the department’s ability.</a:t>
            </a:r>
          </a:p>
          <a:p>
            <a:pPr marL="171450" lvl="0" indent="-171450">
              <a:buFont typeface="Arial" panose="020B0604020202020204" pitchFamily="34" charset="0"/>
              <a:buChar char="•"/>
            </a:pPr>
            <a:r>
              <a:rPr lang="en-US" sz="1100" dirty="0"/>
              <a:t>Respond in a reasonable time frame in regards to work orders.</a:t>
            </a:r>
          </a:p>
          <a:p>
            <a:pPr marL="171450" lvl="0" indent="-171450">
              <a:buFont typeface="Arial" panose="020B0604020202020204" pitchFamily="34" charset="0"/>
              <a:buChar char="•"/>
            </a:pPr>
            <a:r>
              <a:rPr lang="en-US" sz="1100" dirty="0"/>
              <a:t>Continue operating </a:t>
            </a:r>
            <a:r>
              <a:rPr lang="en-US" sz="1100" dirty="0" smtClean="0"/>
              <a:t>Transfer Station </a:t>
            </a:r>
            <a:r>
              <a:rPr lang="en-US" sz="1100" dirty="0"/>
              <a:t>for the citizens of </a:t>
            </a:r>
            <a:r>
              <a:rPr lang="en-US" sz="1100" dirty="0" smtClean="0"/>
              <a:t>Bastrop.</a:t>
            </a:r>
            <a:endParaRPr lang="en-US" sz="1100" dirty="0"/>
          </a:p>
          <a:p>
            <a:pPr marL="171450" lvl="0" indent="-171450">
              <a:buFont typeface="Arial" panose="020B0604020202020204" pitchFamily="34" charset="0"/>
              <a:buChar char="•"/>
            </a:pPr>
            <a:r>
              <a:rPr lang="en-US" sz="1100" dirty="0" smtClean="0"/>
              <a:t>Provide </a:t>
            </a:r>
            <a:r>
              <a:rPr lang="en-US" sz="1100" dirty="0"/>
              <a:t>improved street and drainage </a:t>
            </a:r>
            <a:r>
              <a:rPr lang="en-US" sz="1100" dirty="0" smtClean="0"/>
              <a:t>services </a:t>
            </a:r>
            <a:r>
              <a:rPr lang="en-US" sz="1100" dirty="0"/>
              <a:t>throughout the </a:t>
            </a:r>
            <a:r>
              <a:rPr lang="en-US" sz="1100" dirty="0" smtClean="0"/>
              <a:t>City.</a:t>
            </a:r>
            <a:endParaRPr lang="en-US" sz="1100" dirty="0"/>
          </a:p>
          <a:p>
            <a:pPr marL="171450" lvl="0" indent="-171450">
              <a:buFont typeface="Arial" panose="020B0604020202020204" pitchFamily="34" charset="0"/>
              <a:buChar char="•"/>
            </a:pPr>
            <a:r>
              <a:rPr lang="en-US" sz="1100" dirty="0"/>
              <a:t>Continue to provide support for special events </a:t>
            </a:r>
            <a:r>
              <a:rPr lang="en-US" sz="1100" dirty="0" smtClean="0"/>
              <a:t>as needed.</a:t>
            </a:r>
            <a:endParaRPr lang="en-US" sz="1100" dirty="0"/>
          </a:p>
          <a:p>
            <a:pPr marL="171450" lvl="0" indent="-171450">
              <a:buFont typeface="Arial" panose="020B0604020202020204" pitchFamily="34" charset="0"/>
              <a:buChar char="•"/>
            </a:pPr>
            <a:r>
              <a:rPr lang="en-US" sz="1100" dirty="0" smtClean="0"/>
              <a:t>Provide employees </a:t>
            </a:r>
            <a:r>
              <a:rPr lang="en-US" sz="1100" dirty="0"/>
              <a:t>with the proper equipment needed to increase departmental productivity.</a:t>
            </a:r>
          </a:p>
          <a:p>
            <a:pPr marL="171450" lvl="0" indent="-171450">
              <a:buFont typeface="Arial" panose="020B0604020202020204" pitchFamily="34" charset="0"/>
              <a:buChar char="•"/>
            </a:pPr>
            <a:r>
              <a:rPr lang="en-US" sz="1100" dirty="0"/>
              <a:t>Provide </a:t>
            </a:r>
            <a:r>
              <a:rPr lang="en-US" sz="1100" dirty="0" smtClean="0"/>
              <a:t>employees </a:t>
            </a:r>
            <a:r>
              <a:rPr lang="en-US" sz="1100" dirty="0"/>
              <a:t>with  </a:t>
            </a:r>
            <a:r>
              <a:rPr lang="en-US" sz="1100" dirty="0" smtClean="0"/>
              <a:t>continuing education and increased training to perform duties in a safe and responsible manner.</a:t>
            </a:r>
          </a:p>
          <a:p>
            <a:pPr lvl="0"/>
            <a:endParaRPr lang="en-US" sz="1100" dirty="0"/>
          </a:p>
          <a:p>
            <a:pPr hangingPunct="0"/>
            <a:r>
              <a:rPr lang="en-US" sz="1100" b="1" dirty="0" smtClean="0"/>
              <a:t>2014-2015 </a:t>
            </a:r>
            <a:r>
              <a:rPr lang="en-US" sz="1100" b="1" dirty="0"/>
              <a:t>Budget Objectives</a:t>
            </a:r>
            <a:endParaRPr lang="en-US" sz="1100" dirty="0"/>
          </a:p>
          <a:p>
            <a:pPr marL="171450" lvl="0" indent="-171450">
              <a:buFont typeface="Arial" panose="020B0604020202020204" pitchFamily="34" charset="0"/>
              <a:buChar char="•"/>
            </a:pPr>
            <a:r>
              <a:rPr lang="en-US" sz="1100" dirty="0"/>
              <a:t>To work effectively using the existing resources available to the department.</a:t>
            </a:r>
          </a:p>
          <a:p>
            <a:pPr marL="171450" lvl="0" indent="-171450">
              <a:buFont typeface="Arial" panose="020B0604020202020204" pitchFamily="34" charset="0"/>
              <a:buChar char="•"/>
            </a:pPr>
            <a:r>
              <a:rPr lang="en-US" sz="1100" dirty="0"/>
              <a:t>Provide </a:t>
            </a:r>
            <a:r>
              <a:rPr lang="en-US" sz="1100" dirty="0" smtClean="0"/>
              <a:t>citizens with an increased level of efficiency resulting in lower cost and increased performance.</a:t>
            </a:r>
          </a:p>
          <a:p>
            <a:pPr marL="171450" lvl="0" indent="-171450">
              <a:buFont typeface="Arial" panose="020B0604020202020204" pitchFamily="34" charset="0"/>
              <a:buChar char="•"/>
            </a:pPr>
            <a:r>
              <a:rPr lang="en-US" sz="1100" dirty="0" smtClean="0"/>
              <a:t>Improve streets and institute a street maintenance program to include a 50 year life on base material.</a:t>
            </a:r>
          </a:p>
          <a:p>
            <a:pPr marL="171450" lvl="0" indent="-171450">
              <a:buFont typeface="Arial" panose="020B0604020202020204" pitchFamily="34" charset="0"/>
              <a:buChar char="•"/>
            </a:pPr>
            <a:r>
              <a:rPr lang="en-US" sz="1100" dirty="0" smtClean="0"/>
              <a:t>Improve drainage throughout town with the equipment purchased this fiscal year.</a:t>
            </a:r>
            <a:endParaRPr lang="en-US" sz="1100" dirty="0"/>
          </a:p>
        </p:txBody>
      </p:sp>
      <p:sp>
        <p:nvSpPr>
          <p:cNvPr id="116739"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 </a:t>
            </a:r>
            <a:r>
              <a:rPr lang="en-US" sz="1400" b="1" dirty="0">
                <a:solidFill>
                  <a:schemeClr val="bg2">
                    <a:lumMod val="50000"/>
                  </a:schemeClr>
                </a:solidFill>
                <a:cs typeface="Times New Roman" pitchFamily="18" charset="0"/>
              </a:rPr>
              <a:t>PUBLIC WORKS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116741" name="Picture 20" descr="Church St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248400"/>
            <a:ext cx="464982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0" y="8657167"/>
            <a:ext cx="738014" cy="486833"/>
          </a:xfrm>
        </p:spPr>
        <p:txBody>
          <a:bodyPr/>
          <a:lstStyle/>
          <a:p>
            <a:pPr algn="r">
              <a:defRPr/>
            </a:pPr>
            <a:fld id="{C2735C76-C27D-495B-85FB-A45C95B8496F}" type="slidenum">
              <a:rPr lang="en-US" smtClean="0"/>
              <a:pPr algn="r">
                <a:defRPr/>
              </a:pPr>
              <a:t>114</a:t>
            </a:fld>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735C76-C27D-495B-85FB-A45C95B8496F}" type="slidenum">
              <a:rPr lang="en-US" smtClean="0"/>
              <a:pPr>
                <a:defRPr/>
              </a:pPr>
              <a:t>115</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3544783220"/>
              </p:ext>
            </p:extLst>
          </p:nvPr>
        </p:nvGraphicFramePr>
        <p:xfrm>
          <a:off x="381000" y="1113046"/>
          <a:ext cx="6172200" cy="6232634"/>
        </p:xfrm>
        <a:graphic>
          <a:graphicData uri="http://schemas.openxmlformats.org/drawingml/2006/table">
            <a:tbl>
              <a:tblPr>
                <a:tableStyleId>{ED083AE6-46FA-4A59-8FB0-9F97EB10719F}</a:tableStyleId>
              </a:tblPr>
              <a:tblGrid>
                <a:gridCol w="2273969"/>
                <a:gridCol w="966436"/>
                <a:gridCol w="996803"/>
                <a:gridCol w="944392"/>
                <a:gridCol w="990600"/>
              </a:tblGrid>
              <a:tr h="335280">
                <a:tc>
                  <a:txBody>
                    <a:bodyPr/>
                    <a:lstStyle/>
                    <a:p>
                      <a:pPr marL="0" marR="0" algn="l" hangingPunct="0">
                        <a:spcBef>
                          <a:spcPts val="0"/>
                        </a:spcBef>
                        <a:spcAft>
                          <a:spcPts val="0"/>
                        </a:spcAft>
                      </a:pPr>
                      <a:r>
                        <a:rPr lang="en-US" sz="1100" u="none" dirty="0" smtClean="0">
                          <a:effectLst/>
                        </a:rPr>
                        <a:t>Performance Measurement Indicators</a:t>
                      </a:r>
                      <a:endParaRPr lang="en-US" sz="1100" b="0" u="none"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2014-2015</a:t>
                      </a:r>
                      <a:endParaRPr lang="en-US" sz="1100" b="1" u="none" dirty="0">
                        <a:solidFill>
                          <a:srgbClr val="CC9900"/>
                        </a:solidFill>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Demand</a:t>
                      </a:r>
                      <a:endParaRPr lang="en-US" sz="1100" b="0" u="none"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Miles of paved streets</a:t>
                      </a:r>
                    </a:p>
                    <a:p>
                      <a:pPr marL="0" marR="0" hangingPunct="0">
                        <a:spcBef>
                          <a:spcPts val="0"/>
                        </a:spcBef>
                        <a:spcAft>
                          <a:spcPts val="0"/>
                        </a:spcAft>
                      </a:pPr>
                      <a:r>
                        <a:rPr lang="en-US" sz="1100" dirty="0" smtClean="0">
                          <a:effectLst/>
                        </a:rPr>
                        <a:t>Miles </a:t>
                      </a:r>
                      <a:r>
                        <a:rPr lang="en-US" sz="1100" dirty="0">
                          <a:effectLst/>
                        </a:rPr>
                        <a:t>of </a:t>
                      </a:r>
                      <a:r>
                        <a:rPr lang="en-US" sz="1100" dirty="0" smtClean="0">
                          <a:effectLst/>
                        </a:rPr>
                        <a:t>unpaved </a:t>
                      </a:r>
                      <a:r>
                        <a:rPr lang="en-US" sz="1100" dirty="0">
                          <a:effectLst/>
                        </a:rPr>
                        <a:t>streets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53</a:t>
                      </a:r>
                    </a:p>
                    <a:p>
                      <a:pPr marL="0" marR="0" algn="ctr" hangingPunct="0">
                        <a:spcBef>
                          <a:spcPts val="0"/>
                        </a:spcBef>
                        <a:spcAft>
                          <a:spcPts val="0"/>
                        </a:spcAft>
                      </a:pPr>
                      <a:r>
                        <a:rPr lang="en-US" sz="1100" dirty="0" smtClean="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54</a:t>
                      </a:r>
                    </a:p>
                    <a:p>
                      <a:pPr marL="0" marR="0" algn="ctr" hangingPunct="0">
                        <a:spcBef>
                          <a:spcPts val="0"/>
                        </a:spcBef>
                        <a:spcAft>
                          <a:spcPts val="0"/>
                        </a:spcAft>
                      </a:pPr>
                      <a:r>
                        <a:rPr lang="en-US" sz="1100" dirty="0" smtClean="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55</a:t>
                      </a:r>
                    </a:p>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56</a:t>
                      </a:r>
                    </a:p>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street signs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1425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1425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1425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1435</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Miles of </a:t>
                      </a:r>
                      <a:r>
                        <a:rPr lang="en-US" sz="1100" dirty="0" smtClean="0">
                          <a:effectLst/>
                        </a:rPr>
                        <a:t>open drainage ditches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Miles of </a:t>
                      </a:r>
                      <a:r>
                        <a:rPr lang="en-US" sz="1100" dirty="0" smtClean="0">
                          <a:effectLst/>
                        </a:rPr>
                        <a:t>storm sewer lines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67</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67</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67</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67</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Input</a:t>
                      </a:r>
                      <a:endParaRPr lang="en-US" sz="1100" b="0" u="none" dirty="0">
                        <a:solidFill>
                          <a:schemeClr val="tx1"/>
                        </a:solidFill>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Operating Expenditures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$912,460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$928,410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$997,221</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$1,061,225</a:t>
                      </a:r>
                      <a:endParaRPr lang="en-US" sz="1100" dirty="0">
                        <a:latin typeface="+mn-lt"/>
                      </a:endParaRPr>
                    </a:p>
                  </a:txBody>
                  <a:tcPr marL="68580" marR="68580" marT="0" marB="0"/>
                </a:tc>
              </a:tr>
              <a:tr h="335280">
                <a:tc>
                  <a:txBody>
                    <a:bodyPr/>
                    <a:lstStyle/>
                    <a:p>
                      <a:pPr marL="457200" marR="0" indent="-457200" hangingPunct="0">
                        <a:spcBef>
                          <a:spcPts val="0"/>
                        </a:spcBef>
                        <a:spcAft>
                          <a:spcPts val="0"/>
                        </a:spcAft>
                      </a:pPr>
                      <a:r>
                        <a:rPr lang="en-US" sz="1100" dirty="0">
                          <a:effectLst/>
                        </a:rPr>
                        <a:t>Total number of employees in </a:t>
                      </a:r>
                      <a:endParaRPr lang="en-US" sz="1100" dirty="0" smtClean="0">
                        <a:effectLst/>
                      </a:endParaRPr>
                    </a:p>
                    <a:p>
                      <a:pPr marL="457200" marR="0" indent="-457200" hangingPunct="0">
                        <a:spcBef>
                          <a:spcPts val="0"/>
                        </a:spcBef>
                        <a:spcAft>
                          <a:spcPts val="0"/>
                        </a:spcAft>
                      </a:pPr>
                      <a:r>
                        <a:rPr lang="en-US" sz="1100" dirty="0" smtClean="0">
                          <a:effectLst/>
                        </a:rPr>
                        <a:t>Public </a:t>
                      </a:r>
                      <a:r>
                        <a:rPr lang="en-US" sz="1100" dirty="0">
                          <a:effectLst/>
                        </a:rPr>
                        <a:t>Works Department</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11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smtClean="0">
                          <a:effectLst/>
                        </a:rPr>
                        <a:t>11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smtClean="0">
                        <a:effectLst/>
                      </a:endParaRPr>
                    </a:p>
                    <a:p>
                      <a:pPr marL="0" marR="0" algn="ctr" hangingPunct="0">
                        <a:spcBef>
                          <a:spcPts val="0"/>
                        </a:spcBef>
                        <a:spcAft>
                          <a:spcPts val="0"/>
                        </a:spcAft>
                      </a:pPr>
                      <a:r>
                        <a:rPr lang="en-US" sz="1100" dirty="0" smtClean="0">
                          <a:effectLst/>
                        </a:rPr>
                        <a:t>11</a:t>
                      </a:r>
                      <a:endParaRPr lang="en-US" sz="1100" dirty="0">
                        <a:effectLst/>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11</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Output (Monthly Average)</a:t>
                      </a:r>
                      <a:endParaRPr lang="en-US" sz="1100" b="0" u="none" dirty="0">
                        <a:solidFill>
                          <a:schemeClr val="tx1"/>
                        </a:solidFill>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endParaRPr lang="en-US" sz="1100" dirty="0">
                        <a:effectLst/>
                        <a:latin typeface="+mn-lt"/>
                        <a:ea typeface="Times New Roman"/>
                        <a:cs typeface="Times New Roman"/>
                      </a:endParaRPr>
                    </a:p>
                  </a:txBody>
                  <a:tcPr marL="68580" marR="68580" marT="0" marB="0"/>
                </a:tc>
              </a:tr>
              <a:tr h="502920">
                <a:tc>
                  <a:txBody>
                    <a:bodyPr/>
                    <a:lstStyle/>
                    <a:p>
                      <a:pPr marL="0" marR="0" hangingPunct="0">
                        <a:spcBef>
                          <a:spcPts val="0"/>
                        </a:spcBef>
                        <a:spcAft>
                          <a:spcPts val="0"/>
                        </a:spcAft>
                      </a:pPr>
                      <a:r>
                        <a:rPr lang="en-US" sz="1100" dirty="0">
                          <a:effectLst/>
                        </a:rPr>
                        <a:t>Number of man hours utilized for street maintenance on a monthly basis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 </a:t>
                      </a:r>
                      <a:r>
                        <a:rPr lang="en-US" sz="1100" dirty="0" smtClean="0">
                          <a:effectLst/>
                        </a:rPr>
                        <a:t>155</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200</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smtClean="0">
                          <a:effectLst/>
                          <a:latin typeface="+mn-lt"/>
                          <a:ea typeface="Times New Roman"/>
                          <a:cs typeface="Times New Roman"/>
                        </a:rPr>
                        <a:t>200</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smtClean="0">
                          <a:effectLst/>
                          <a:latin typeface="+mn-lt"/>
                          <a:ea typeface="Times New Roman"/>
                          <a:cs typeface="Times New Roman"/>
                        </a:rPr>
                        <a:t>200</a:t>
                      </a:r>
                      <a:endParaRPr lang="en-US" sz="1100" dirty="0">
                        <a:effectLst/>
                        <a:latin typeface="+mn-lt"/>
                        <a:ea typeface="Times New Roman"/>
                        <a:cs typeface="Times New Roman"/>
                      </a:endParaRPr>
                    </a:p>
                  </a:txBody>
                  <a:tcPr marL="68580" marR="68580" marT="0" marB="0" anchor="b"/>
                </a:tc>
              </a:tr>
              <a:tr h="319514">
                <a:tc>
                  <a:txBody>
                    <a:bodyPr/>
                    <a:lstStyle/>
                    <a:p>
                      <a:pPr marL="0" marR="0" hangingPunct="0">
                        <a:spcBef>
                          <a:spcPts val="0"/>
                        </a:spcBef>
                        <a:spcAft>
                          <a:spcPts val="0"/>
                        </a:spcAft>
                      </a:pPr>
                      <a:r>
                        <a:rPr lang="en-US" sz="1100" dirty="0">
                          <a:effectLst/>
                        </a:rPr>
                        <a:t>Number of man hours utilized for work orders on </a:t>
                      </a:r>
                      <a:r>
                        <a:rPr lang="en-US" sz="1100" dirty="0" smtClean="0">
                          <a:effectLst/>
                        </a:rPr>
                        <a:t>a monthly </a:t>
                      </a:r>
                      <a:r>
                        <a:rPr lang="en-US" sz="1100" dirty="0">
                          <a:effectLst/>
                        </a:rPr>
                        <a:t>basis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25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23</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40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40</a:t>
                      </a:r>
                      <a:endParaRPr lang="en-US" sz="1100" dirty="0">
                        <a:effectLst/>
                        <a:latin typeface="+mn-lt"/>
                        <a:ea typeface="Times New Roman"/>
                        <a:cs typeface="Times New Roman"/>
                      </a:endParaRPr>
                    </a:p>
                  </a:txBody>
                  <a:tcPr marL="68580" marR="68580" marT="0" marB="0"/>
                </a:tc>
              </a:tr>
              <a:tr h="517634">
                <a:tc>
                  <a:txBody>
                    <a:bodyPr/>
                    <a:lstStyle/>
                    <a:p>
                      <a:pPr marL="0" marR="0" hangingPunct="0">
                        <a:spcBef>
                          <a:spcPts val="0"/>
                        </a:spcBef>
                        <a:spcAft>
                          <a:spcPts val="0"/>
                        </a:spcAft>
                      </a:pPr>
                      <a:r>
                        <a:rPr lang="en-US" sz="1100" dirty="0">
                          <a:effectLst/>
                        </a:rPr>
                        <a:t>Number of man hours utilized for street </a:t>
                      </a:r>
                      <a:r>
                        <a:rPr lang="en-US" sz="1100" dirty="0" smtClean="0">
                          <a:effectLst/>
                        </a:rPr>
                        <a:t>reconstruction </a:t>
                      </a:r>
                      <a:r>
                        <a:rPr lang="en-US" sz="1100" dirty="0">
                          <a:effectLst/>
                        </a:rPr>
                        <a:t>/ improvements on a monthly basis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 </a:t>
                      </a:r>
                      <a:r>
                        <a:rPr lang="en-US" sz="1100" dirty="0" smtClean="0">
                          <a:effectLst/>
                        </a:rPr>
                        <a:t>200</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 </a:t>
                      </a:r>
                      <a:r>
                        <a:rPr lang="en-US" sz="1100" dirty="0" smtClean="0">
                          <a:effectLst/>
                        </a:rPr>
                        <a:t>225</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smtClean="0">
                          <a:effectLst/>
                          <a:latin typeface="+mn-lt"/>
                          <a:ea typeface="Times New Roman"/>
                          <a:cs typeface="Times New Roman"/>
                        </a:rPr>
                        <a:t>400</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smtClean="0">
                          <a:effectLst/>
                          <a:latin typeface="+mn-lt"/>
                          <a:ea typeface="Times New Roman"/>
                          <a:cs typeface="Times New Roman"/>
                        </a:rPr>
                        <a:t>400</a:t>
                      </a:r>
                      <a:endParaRPr lang="en-US" sz="1100" dirty="0">
                        <a:effectLst/>
                        <a:latin typeface="+mn-lt"/>
                        <a:ea typeface="Times New Roman"/>
                        <a:cs typeface="Times New Roman"/>
                      </a:endParaRPr>
                    </a:p>
                  </a:txBody>
                  <a:tcPr marL="68580" marR="68580" marT="0" marB="0" anchor="b"/>
                </a:tc>
              </a:tr>
              <a:tr h="335280">
                <a:tc>
                  <a:txBody>
                    <a:bodyPr/>
                    <a:lstStyle/>
                    <a:p>
                      <a:pPr marL="0" marR="0" hangingPunct="0">
                        <a:spcBef>
                          <a:spcPts val="0"/>
                        </a:spcBef>
                        <a:spcAft>
                          <a:spcPts val="0"/>
                        </a:spcAft>
                        <a:tabLst>
                          <a:tab pos="2743200" algn="ctr"/>
                          <a:tab pos="5486400" algn="r"/>
                          <a:tab pos="457200" algn="l"/>
                        </a:tabLst>
                      </a:pPr>
                      <a:r>
                        <a:rPr lang="en-US" sz="1100" dirty="0">
                          <a:effectLst/>
                        </a:rPr>
                        <a:t>Street </a:t>
                      </a:r>
                      <a:r>
                        <a:rPr lang="en-US" sz="1100" dirty="0" smtClean="0">
                          <a:effectLst/>
                        </a:rPr>
                        <a:t>Sign </a:t>
                      </a:r>
                      <a:r>
                        <a:rPr lang="en-US" sz="1100" dirty="0">
                          <a:effectLst/>
                        </a:rPr>
                        <a:t>Replacement Program on a monthly basis</a:t>
                      </a:r>
                      <a:endParaRPr lang="en-US" sz="1100" b="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25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26</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40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40</a:t>
                      </a:r>
                      <a:endParaRPr lang="en-US" sz="1100" dirty="0">
                        <a:effectLst/>
                        <a:latin typeface="+mn-lt"/>
                        <a:ea typeface="Times New Roman"/>
                        <a:cs typeface="Times New Roman"/>
                      </a:endParaRPr>
                    </a:p>
                  </a:txBody>
                  <a:tcPr marL="68580" marR="68580" marT="0" marB="0"/>
                </a:tc>
              </a:tr>
              <a:tr h="350520">
                <a:tc>
                  <a:txBody>
                    <a:bodyPr/>
                    <a:lstStyle/>
                    <a:p>
                      <a:pPr marL="0" marR="0" hangingPunct="0">
                        <a:spcBef>
                          <a:spcPts val="0"/>
                        </a:spcBef>
                        <a:spcAft>
                          <a:spcPts val="0"/>
                        </a:spcAft>
                        <a:tabLst>
                          <a:tab pos="2743200" algn="ctr"/>
                          <a:tab pos="5486400" algn="r"/>
                          <a:tab pos="457200" algn="l"/>
                        </a:tabLst>
                      </a:pPr>
                      <a:r>
                        <a:rPr lang="en-US" sz="1100" dirty="0" smtClean="0">
                          <a:effectLst/>
                        </a:rPr>
                        <a:t>Number of man hours utilized for special projects </a:t>
                      </a:r>
                      <a:r>
                        <a:rPr lang="en-US" sz="1100" dirty="0">
                          <a:effectLst/>
                        </a:rPr>
                        <a:t>on a monthly basis</a:t>
                      </a:r>
                      <a:endParaRPr lang="en-US" sz="1100" b="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75</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75</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smtClean="0">
                          <a:effectLst/>
                          <a:latin typeface="+mn-lt"/>
                          <a:ea typeface="Times New Roman"/>
                          <a:cs typeface="Times New Roman"/>
                        </a:rPr>
                        <a:t>75</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smtClean="0">
                          <a:effectLst/>
                          <a:latin typeface="+mn-lt"/>
                          <a:ea typeface="Times New Roman"/>
                          <a:cs typeface="Times New Roman"/>
                        </a:rPr>
                        <a:t>75</a:t>
                      </a:r>
                      <a:endParaRPr lang="en-US" sz="1100" dirty="0">
                        <a:effectLst/>
                        <a:latin typeface="+mn-lt"/>
                        <a:ea typeface="Times New Roman"/>
                        <a:cs typeface="Times New Roman"/>
                      </a:endParaRPr>
                    </a:p>
                  </a:txBody>
                  <a:tcPr marL="68580" marR="68580" marT="0" marB="0" anchor="b"/>
                </a:tc>
              </a:tr>
              <a:tr h="304800">
                <a:tc>
                  <a:txBody>
                    <a:bodyPr/>
                    <a:lstStyle/>
                    <a:p>
                      <a:pPr marL="0" marR="0" hangingPunct="0">
                        <a:spcBef>
                          <a:spcPts val="0"/>
                        </a:spcBef>
                        <a:spcAft>
                          <a:spcPts val="0"/>
                        </a:spcAft>
                        <a:tabLst>
                          <a:tab pos="2743200" algn="ctr"/>
                          <a:tab pos="5486400" algn="r"/>
                          <a:tab pos="457200" algn="l"/>
                        </a:tabLst>
                      </a:pPr>
                      <a:r>
                        <a:rPr lang="en-US" sz="1100" dirty="0" smtClean="0">
                          <a:effectLst/>
                        </a:rPr>
                        <a:t>Number of man hours utilized for special events </a:t>
                      </a:r>
                      <a:r>
                        <a:rPr lang="en-US" sz="1100" dirty="0">
                          <a:effectLst/>
                        </a:rPr>
                        <a:t>on a monthly basis</a:t>
                      </a:r>
                      <a:endParaRPr lang="en-US" sz="1100" b="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55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56</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55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55</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tabLst>
                          <a:tab pos="2743200" algn="ctr"/>
                          <a:tab pos="5486400" algn="r"/>
                          <a:tab pos="457200" algn="l"/>
                        </a:tabLst>
                      </a:pPr>
                      <a:r>
                        <a:rPr lang="en-US" sz="1100" dirty="0">
                          <a:effectLst/>
                        </a:rPr>
                        <a:t> </a:t>
                      </a:r>
                      <a:endParaRPr lang="en-US" sz="1100" b="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Efficiency</a:t>
                      </a:r>
                      <a:endParaRPr lang="en-US" sz="1100" b="0" u="none" dirty="0">
                        <a:solidFill>
                          <a:schemeClr val="tx1"/>
                        </a:solidFill>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cs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endParaRPr lang="en-US" sz="1100" dirty="0" smtClean="0">
                        <a:effectLst/>
                      </a:endParaRPr>
                    </a:p>
                    <a:p>
                      <a:pPr marL="0" marR="0" hangingPunct="0">
                        <a:spcBef>
                          <a:spcPts val="0"/>
                        </a:spcBef>
                        <a:spcAft>
                          <a:spcPts val="0"/>
                        </a:spcAft>
                      </a:pPr>
                      <a:r>
                        <a:rPr lang="en-US" sz="1100" dirty="0" smtClean="0">
                          <a:effectLst/>
                        </a:rPr>
                        <a:t>Work </a:t>
                      </a:r>
                      <a:r>
                        <a:rPr lang="en-US" sz="1100" dirty="0">
                          <a:effectLst/>
                        </a:rPr>
                        <a:t>order response </a:t>
                      </a:r>
                      <a:r>
                        <a:rPr lang="en-US" sz="1100" dirty="0" smtClean="0">
                          <a:effectLst/>
                        </a:rPr>
                        <a:t>time (in </a:t>
                      </a:r>
                      <a:r>
                        <a:rPr lang="en-US" sz="1100" dirty="0" err="1" smtClean="0">
                          <a:effectLst/>
                        </a:rPr>
                        <a:t>hrs</a:t>
                      </a:r>
                      <a:r>
                        <a:rPr lang="en-US" sz="1100" dirty="0" smtClean="0">
                          <a:effectLst/>
                        </a:rPr>
                        <a:t>)</a:t>
                      </a:r>
                      <a:endParaRPr lang="en-US" sz="1100" b="0" dirty="0">
                        <a:solidFill>
                          <a:schemeClr val="tx1"/>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80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48</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48</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48</a:t>
                      </a:r>
                      <a:endParaRPr lang="en-US" sz="1100" dirty="0">
                        <a:effectLst/>
                        <a:latin typeface="+mn-lt"/>
                        <a:ea typeface="Times New Roman"/>
                        <a:cs typeface="Times New Roman"/>
                      </a:endParaRPr>
                    </a:p>
                  </a:txBody>
                  <a:tcPr marL="68580" marR="68580" marT="0" marB="0"/>
                </a:tc>
              </a:tr>
            </a:tbl>
          </a:graphicData>
        </a:graphic>
      </p:graphicFrame>
      <p:sp>
        <p:nvSpPr>
          <p:cNvPr id="117932"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PUBLIC WORKS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117933" name="Picture 1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8201439"/>
            <a:ext cx="3200400" cy="89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7331" y="8657167"/>
            <a:ext cx="738014" cy="486833"/>
          </a:xfrm>
        </p:spPr>
        <p:txBody>
          <a:bodyPr/>
          <a:lstStyle/>
          <a:p>
            <a:pPr algn="r">
              <a:defRPr/>
            </a:pPr>
            <a:fld id="{C2735C76-C27D-495B-85FB-A45C95B8496F}" type="slidenum">
              <a:rPr lang="en-US" smtClean="0"/>
              <a:pPr algn="r">
                <a:defRPr/>
              </a:pPr>
              <a:t>116</a:t>
            </a:fld>
            <a:endParaRPr lang="en-US" dirty="0"/>
          </a:p>
        </p:txBody>
      </p:sp>
      <p:sp>
        <p:nvSpPr>
          <p:cNvPr id="118786"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229182901"/>
              </p:ext>
            </p:extLst>
          </p:nvPr>
        </p:nvGraphicFramePr>
        <p:xfrm>
          <a:off x="533400" y="1219204"/>
          <a:ext cx="5905500" cy="3133574"/>
        </p:xfrm>
        <a:graphic>
          <a:graphicData uri="http://schemas.openxmlformats.org/drawingml/2006/table">
            <a:tbl>
              <a:tblPr>
                <a:tableStyleId>{ED083AE6-46FA-4A59-8FB0-9F97EB10719F}</a:tableStyleId>
              </a:tblPr>
              <a:tblGrid>
                <a:gridCol w="1635370"/>
                <a:gridCol w="1090246"/>
                <a:gridCol w="1090246"/>
                <a:gridCol w="1029677"/>
                <a:gridCol w="1059961"/>
              </a:tblGrid>
              <a:tr h="502920">
                <a:tc>
                  <a:txBody>
                    <a:bodyPr/>
                    <a:lstStyle/>
                    <a:p>
                      <a:pPr marL="0" marR="0" hangingPunct="0">
                        <a:spcBef>
                          <a:spcPts val="0"/>
                        </a:spcBef>
                        <a:spcAft>
                          <a:spcPts val="0"/>
                        </a:spcAft>
                      </a:pPr>
                      <a:r>
                        <a:rPr lang="en-US" sz="1100" dirty="0" smtClean="0">
                          <a:effectLst/>
                          <a:latin typeface="+mn-lt"/>
                        </a:rPr>
                        <a:t>Staffing</a:t>
                      </a:r>
                      <a:r>
                        <a:rPr lang="en-US" sz="1100" baseline="0" dirty="0" smtClean="0">
                          <a:effectLst/>
                          <a:latin typeface="+mn-l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latin typeface="+mn-lt"/>
                      </a:endParaRPr>
                    </a:p>
                    <a:p>
                      <a:pPr marL="0" marR="0" algn="ctr" hangingPunct="0">
                        <a:spcBef>
                          <a:spcPts val="0"/>
                        </a:spcBef>
                        <a:spcAft>
                          <a:spcPts val="0"/>
                        </a:spcAft>
                      </a:pPr>
                      <a:r>
                        <a:rPr lang="en-US" sz="1100" dirty="0" smtClean="0">
                          <a:solidFill>
                            <a:srgbClr val="CC9900"/>
                          </a:solidFill>
                          <a:effectLst/>
                          <a:latin typeface="+mn-lt"/>
                        </a:rPr>
                        <a:t>FY 2011-2012</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latin typeface="+mn-lt"/>
                      </a:endParaRPr>
                    </a:p>
                    <a:p>
                      <a:pPr marL="0" marR="0" algn="ctr" hangingPunct="0">
                        <a:spcBef>
                          <a:spcPts val="0"/>
                        </a:spcBef>
                        <a:spcAft>
                          <a:spcPts val="0"/>
                        </a:spcAft>
                      </a:pPr>
                      <a:r>
                        <a:rPr lang="en-US" sz="1100" dirty="0" smtClean="0">
                          <a:solidFill>
                            <a:srgbClr val="CC9900"/>
                          </a:solidFill>
                          <a:effectLst/>
                          <a:latin typeface="+mn-lt"/>
                        </a:rPr>
                        <a:t>FY 2012-2013</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latin typeface="+mn-lt"/>
                      </a:endParaRPr>
                    </a:p>
                    <a:p>
                      <a:pPr marL="0" marR="0" algn="ctr" hangingPunct="0">
                        <a:spcBef>
                          <a:spcPts val="0"/>
                        </a:spcBef>
                        <a:spcAft>
                          <a:spcPts val="0"/>
                        </a:spcAft>
                      </a:pPr>
                      <a:r>
                        <a:rPr lang="en-US" sz="1100" dirty="0" smtClean="0">
                          <a:solidFill>
                            <a:srgbClr val="CC9900"/>
                          </a:solidFill>
                          <a:effectLst/>
                          <a:latin typeface="+mn-lt"/>
                        </a:rPr>
                        <a:t>FY 2013-2014</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latin typeface="+mn-lt"/>
                      </a:endParaRPr>
                    </a:p>
                    <a:p>
                      <a:pPr marL="0" marR="0" algn="ctr" hangingPunct="0">
                        <a:spcBef>
                          <a:spcPts val="0"/>
                        </a:spcBef>
                        <a:spcAft>
                          <a:spcPts val="0"/>
                        </a:spcAft>
                      </a:pPr>
                      <a:r>
                        <a:rPr lang="en-US" sz="1100" dirty="0" smtClean="0">
                          <a:solidFill>
                            <a:srgbClr val="CC9900"/>
                          </a:solidFill>
                          <a:effectLst/>
                          <a:latin typeface="+mn-lt"/>
                        </a:rPr>
                        <a:t>FY 2014-2015</a:t>
                      </a:r>
                      <a:endParaRPr lang="en-US" sz="1100" dirty="0">
                        <a:solidFill>
                          <a:srgbClr val="CC9900"/>
                        </a:solidFill>
                        <a:effectLst/>
                        <a:latin typeface="+mn-lt"/>
                        <a:ea typeface="Times New Roman"/>
                      </a:endParaRPr>
                    </a:p>
                  </a:txBody>
                  <a:tcPr marL="67661" marR="67661" marT="0" marB="0"/>
                </a:tc>
              </a:tr>
              <a:tr h="229527">
                <a:tc>
                  <a:txBody>
                    <a:bodyPr/>
                    <a:lstStyle/>
                    <a:p>
                      <a:pPr marL="0" marR="0" hangingPunct="0">
                        <a:spcBef>
                          <a:spcPts val="0"/>
                        </a:spcBef>
                        <a:spcAft>
                          <a:spcPts val="0"/>
                        </a:spcAft>
                      </a:pPr>
                      <a:r>
                        <a:rPr lang="en-US" sz="1100" dirty="0">
                          <a:effectLst/>
                          <a:latin typeface="+mn-lt"/>
                        </a:rPr>
                        <a:t>Public Works Director</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r>
              <a:tr h="203787">
                <a:tc>
                  <a:txBody>
                    <a:bodyPr/>
                    <a:lstStyle/>
                    <a:p>
                      <a:pPr marL="0" marR="0" hangingPunct="0">
                        <a:spcBef>
                          <a:spcPts val="0"/>
                        </a:spcBef>
                        <a:spcAft>
                          <a:spcPts val="0"/>
                        </a:spcAft>
                      </a:pPr>
                      <a:r>
                        <a:rPr lang="en-US" sz="1100" dirty="0" smtClean="0">
                          <a:effectLst/>
                          <a:latin typeface="+mn-lt"/>
                        </a:rPr>
                        <a:t>Street &amp; Drainage Foreman</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r>
              <a:tr h="229527">
                <a:tc>
                  <a:txBody>
                    <a:bodyPr/>
                    <a:lstStyle/>
                    <a:p>
                      <a:pPr marL="0" marR="0" hangingPunct="0">
                        <a:spcBef>
                          <a:spcPts val="0"/>
                        </a:spcBef>
                        <a:spcAft>
                          <a:spcPts val="0"/>
                        </a:spcAft>
                      </a:pPr>
                      <a:r>
                        <a:rPr lang="en-US" sz="1100" dirty="0">
                          <a:effectLst/>
                          <a:latin typeface="+mn-lt"/>
                        </a:rPr>
                        <a:t>Mechanic</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r>
              <a:tr h="229527">
                <a:tc>
                  <a:txBody>
                    <a:bodyPr/>
                    <a:lstStyle/>
                    <a:p>
                      <a:pPr marL="0" marR="0" hangingPunct="0">
                        <a:spcBef>
                          <a:spcPts val="0"/>
                        </a:spcBef>
                        <a:spcAft>
                          <a:spcPts val="0"/>
                        </a:spcAft>
                      </a:pPr>
                      <a:r>
                        <a:rPr lang="en-US" sz="1100" baseline="0" dirty="0" smtClean="0">
                          <a:effectLst/>
                          <a:latin typeface="+mn-lt"/>
                        </a:rPr>
                        <a:t>Crew Leader</a:t>
                      </a: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nchor="ctr"/>
                </a:tc>
              </a:tr>
              <a:tr h="229527">
                <a:tc>
                  <a:txBody>
                    <a:bodyPr/>
                    <a:lstStyle/>
                    <a:p>
                      <a:pPr marL="0" marR="0" hangingPunct="0">
                        <a:spcBef>
                          <a:spcPts val="0"/>
                        </a:spcBef>
                        <a:spcAft>
                          <a:spcPts val="0"/>
                        </a:spcAft>
                      </a:pPr>
                      <a:r>
                        <a:rPr lang="en-US" sz="1100" dirty="0">
                          <a:effectLst/>
                          <a:latin typeface="+mn-lt"/>
                        </a:rPr>
                        <a:t>Equipment </a:t>
                      </a:r>
                      <a:r>
                        <a:rPr lang="en-US" sz="1100" dirty="0" smtClean="0">
                          <a:effectLst/>
                          <a:latin typeface="+mn-lt"/>
                        </a:rPr>
                        <a:t>Operator</a:t>
                      </a:r>
                      <a:r>
                        <a:rPr lang="en-US" sz="1100" baseline="0" dirty="0" smtClean="0">
                          <a:effectLst/>
                          <a:latin typeface="+mn-lt"/>
                        </a:rPr>
                        <a:t> II</a:t>
                      </a:r>
                    </a:p>
                  </a:txBody>
                  <a:tcPr marL="68580" marR="68580" marT="0" marB="0"/>
                </a:tc>
                <a:tc>
                  <a:txBody>
                    <a:bodyPr/>
                    <a:lstStyle/>
                    <a:p>
                      <a:pPr marL="0" marR="0" algn="ctr" hangingPunct="0">
                        <a:spcBef>
                          <a:spcPts val="0"/>
                        </a:spcBef>
                        <a:spcAft>
                          <a:spcPts val="0"/>
                        </a:spcAft>
                      </a:pPr>
                      <a:r>
                        <a:rPr lang="en-US" sz="1100" dirty="0">
                          <a:effectLst/>
                          <a:latin typeface="+mn-lt"/>
                        </a:rPr>
                        <a:t>7</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6</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nchor="ctr"/>
                </a:tc>
              </a:tr>
              <a:tr h="229527">
                <a:tc>
                  <a:txBody>
                    <a:bodyPr/>
                    <a:lstStyle/>
                    <a:p>
                      <a:pPr marL="0" marR="0" hangingPunct="0">
                        <a:spcBef>
                          <a:spcPts val="0"/>
                        </a:spcBef>
                        <a:spcAft>
                          <a:spcPts val="0"/>
                        </a:spcAft>
                      </a:pPr>
                      <a:r>
                        <a:rPr lang="en-US" sz="1100" dirty="0" smtClean="0">
                          <a:effectLst/>
                          <a:latin typeface="+mn-lt"/>
                          <a:ea typeface="Times New Roman"/>
                          <a:cs typeface="Times New Roman"/>
                        </a:rPr>
                        <a:t>Equipment</a:t>
                      </a:r>
                      <a:r>
                        <a:rPr lang="en-US" sz="1100" baseline="0" dirty="0" smtClean="0">
                          <a:effectLst/>
                          <a:latin typeface="+mn-lt"/>
                          <a:ea typeface="Times New Roman"/>
                          <a:cs typeface="Times New Roman"/>
                        </a:rPr>
                        <a:t> Operator I</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3</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3</a:t>
                      </a:r>
                      <a:endParaRPr lang="en-US" sz="1100" dirty="0">
                        <a:effectLst/>
                        <a:latin typeface="+mn-lt"/>
                        <a:ea typeface="Times New Roman"/>
                        <a:cs typeface="Times New Roman"/>
                      </a:endParaRPr>
                    </a:p>
                  </a:txBody>
                  <a:tcPr marL="68580" marR="68580" marT="0" marB="0" anchor="ctr"/>
                </a:tc>
              </a:tr>
              <a:tr h="335280">
                <a:tc>
                  <a:txBody>
                    <a:bodyPr/>
                    <a:lstStyle/>
                    <a:p>
                      <a:pPr marL="0" marR="0" hangingPunct="0">
                        <a:spcBef>
                          <a:spcPts val="0"/>
                        </a:spcBef>
                        <a:spcAft>
                          <a:spcPts val="0"/>
                        </a:spcAft>
                      </a:pPr>
                      <a:r>
                        <a:rPr lang="en-US" sz="1100" dirty="0">
                          <a:effectLst/>
                          <a:latin typeface="+mn-lt"/>
                        </a:rPr>
                        <a:t>Maintenance Worker II</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2</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nchor="ctr"/>
                </a:tc>
              </a:tr>
              <a:tr h="247652">
                <a:tc>
                  <a:txBody>
                    <a:bodyPr/>
                    <a:lstStyle/>
                    <a:p>
                      <a:pPr marL="0" marR="0" hangingPunct="0">
                        <a:spcBef>
                          <a:spcPts val="0"/>
                        </a:spcBef>
                        <a:spcAft>
                          <a:spcPts val="0"/>
                        </a:spcAft>
                      </a:pPr>
                      <a:r>
                        <a:rPr lang="en-US" sz="1100" dirty="0" smtClean="0">
                          <a:effectLst/>
                          <a:latin typeface="+mn-lt"/>
                          <a:ea typeface="Times New Roman"/>
                          <a:cs typeface="Times New Roman"/>
                        </a:rPr>
                        <a:t>Maintenance Worker I</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nchor="ctr"/>
                </a:tc>
              </a:tr>
              <a:tr h="335280">
                <a:tc>
                  <a:txBody>
                    <a:bodyPr/>
                    <a:lstStyle/>
                    <a:p>
                      <a:pPr marL="0" marR="0" hangingPunct="0">
                        <a:spcBef>
                          <a:spcPts val="0"/>
                        </a:spcBef>
                        <a:spcAft>
                          <a:spcPts val="0"/>
                        </a:spcAft>
                      </a:pPr>
                      <a:r>
                        <a:rPr lang="en-US" sz="1100" dirty="0">
                          <a:effectLst/>
                          <a:latin typeface="+mn-lt"/>
                        </a:rPr>
                        <a:t>Administrative Assistant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.5</a:t>
                      </a:r>
                      <a:endParaRPr lang="en-US" sz="1100" dirty="0">
                        <a:effectLst/>
                        <a:latin typeface="+mn-lt"/>
                        <a:ea typeface="Times New Roman"/>
                        <a:cs typeface="Times New Roman"/>
                      </a:endParaRPr>
                    </a:p>
                  </a:txBody>
                  <a:tcPr marL="68580" marR="68580" marT="0" marB="0" anchor="ctr"/>
                </a:tc>
              </a:tr>
              <a:tr h="229527">
                <a:tc>
                  <a:txBody>
                    <a:bodyPr/>
                    <a:lstStyle/>
                    <a:p>
                      <a:pPr marL="0" marR="0" hangingPunct="0">
                        <a:spcBef>
                          <a:spcPts val="0"/>
                        </a:spcBef>
                        <a:spcAft>
                          <a:spcPts val="0"/>
                        </a:spcAft>
                      </a:pPr>
                      <a:r>
                        <a:rPr lang="en-US" sz="1100" dirty="0">
                          <a:effectLst/>
                          <a:latin typeface="+mn-lt"/>
                        </a:rPr>
                        <a:t>TOTAL</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11</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latin typeface="+mn-lt"/>
                        </a:rPr>
                        <a:t>11</a:t>
                      </a:r>
                      <a:endParaRPr lang="en-US" sz="1100" dirty="0">
                        <a:effectLst/>
                        <a:latin typeface="+mn-lt"/>
                        <a:ea typeface="Times New Roman"/>
                        <a:cs typeface="Times New Roman"/>
                      </a:endParaRPr>
                    </a:p>
                  </a:txBody>
                  <a:tcPr marL="68580" marR="68580" marT="0" marB="0" anchor="ctr"/>
                </a:tc>
              </a:tr>
            </a:tbl>
          </a:graphicData>
        </a:graphic>
      </p:graphicFrame>
      <p:sp>
        <p:nvSpPr>
          <p:cNvPr id="118843"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PUBLIC WORKS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118844"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18845"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18846"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18848"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18849"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9" name="Diagram 8"/>
          <p:cNvGraphicFramePr/>
          <p:nvPr>
            <p:extLst>
              <p:ext uri="{D42A27DB-BD31-4B8C-83A1-F6EECF244321}">
                <p14:modId xmlns:p14="http://schemas.microsoft.com/office/powerpoint/2010/main" val="2897072615"/>
              </p:ext>
            </p:extLst>
          </p:nvPr>
        </p:nvGraphicFramePr>
        <p:xfrm>
          <a:off x="1295400" y="4419601"/>
          <a:ext cx="4724400" cy="4592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8851" name="Rectangle 7"/>
          <p:cNvSpPr>
            <a:spLocks noChangeArrowheads="1"/>
          </p:cNvSpPr>
          <p:nvPr/>
        </p:nvSpPr>
        <p:spPr bwMode="auto">
          <a:xfrm>
            <a:off x="609600" y="4495816"/>
            <a:ext cx="39624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PUBLIC WORKS ORGANIZATIONAL 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534988" y="609624"/>
            <a:ext cx="5867400" cy="2846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RECREATION</a:t>
            </a:r>
          </a:p>
          <a:p>
            <a:pPr eaLnBrk="0" hangingPunct="0">
              <a:defRPr/>
            </a:pPr>
            <a:endParaRPr lang="en-US" sz="1100" b="1" dirty="0">
              <a:solidFill>
                <a:srgbClr val="000000"/>
              </a:solidFill>
              <a:latin typeface="Arial" pitchFamily="34" charset="0"/>
              <a:cs typeface="Times New Roman" pitchFamily="18" charset="0"/>
            </a:endParaRPr>
          </a:p>
          <a:p>
            <a:pPr hangingPunct="0">
              <a:defRPr/>
            </a:pPr>
            <a:r>
              <a:rPr lang="en-US" sz="1100" b="1" dirty="0">
                <a:solidFill>
                  <a:srgbClr val="000000"/>
                </a:solidFill>
                <a:latin typeface="Arial" pitchFamily="34" charset="0"/>
                <a:cs typeface="Times New Roman" pitchFamily="18" charset="0"/>
              </a:rPr>
              <a:t>Department Description</a:t>
            </a:r>
          </a:p>
          <a:p>
            <a:pPr hangingPunct="0">
              <a:defRPr/>
            </a:pPr>
            <a:endParaRPr lang="en-US" sz="1100" dirty="0">
              <a:cs typeface="+mn-cs"/>
            </a:endParaRPr>
          </a:p>
          <a:p>
            <a:pPr marL="171450" indent="-171450" hangingPunct="0">
              <a:buFont typeface="Arial" pitchFamily="34" charset="0"/>
              <a:buChar char="•"/>
              <a:defRPr/>
            </a:pPr>
            <a:r>
              <a:rPr lang="en-US" sz="1100" dirty="0">
                <a:ea typeface="Calibri" pitchFamily="34" charset="0"/>
                <a:cs typeface="Times New Roman" pitchFamily="18" charset="0"/>
              </a:rPr>
              <a:t>The Recreation Department includes funding for the </a:t>
            </a:r>
            <a:r>
              <a:rPr lang="en-US" sz="1100" dirty="0" smtClean="0">
                <a:ea typeface="Calibri" pitchFamily="34" charset="0"/>
                <a:cs typeface="Times New Roman" pitchFamily="18" charset="0"/>
              </a:rPr>
              <a:t>YMCA in </a:t>
            </a:r>
            <a:r>
              <a:rPr lang="en-US" sz="1100" dirty="0">
                <a:ea typeface="Calibri" pitchFamily="34" charset="0"/>
                <a:cs typeface="Times New Roman" pitchFamily="18" charset="0"/>
              </a:rPr>
              <a:t>addition to other recreational activities approved by City Council. </a:t>
            </a:r>
          </a:p>
          <a:p>
            <a:pPr marL="171450" indent="-171450" hangingPunct="0">
              <a:buFont typeface="Arial" pitchFamily="34" charset="0"/>
              <a:buChar char="•"/>
              <a:defRPr/>
            </a:pPr>
            <a:r>
              <a:rPr lang="en-US" sz="1100" dirty="0" smtClean="0">
                <a:ea typeface="Calibri"/>
                <a:cs typeface="Times New Roman"/>
              </a:rPr>
              <a:t>YMCA - </a:t>
            </a:r>
            <a:r>
              <a:rPr lang="en-US" sz="1100" dirty="0">
                <a:ea typeface="Calibri"/>
                <a:cs typeface="Times New Roman"/>
              </a:rPr>
              <a:t>To assemble an advisory committee of eight community members to guide and support the direction of programs and services in youth development, healthy living and social responsibility </a:t>
            </a:r>
            <a:r>
              <a:rPr lang="en-US" sz="1100" dirty="0" smtClean="0">
                <a:ea typeface="Calibri"/>
                <a:cs typeface="Times New Roman"/>
              </a:rPr>
              <a:t>for </a:t>
            </a:r>
            <a:r>
              <a:rPr lang="en-US" sz="1100" dirty="0">
                <a:ea typeface="Calibri"/>
                <a:cs typeface="Times New Roman"/>
              </a:rPr>
              <a:t>youth, adults and families.</a:t>
            </a:r>
            <a:r>
              <a:rPr lang="en-US" sz="1100" dirty="0">
                <a:latin typeface="Times New Roman"/>
                <a:ea typeface="Calibri"/>
                <a:cs typeface="Times New Roman"/>
              </a:rPr>
              <a:t> </a:t>
            </a:r>
          </a:p>
          <a:p>
            <a:pPr marL="171450" indent="-171450" hangingPunct="0">
              <a:buFont typeface="Arial" pitchFamily="34" charset="0"/>
              <a:buChar char="•"/>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The Recreation Coordinator is located </a:t>
            </a:r>
            <a:r>
              <a:rPr lang="en-US" sz="1100" dirty="0" smtClean="0">
                <a:cs typeface="+mn-cs"/>
              </a:rPr>
              <a:t>in City Hall at </a:t>
            </a:r>
            <a:r>
              <a:rPr lang="en-US" sz="1100" dirty="0">
                <a:cs typeface="+mn-cs"/>
              </a:rPr>
              <a:t>1311 Chestnut Street, Bastrop, Texas 78602</a:t>
            </a:r>
            <a:r>
              <a:rPr lang="en-US" sz="1100" dirty="0" smtClean="0">
                <a:cs typeface="+mn-cs"/>
              </a:rPr>
              <a:t>.</a:t>
            </a:r>
          </a:p>
          <a:p>
            <a:pPr marL="171450" indent="-171450" hangingPunct="0">
              <a:buFont typeface="Arial" pitchFamily="34" charset="0"/>
              <a:buChar char="•"/>
              <a:defRPr/>
            </a:pPr>
            <a:r>
              <a:rPr lang="en-US" sz="1100" dirty="0" smtClean="0">
                <a:cs typeface="+mn-cs"/>
              </a:rPr>
              <a:t>Office hours are 8:00 AM to 5:00 PM, Monday  through Friday, excluding holidays.</a:t>
            </a:r>
          </a:p>
          <a:p>
            <a:pPr marL="171450" indent="-171450" hangingPunct="0">
              <a:buFont typeface="Arial" pitchFamily="34" charset="0"/>
              <a:buChar char="•"/>
              <a:defRPr/>
            </a:pPr>
            <a:r>
              <a:rPr lang="en-US" sz="1100" dirty="0" smtClean="0">
                <a:cs typeface="+mn-cs"/>
              </a:rPr>
              <a:t>You may contact staff by phone at (512) 332-8805.</a:t>
            </a: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005700152"/>
              </p:ext>
            </p:extLst>
          </p:nvPr>
        </p:nvGraphicFramePr>
        <p:xfrm>
          <a:off x="587376" y="3695390"/>
          <a:ext cx="5762626" cy="2228868"/>
        </p:xfrm>
        <a:graphic>
          <a:graphicData uri="http://schemas.openxmlformats.org/drawingml/2006/table">
            <a:tbl>
              <a:tblPr>
                <a:tableStyleId>{ED083AE6-46FA-4A59-8FB0-9F97EB10719F}</a:tableStyleId>
              </a:tblPr>
              <a:tblGrid>
                <a:gridCol w="1915868"/>
                <a:gridCol w="976716"/>
                <a:gridCol w="976716"/>
                <a:gridCol w="976716"/>
                <a:gridCol w="916610"/>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effectLst/>
                        </a:rPr>
                        <a:t>Classification</a:t>
                      </a:r>
                      <a:endParaRPr lang="en-US" sz="900" b="1" dirty="0">
                        <a:solidFill>
                          <a:srgbClr val="006699"/>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33">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39,500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39,500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39,500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42,500</a:t>
                      </a:r>
                      <a:endParaRPr lang="en-US" sz="900" dirty="0"/>
                    </a:p>
                  </a:txBody>
                  <a:tcPr marL="67668" marR="67668" marT="0" marB="0" anchor="ctr"/>
                </a:tc>
              </a:tr>
              <a:tr h="175332">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182911">
                <a:tc>
                  <a:txBody>
                    <a:bodyPr/>
                    <a:lstStyle/>
                    <a:p>
                      <a:pPr marL="0" marR="0" algn="l" hangingPunct="0">
                        <a:spcBef>
                          <a:spcPts val="0"/>
                        </a:spcBef>
                        <a:spcAft>
                          <a:spcPts val="0"/>
                        </a:spcAft>
                      </a:pPr>
                      <a:r>
                        <a:rPr lang="en-US" sz="900" dirty="0">
                          <a:effectLst/>
                        </a:rPr>
                        <a:t>Total</a:t>
                      </a:r>
                      <a:endParaRPr lang="en-US" sz="900" b="1" dirty="0">
                        <a:solidFill>
                          <a:schemeClr val="tx1"/>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$39,500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$39,500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$39,500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$42,500</a:t>
                      </a:r>
                      <a:endParaRPr lang="en-US" sz="900" b="1" dirty="0">
                        <a:solidFill>
                          <a:schemeClr val="tx1"/>
                        </a:solidFill>
                      </a:endParaRPr>
                    </a:p>
                  </a:txBody>
                  <a:tcPr marL="67668" marR="67668" marT="0" marB="0" anchor="ctr"/>
                </a:tc>
              </a:tr>
            </a:tbl>
          </a:graphicData>
        </a:graphic>
      </p:graphicFrame>
      <p:pic>
        <p:nvPicPr>
          <p:cNvPr id="123965" name="Picture 2" descr="logo_red_rgb_jpg-em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19816"/>
            <a:ext cx="144780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66" name="Picture 3" descr="areas of focus-red-em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982" y="6787104"/>
            <a:ext cx="12874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67" name="Rectangle 1"/>
          <p:cNvSpPr>
            <a:spLocks noChangeArrowheads="1"/>
          </p:cNvSpPr>
          <p:nvPr/>
        </p:nvSpPr>
        <p:spPr bwMode="auto">
          <a:xfrm>
            <a:off x="617538" y="7700963"/>
            <a:ext cx="5867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u="sng" dirty="0">
                <a:solidFill>
                  <a:srgbClr val="006699"/>
                </a:solidFill>
                <a:ea typeface="Calibri" pitchFamily="34" charset="0"/>
                <a:cs typeface="Times New Roman" pitchFamily="18" charset="0"/>
              </a:rPr>
              <a:t>Goals for the YMCA of Austin in Bastrop area</a:t>
            </a:r>
            <a:r>
              <a:rPr lang="en-US" sz="1000" dirty="0">
                <a:solidFill>
                  <a:srgbClr val="006600"/>
                </a:solidFill>
                <a:ea typeface="Calibri" pitchFamily="34" charset="0"/>
                <a:cs typeface="Times New Roman" pitchFamily="18" charset="0"/>
              </a:rPr>
              <a:t/>
            </a:r>
            <a:br>
              <a:rPr lang="en-US" sz="1000" dirty="0">
                <a:solidFill>
                  <a:srgbClr val="006600"/>
                </a:solidFill>
                <a:ea typeface="Calibri" pitchFamily="34" charset="0"/>
                <a:cs typeface="Times New Roman" pitchFamily="18" charset="0"/>
              </a:rPr>
            </a:br>
            <a:r>
              <a:rPr lang="en-US" sz="1000" dirty="0">
                <a:ea typeface="Calibri" pitchFamily="34" charset="0"/>
                <a:cs typeface="Times New Roman" pitchFamily="18" charset="0"/>
              </a:rPr>
              <a:t>To  research the need for recreational programs and services in the Bastrop area.</a:t>
            </a:r>
          </a:p>
        </p:txBody>
      </p:sp>
      <p:sp>
        <p:nvSpPr>
          <p:cNvPr id="2" name="Slide Number Placeholder 1"/>
          <p:cNvSpPr>
            <a:spLocks noGrp="1"/>
          </p:cNvSpPr>
          <p:nvPr>
            <p:ph type="sldNum" sz="quarter" idx="12"/>
          </p:nvPr>
        </p:nvSpPr>
        <p:spPr>
          <a:xfrm>
            <a:off x="5791200" y="0"/>
            <a:ext cx="800100" cy="438912"/>
          </a:xfrm>
        </p:spPr>
        <p:txBody>
          <a:bodyPr/>
          <a:lstStyle/>
          <a:p>
            <a:pPr algn="r">
              <a:defRPr/>
            </a:pPr>
            <a:fld id="{F5669E6F-A436-41F2-85FF-0D6B9183F3DF}" type="slidenum">
              <a:rPr lang="en-US" smtClean="0"/>
              <a:pPr algn="r">
                <a:defRPr/>
              </a:pPr>
              <a:t>117</a:t>
            </a:fld>
            <a:endParaRPr lang="en-US" dirty="0"/>
          </a:p>
        </p:txBody>
      </p:sp>
      <p:sp>
        <p:nvSpPr>
          <p:cNvPr id="8" name="Slide Number Placeholder 1"/>
          <p:cNvSpPr txBox="1">
            <a:spLocks/>
          </p:cNvSpPr>
          <p:nvPr/>
        </p:nvSpPr>
        <p:spPr>
          <a:xfrm>
            <a:off x="5805055" y="8610600"/>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117</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C2735C76-C27D-495B-85FB-A45C95B8496F}" type="slidenum">
              <a:rPr lang="en-US" smtClean="0"/>
              <a:pPr>
                <a:defRPr/>
              </a:pPr>
              <a:t>118</a:t>
            </a:fld>
            <a:endParaRPr lang="en-US" dirty="0"/>
          </a:p>
        </p:txBody>
      </p:sp>
      <p:sp>
        <p:nvSpPr>
          <p:cNvPr id="124930"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algn="l" eaLnBrk="1" hangingPunct="1"/>
            <a:r>
              <a:rPr lang="en-US" sz="1400" b="1" dirty="0" smtClean="0">
                <a:solidFill>
                  <a:srgbClr val="336600"/>
                </a:solidFill>
                <a:latin typeface="Arial" charset="0"/>
                <a:cs typeface="Arial" charset="0"/>
              </a:rPr>
              <a:t>RECREATION</a:t>
            </a:r>
            <a:r>
              <a:rPr lang="en-US" sz="1400" b="1" dirty="0" smtClean="0">
                <a:solidFill>
                  <a:srgbClr val="336600"/>
                </a:solidFill>
                <a:cs typeface="Times New Roman" pitchFamily="18" charset="0"/>
              </a:rPr>
              <a: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7" name="Diagram 6"/>
          <p:cNvGraphicFramePr/>
          <p:nvPr>
            <p:extLst>
              <p:ext uri="{D42A27DB-BD31-4B8C-83A1-F6EECF244321}">
                <p14:modId xmlns:p14="http://schemas.microsoft.com/office/powerpoint/2010/main" val="1203628553"/>
              </p:ext>
            </p:extLst>
          </p:nvPr>
        </p:nvGraphicFramePr>
        <p:xfrm>
          <a:off x="1219200" y="1944449"/>
          <a:ext cx="4343400" cy="174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5"/>
          <p:cNvSpPr txBox="1">
            <a:spLocks noChangeArrowheads="1"/>
          </p:cNvSpPr>
          <p:nvPr/>
        </p:nvSpPr>
        <p:spPr bwMode="auto">
          <a:xfrm>
            <a:off x="831117" y="3733816"/>
            <a:ext cx="5445125" cy="477054"/>
          </a:xfrm>
          <a:prstGeom prst="rect">
            <a:avLst/>
          </a:prstGeom>
          <a:solidFill>
            <a:schemeClr val="bg1"/>
          </a:solidFill>
        </p:spPr>
        <p:txBody>
          <a:bodyPr anchor="ctr">
            <a:sp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defRPr/>
            </a:pPr>
            <a:r>
              <a:rPr lang="en-US" sz="1000" dirty="0" smtClean="0">
                <a:solidFill>
                  <a:srgbClr val="336600"/>
                </a:solidFill>
                <a:latin typeface="+mn-lt"/>
                <a:ea typeface="Times New Roman" pitchFamily="18" charset="0"/>
                <a:cs typeface="Times New Roman" pitchFamily="18" charset="0"/>
              </a:rPr>
              <a:t>* </a:t>
            </a:r>
            <a:r>
              <a:rPr lang="en-US" sz="1400" dirty="0" smtClean="0">
                <a:solidFill>
                  <a:srgbClr val="336600"/>
                </a:solidFill>
                <a:latin typeface="Arial" pitchFamily="34" charset="0"/>
                <a:ea typeface="Times New Roman" pitchFamily="18" charset="0"/>
                <a:cs typeface="Arial" pitchFamily="34" charset="0"/>
              </a:rPr>
              <a:t>Recreation Coordinator position funded through YMCA / BEDC.</a:t>
            </a:r>
            <a:r>
              <a:rPr lang="en-US" sz="1400" dirty="0" smtClean="0">
                <a:solidFill>
                  <a:schemeClr val="tx1"/>
                </a:solidFill>
                <a:latin typeface="Arial" pitchFamily="34" charset="0"/>
                <a:ea typeface="Times New Roman" pitchFamily="18" charset="0"/>
                <a:cs typeface="Arial" pitchFamily="34" charset="0"/>
              </a:rPr>
              <a:t>	</a:t>
            </a:r>
            <a:r>
              <a:rPr lang="en-US" sz="1100" dirty="0" smtClean="0">
                <a:solidFill>
                  <a:schemeClr val="tx1"/>
                </a:solidFill>
                <a:ea typeface="Times New Roman" pitchFamily="18" charset="0"/>
                <a:cs typeface="Times New Roman" pitchFamily="18" charset="0"/>
              </a:rPr>
              <a:t>	</a:t>
            </a:r>
            <a:endParaRPr lang="en-US" sz="1000" dirty="0" smtClean="0">
              <a:solidFill>
                <a:schemeClr val="tx1"/>
              </a:solidFill>
            </a:endParaRPr>
          </a:p>
        </p:txBody>
      </p:sp>
      <p:sp>
        <p:nvSpPr>
          <p:cNvPr id="124973" name="Rectangle 5"/>
          <p:cNvSpPr txBox="1">
            <a:spLocks noChangeArrowheads="1"/>
          </p:cNvSpPr>
          <p:nvPr/>
        </p:nvSpPr>
        <p:spPr bwMode="auto">
          <a:xfrm>
            <a:off x="1524000" y="1447800"/>
            <a:ext cx="37338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solidFill>
                  <a:srgbClr val="336600"/>
                </a:solidFill>
              </a:rPr>
              <a:t>RECREATION ORGANIZATIONAL CHART</a:t>
            </a:r>
            <a:r>
              <a:rPr lang="en-US" sz="1400" dirty="0"/>
              <a:t/>
            </a:r>
            <a:br>
              <a:rPr lang="en-US" sz="1400" dirty="0"/>
            </a:br>
            <a:endParaRPr lang="en-US" sz="14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389412" y="609616"/>
            <a:ext cx="5867400" cy="36779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PARKS DEPARTMENT</a:t>
            </a:r>
            <a:endParaRPr lang="en-US" sz="500" dirty="0">
              <a:solidFill>
                <a:schemeClr val="bg2">
                  <a:lumMod val="50000"/>
                </a:schemeClr>
              </a:solidFill>
              <a:latin typeface="Arial" pitchFamily="34" charset="0"/>
              <a:cs typeface="Times New Roman" pitchFamily="18" charset="0"/>
            </a:endParaRPr>
          </a:p>
          <a:p>
            <a:pPr hangingPunct="0">
              <a:defRPr/>
            </a:pPr>
            <a:r>
              <a:rPr lang="en-US" sz="1100" b="1" dirty="0">
                <a:cs typeface="+mn-cs"/>
              </a:rPr>
              <a:t> </a:t>
            </a:r>
            <a:endParaRPr lang="en-US" sz="1100" b="1" dirty="0" smtClean="0">
              <a:cs typeface="+mn-cs"/>
            </a:endParaRPr>
          </a:p>
          <a:p>
            <a:pPr hangingPunct="0">
              <a:defRPr/>
            </a:pPr>
            <a:endParaRPr lang="en-US" sz="1100" b="1" dirty="0">
              <a:cs typeface="+mn-cs"/>
            </a:endParaRPr>
          </a:p>
          <a:p>
            <a:pPr hangingPunct="0">
              <a:defRPr/>
            </a:pPr>
            <a:r>
              <a:rPr lang="en-US" sz="1100" b="1" dirty="0">
                <a:solidFill>
                  <a:srgbClr val="000000"/>
                </a:solidFill>
                <a:latin typeface="Arial" pitchFamily="34" charset="0"/>
                <a:cs typeface="Times New Roman" pitchFamily="18" charset="0"/>
              </a:rPr>
              <a:t>Department Description</a:t>
            </a:r>
          </a:p>
          <a:p>
            <a:pPr hangingPunct="0">
              <a:defRPr/>
            </a:pPr>
            <a:endParaRPr lang="en-US" sz="1100" dirty="0">
              <a:cs typeface="+mn-cs"/>
            </a:endParaRPr>
          </a:p>
          <a:p>
            <a:pPr marL="171450" indent="-171450" hangingPunct="0">
              <a:buFont typeface="Arial" pitchFamily="34" charset="0"/>
              <a:buChar char="•"/>
              <a:defRPr/>
            </a:pPr>
            <a:r>
              <a:rPr lang="en-US" sz="1100" dirty="0">
                <a:cs typeface="+mn-cs"/>
              </a:rPr>
              <a:t>The Parks Department is responsible for maintaining all City parks, playgrounds, picnic areas, restroom facilities, and hike and bike trails within the City limits.  </a:t>
            </a:r>
          </a:p>
          <a:p>
            <a:pPr marL="171450" indent="-171450" hangingPunct="0">
              <a:buFont typeface="Arial" pitchFamily="34" charset="0"/>
              <a:buChar char="•"/>
              <a:defRPr/>
            </a:pPr>
            <a:r>
              <a:rPr lang="en-US" sz="1100" dirty="0" smtClean="0">
                <a:cs typeface="+mn-cs"/>
              </a:rPr>
              <a:t>The crew mows </a:t>
            </a:r>
            <a:r>
              <a:rPr lang="en-US" sz="1100" dirty="0">
                <a:cs typeface="+mn-cs"/>
              </a:rPr>
              <a:t>and maintains all street right-of-ways, city facilities, and ensures that downtown </a:t>
            </a:r>
            <a:r>
              <a:rPr lang="en-US" sz="1100" dirty="0" smtClean="0">
                <a:cs typeface="+mn-cs"/>
              </a:rPr>
              <a:t>sidewalks </a:t>
            </a:r>
            <a:r>
              <a:rPr lang="en-US" sz="1100" dirty="0">
                <a:cs typeface="+mn-cs"/>
              </a:rPr>
              <a:t>and hike and bike trails remain clean.  </a:t>
            </a:r>
          </a:p>
          <a:p>
            <a:pPr marL="171450" indent="-171450" hangingPunct="0">
              <a:buFont typeface="Arial" pitchFamily="34" charset="0"/>
              <a:buChar char="•"/>
              <a:defRPr/>
            </a:pPr>
            <a:r>
              <a:rPr lang="en-US" sz="1100" dirty="0">
                <a:cs typeface="+mn-cs"/>
              </a:rPr>
              <a:t>As part of their downtown maintenance routine, </a:t>
            </a:r>
            <a:r>
              <a:rPr lang="en-US" sz="1100" dirty="0" smtClean="0">
                <a:cs typeface="+mn-cs"/>
              </a:rPr>
              <a:t>the department provides </a:t>
            </a:r>
            <a:r>
              <a:rPr lang="en-US" sz="1100" dirty="0">
                <a:cs typeface="+mn-cs"/>
              </a:rPr>
              <a:t>a trash pickup service three times </a:t>
            </a:r>
            <a:r>
              <a:rPr lang="en-US" sz="1100" dirty="0" smtClean="0">
                <a:cs typeface="+mn-cs"/>
              </a:rPr>
              <a:t>weekly which </a:t>
            </a:r>
            <a:r>
              <a:rPr lang="en-US" sz="1100" dirty="0">
                <a:cs typeface="+mn-cs"/>
              </a:rPr>
              <a:t>includes the major thoroughfares </a:t>
            </a:r>
            <a:r>
              <a:rPr lang="en-US" sz="1100" dirty="0" smtClean="0">
                <a:cs typeface="+mn-cs"/>
              </a:rPr>
              <a:t>of the </a:t>
            </a:r>
            <a:r>
              <a:rPr lang="en-US" sz="1100" dirty="0" err="1" smtClean="0">
                <a:cs typeface="+mn-cs"/>
              </a:rPr>
              <a:t>TxDOT</a:t>
            </a:r>
            <a:r>
              <a:rPr lang="en-US" sz="1100" dirty="0" smtClean="0">
                <a:cs typeface="+mn-cs"/>
              </a:rPr>
              <a:t> </a:t>
            </a:r>
            <a:r>
              <a:rPr lang="en-US" sz="1100" dirty="0">
                <a:cs typeface="+mn-cs"/>
              </a:rPr>
              <a:t>right-of-way on Chestnut Street and other locations as needed.  </a:t>
            </a:r>
          </a:p>
          <a:p>
            <a:pPr marL="171450" indent="-171450" hangingPunct="0">
              <a:buFont typeface="Arial" pitchFamily="34" charset="0"/>
              <a:buChar char="•"/>
              <a:defRPr/>
            </a:pPr>
            <a:r>
              <a:rPr lang="en-US" sz="1100" dirty="0">
                <a:cs typeface="+mn-cs"/>
              </a:rPr>
              <a:t>The department provides trash pick up services and routine maintenance to Bastrop’s Industrial Park, Farmers Market, and Fairview Cemetery on a weekly basis.</a:t>
            </a:r>
          </a:p>
          <a:p>
            <a:pPr marL="171450" indent="-171450" hangingPunct="0">
              <a:buFont typeface="Arial" pitchFamily="34" charset="0"/>
              <a:buChar char="•"/>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The Parks Department facilities are located at 1209 Linden </a:t>
            </a:r>
            <a:r>
              <a:rPr lang="en-US" sz="1100" dirty="0" smtClean="0">
                <a:cs typeface="+mn-cs"/>
              </a:rPr>
              <a:t>Street, Bastrop, Texas. </a:t>
            </a:r>
            <a:endParaRPr lang="en-US" sz="1100" dirty="0">
              <a:cs typeface="+mn-cs"/>
            </a:endParaRPr>
          </a:p>
          <a:p>
            <a:pPr marL="171450" indent="-171450" hangingPunct="0">
              <a:buFont typeface="Arial" pitchFamily="34" charset="0"/>
              <a:buChar char="•"/>
              <a:defRPr/>
            </a:pPr>
            <a:r>
              <a:rPr lang="en-US" sz="1100" dirty="0">
                <a:cs typeface="+mn-cs"/>
              </a:rPr>
              <a:t>Office hours are 7:00 AM to 4:00 PM, Monday through Friday, excluding holidays.</a:t>
            </a:r>
          </a:p>
          <a:p>
            <a:pPr marL="171450" indent="-171450" hangingPunct="0">
              <a:buFont typeface="Arial" pitchFamily="34" charset="0"/>
              <a:buChar char="•"/>
              <a:defRPr/>
            </a:pPr>
            <a:r>
              <a:rPr lang="en-US" sz="1100" dirty="0">
                <a:cs typeface="+mn-cs"/>
              </a:rPr>
              <a:t>You may contact staff by phone at (512) 332-8920 or (512) 332-8922.</a:t>
            </a:r>
          </a:p>
          <a:p>
            <a:pPr eaLnBrk="0" hangingPunct="0">
              <a:defRPr/>
            </a:pPr>
            <a:endParaRPr lang="en-US" sz="10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672830414"/>
              </p:ext>
            </p:extLst>
          </p:nvPr>
        </p:nvGraphicFramePr>
        <p:xfrm>
          <a:off x="411639" y="4287545"/>
          <a:ext cx="5845174" cy="2385416"/>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solidFill>
                            <a:schemeClr val="tx1"/>
                          </a:solidFill>
                          <a:effectLst/>
                        </a:rPr>
                        <a:t>Expenditure Summary</a:t>
                      </a:r>
                      <a:r>
                        <a:rPr lang="en-US" sz="900" dirty="0" smtClean="0">
                          <a:solidFill>
                            <a:schemeClr val="tx1"/>
                          </a:solidFill>
                          <a:effectLst/>
                        </a:rPr>
                        <a:t/>
                      </a:r>
                      <a:br>
                        <a:rPr lang="en-US" sz="900" dirty="0" smtClean="0">
                          <a:solidFill>
                            <a:schemeClr val="tx1"/>
                          </a:solidFill>
                          <a:effectLst/>
                        </a:rPr>
                      </a:br>
                      <a:r>
                        <a:rPr lang="en-US" sz="900" dirty="0" smtClean="0">
                          <a:solidFill>
                            <a:schemeClr val="tx1"/>
                          </a:solidFill>
                          <a:effectLst/>
                        </a:rPr>
                        <a:t/>
                      </a:r>
                      <a:br>
                        <a:rPr lang="en-US" sz="900" dirty="0" smtClean="0">
                          <a:solidFill>
                            <a:schemeClr val="tx1"/>
                          </a:solidFill>
                          <a:effectLst/>
                        </a:rPr>
                      </a:br>
                      <a:r>
                        <a:rPr lang="en-US" sz="900" dirty="0">
                          <a:solidFill>
                            <a:schemeClr val="tx1"/>
                          </a:solidFill>
                          <a:effectLst/>
                        </a:rPr>
                        <a:t> </a:t>
                      </a:r>
                      <a:endParaRPr lang="en-US" sz="900" dirty="0" smtClean="0">
                        <a:solidFill>
                          <a:schemeClr val="tx1"/>
                        </a:solidFill>
                        <a:effectLst/>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2012-2013</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2014-2015</a:t>
                      </a:r>
                      <a:endParaRPr lang="en-US" sz="900" b="1" dirty="0">
                        <a:solidFill>
                          <a:schemeClr val="tx1"/>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44">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484,282</a:t>
                      </a:r>
                      <a:endParaRPr lang="en-US" sz="900" dirty="0"/>
                    </a:p>
                  </a:txBody>
                  <a:tcPr marL="67668" marR="67668" marT="0" marB="0" anchor="ctr"/>
                </a:tc>
                <a:tc>
                  <a:txBody>
                    <a:bodyPr/>
                    <a:lstStyle/>
                    <a:p>
                      <a:pPr marL="0" marR="0" algn="r" hangingPunct="0">
                        <a:spcBef>
                          <a:spcPts val="0"/>
                        </a:spcBef>
                        <a:spcAft>
                          <a:spcPts val="0"/>
                        </a:spcAft>
                      </a:pPr>
                      <a:r>
                        <a:rPr lang="en-US" sz="900" dirty="0" smtClean="0"/>
                        <a:t>522,810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556,457</a:t>
                      </a:r>
                      <a:endParaRPr lang="en-US" sz="900" dirty="0"/>
                    </a:p>
                  </a:txBody>
                  <a:tcPr marL="67668" marR="67668" marT="0" marB="0" anchor="ctr"/>
                </a:tc>
                <a:tc>
                  <a:txBody>
                    <a:bodyPr/>
                    <a:lstStyle/>
                    <a:p>
                      <a:pPr marL="0" marR="0" algn="r" hangingPunct="0">
                        <a:spcBef>
                          <a:spcPts val="0"/>
                        </a:spcBef>
                        <a:spcAft>
                          <a:spcPts val="0"/>
                        </a:spcAft>
                      </a:pPr>
                      <a:r>
                        <a:rPr lang="en-US" sz="900" dirty="0" smtClean="0"/>
                        <a:t>529,820</a:t>
                      </a:r>
                      <a:endParaRPr lang="en-US" sz="900" dirty="0"/>
                    </a:p>
                  </a:txBody>
                  <a:tcPr marL="67668" marR="67668" marT="0" marB="0" anchor="ctr"/>
                </a:tc>
              </a:tr>
              <a:tr h="190679">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53,466</a:t>
                      </a:r>
                      <a:endParaRPr lang="en-US" sz="900" dirty="0"/>
                    </a:p>
                  </a:txBody>
                  <a:tcPr marL="67668" marR="67668" marT="0" marB="0" anchor="ctr"/>
                </a:tc>
                <a:tc>
                  <a:txBody>
                    <a:bodyPr/>
                    <a:lstStyle/>
                    <a:p>
                      <a:pPr marL="0" marR="0" algn="r" hangingPunct="0">
                        <a:spcBef>
                          <a:spcPts val="0"/>
                        </a:spcBef>
                        <a:spcAft>
                          <a:spcPts val="0"/>
                        </a:spcAft>
                      </a:pPr>
                      <a:r>
                        <a:rPr lang="en-US" sz="900" dirty="0" smtClean="0"/>
                        <a:t>41,370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43,775</a:t>
                      </a:r>
                      <a:endParaRPr lang="en-US" sz="900" dirty="0"/>
                    </a:p>
                  </a:txBody>
                  <a:tcPr marL="67668" marR="67668" marT="0" marB="0" anchor="ctr"/>
                </a:tc>
                <a:tc>
                  <a:txBody>
                    <a:bodyPr/>
                    <a:lstStyle/>
                    <a:p>
                      <a:pPr marL="0" marR="0" algn="r" hangingPunct="0">
                        <a:spcBef>
                          <a:spcPts val="0"/>
                        </a:spcBef>
                        <a:spcAft>
                          <a:spcPts val="0"/>
                        </a:spcAft>
                      </a:pPr>
                      <a:r>
                        <a:rPr lang="en-US" sz="900" dirty="0" smtClean="0"/>
                        <a:t>42,370</a:t>
                      </a:r>
                      <a:endParaRPr lang="en-US" sz="900" dirty="0"/>
                    </a:p>
                  </a:txBody>
                  <a:tcPr marL="67668" marR="67668" marT="0" marB="0" anchor="ctr"/>
                </a:tc>
              </a:tr>
              <a:tr h="209544">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41,771</a:t>
                      </a:r>
                      <a:endParaRPr lang="en-US" sz="900" dirty="0"/>
                    </a:p>
                  </a:txBody>
                  <a:tcPr marL="67668" marR="67668" marT="0" marB="0" anchor="ctr"/>
                </a:tc>
                <a:tc>
                  <a:txBody>
                    <a:bodyPr/>
                    <a:lstStyle/>
                    <a:p>
                      <a:pPr marL="0" marR="0" algn="r" hangingPunct="0">
                        <a:spcBef>
                          <a:spcPts val="0"/>
                        </a:spcBef>
                        <a:spcAft>
                          <a:spcPts val="0"/>
                        </a:spcAft>
                      </a:pPr>
                      <a:r>
                        <a:rPr lang="en-US" sz="900" dirty="0" smtClean="0"/>
                        <a:t>42,550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45,049</a:t>
                      </a:r>
                      <a:endParaRPr lang="en-US" sz="900" dirty="0"/>
                    </a:p>
                  </a:txBody>
                  <a:tcPr marL="67668" marR="67668" marT="0" marB="0" anchor="ctr"/>
                </a:tc>
                <a:tc>
                  <a:txBody>
                    <a:bodyPr/>
                    <a:lstStyle/>
                    <a:p>
                      <a:pPr marL="0" marR="0" algn="r" hangingPunct="0">
                        <a:spcBef>
                          <a:spcPts val="0"/>
                        </a:spcBef>
                        <a:spcAft>
                          <a:spcPts val="0"/>
                        </a:spcAft>
                      </a:pPr>
                      <a:r>
                        <a:rPr lang="en-US" sz="900" dirty="0" smtClean="0"/>
                        <a:t>44,700</a:t>
                      </a:r>
                      <a:endParaRPr lang="en-US" sz="900" dirty="0"/>
                    </a:p>
                  </a:txBody>
                  <a:tcPr marL="67668" marR="67668" marT="0" marB="0" anchor="ctr"/>
                </a:tc>
              </a:tr>
              <a:tr h="209544">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63,172</a:t>
                      </a:r>
                      <a:endParaRPr lang="en-US" sz="900" dirty="0"/>
                    </a:p>
                  </a:txBody>
                  <a:tcPr marL="67668" marR="67668" marT="0" marB="0" anchor="ctr"/>
                </a:tc>
                <a:tc>
                  <a:txBody>
                    <a:bodyPr/>
                    <a:lstStyle/>
                    <a:p>
                      <a:pPr marL="0" marR="0" algn="r" hangingPunct="0">
                        <a:spcBef>
                          <a:spcPts val="0"/>
                        </a:spcBef>
                        <a:spcAft>
                          <a:spcPts val="0"/>
                        </a:spcAft>
                      </a:pPr>
                      <a:r>
                        <a:rPr lang="en-US" sz="900" dirty="0" smtClean="0"/>
                        <a:t>62,740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63,650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62,740</a:t>
                      </a:r>
                      <a:endParaRPr lang="en-US" sz="900" dirty="0"/>
                    </a:p>
                  </a:txBody>
                  <a:tcPr marL="67668" marR="67668" marT="0" marB="0" anchor="ctr"/>
                </a:tc>
              </a:tr>
              <a:tr h="209544">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10,113</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12,880</a:t>
                      </a:r>
                      <a:endParaRPr lang="en-US" sz="900" dirty="0"/>
                    </a:p>
                  </a:txBody>
                  <a:tcPr marL="67668" marR="67668" marT="0" marB="0" anchor="ctr"/>
                </a:tc>
                <a:tc>
                  <a:txBody>
                    <a:bodyPr/>
                    <a:lstStyle/>
                    <a:p>
                      <a:pPr marL="0" marR="0" algn="r" hangingPunct="0">
                        <a:spcBef>
                          <a:spcPts val="0"/>
                        </a:spcBef>
                        <a:spcAft>
                          <a:spcPts val="0"/>
                        </a:spcAft>
                      </a:pPr>
                      <a:r>
                        <a:rPr lang="en-US" sz="900" dirty="0" smtClean="0"/>
                        <a:t>7,800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21,380</a:t>
                      </a:r>
                      <a:endParaRPr lang="en-US" sz="900" dirty="0"/>
                    </a:p>
                  </a:txBody>
                  <a:tcPr marL="67668" marR="67668" marT="0" marB="0" anchor="ctr"/>
                </a:tc>
              </a:tr>
              <a:tr h="175341">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3,903</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9,000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6,550</a:t>
                      </a:r>
                      <a:endParaRPr lang="en-US" sz="900" dirty="0"/>
                    </a:p>
                  </a:txBody>
                  <a:tcPr marL="67668" marR="67668" marT="0" marB="0" anchor="ctr"/>
                </a:tc>
              </a:tr>
              <a:tr h="175341">
                <a:tc>
                  <a:txBody>
                    <a:bodyPr/>
                    <a:lstStyle/>
                    <a:p>
                      <a:pPr marL="0" marR="0" algn="l" hangingPunct="0">
                        <a:spcBef>
                          <a:spcPts val="0"/>
                        </a:spcBef>
                        <a:spcAft>
                          <a:spcPts val="0"/>
                        </a:spcAft>
                      </a:pPr>
                      <a:r>
                        <a:rPr lang="en-US" sz="900" dirty="0" smtClean="0">
                          <a:effectLst/>
                        </a:rPr>
                        <a:t>Capital</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11,500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16,000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16,000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33,000</a:t>
                      </a:r>
                      <a:endParaRPr lang="en-US" sz="900" dirty="0"/>
                    </a:p>
                  </a:txBody>
                  <a:tcPr marL="67668" marR="67668" marT="0" marB="0" anchor="ctr"/>
                </a:tc>
              </a:tr>
              <a:tr h="182919">
                <a:tc>
                  <a:txBody>
                    <a:bodyPr/>
                    <a:lstStyle/>
                    <a:p>
                      <a:pPr marL="0" marR="0" algn="l" hangingPunct="0">
                        <a:spcBef>
                          <a:spcPts val="0"/>
                        </a:spcBef>
                        <a:spcAft>
                          <a:spcPts val="0"/>
                        </a:spcAft>
                      </a:pPr>
                      <a:r>
                        <a:rPr lang="en-US" sz="900" b="1" dirty="0">
                          <a:solidFill>
                            <a:schemeClr val="tx1"/>
                          </a:solidFill>
                          <a:effectLst/>
                        </a:rPr>
                        <a:t>Total</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$668,207</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$704,900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$741,731</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$740,560</a:t>
                      </a:r>
                      <a:endParaRPr lang="en-US" sz="900" b="1" dirty="0">
                        <a:solidFill>
                          <a:schemeClr val="tx1"/>
                        </a:solidFill>
                      </a:endParaRPr>
                    </a:p>
                  </a:txBody>
                  <a:tcPr marL="67668" marR="67668" marT="0" marB="0" anchor="ctr"/>
                </a:tc>
              </a:tr>
            </a:tbl>
          </a:graphicData>
        </a:graphic>
      </p:graphicFrame>
      <p:graphicFrame>
        <p:nvGraphicFramePr>
          <p:cNvPr id="2" name="Object 1"/>
          <p:cNvGraphicFramePr>
            <a:graphicFrameLocks/>
          </p:cNvGraphicFramePr>
          <p:nvPr>
            <p:extLst>
              <p:ext uri="{D42A27DB-BD31-4B8C-83A1-F6EECF244321}">
                <p14:modId xmlns:p14="http://schemas.microsoft.com/office/powerpoint/2010/main" val="503245544"/>
              </p:ext>
            </p:extLst>
          </p:nvPr>
        </p:nvGraphicFramePr>
        <p:xfrm>
          <a:off x="389412" y="6629400"/>
          <a:ext cx="5334000" cy="2644775"/>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2" descr="P:\Photos Misc\PARKS\DSC_0048.JPG"/>
          <p:cNvPicPr>
            <a:picLocks noChangeAspect="1" noChangeArrowheads="1"/>
          </p:cNvPicPr>
          <p:nvPr/>
        </p:nvPicPr>
        <p:blipFill>
          <a:blip r:embed="rId3"/>
          <a:srcRect/>
          <a:stretch>
            <a:fillRect/>
          </a:stretch>
        </p:blipFill>
        <p:spPr bwMode="auto">
          <a:xfrm>
            <a:off x="389412" y="7620000"/>
            <a:ext cx="1524000" cy="1028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5715000" y="0"/>
            <a:ext cx="800100" cy="438912"/>
          </a:xfrm>
        </p:spPr>
        <p:txBody>
          <a:bodyPr/>
          <a:lstStyle/>
          <a:p>
            <a:pPr algn="r">
              <a:defRPr/>
            </a:pPr>
            <a:fld id="{F5669E6F-A436-41F2-85FF-0D6B9183F3DF}" type="slidenum">
              <a:rPr lang="en-US" smtClean="0"/>
              <a:pPr algn="r">
                <a:defRPr/>
              </a:pPr>
              <a:t>119</a:t>
            </a:fld>
            <a:endParaRPr lang="en-US" dirty="0"/>
          </a:p>
        </p:txBody>
      </p:sp>
      <p:sp>
        <p:nvSpPr>
          <p:cNvPr id="7" name="Slide Number Placeholder 1"/>
          <p:cNvSpPr txBox="1">
            <a:spLocks/>
          </p:cNvSpPr>
          <p:nvPr/>
        </p:nvSpPr>
        <p:spPr>
          <a:xfrm>
            <a:off x="563880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119</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27709" y="8639849"/>
            <a:ext cx="738273" cy="486833"/>
          </a:xfrm>
        </p:spPr>
        <p:txBody>
          <a:bodyPr/>
          <a:lstStyle/>
          <a:p>
            <a:pPr>
              <a:defRPr/>
            </a:pPr>
            <a:fld id="{F5669E6F-A436-41F2-85FF-0D6B9183F3DF}" type="slidenum">
              <a:rPr lang="en-US" smtClean="0"/>
              <a:pPr>
                <a:defRPr/>
              </a:pPr>
              <a:t>12</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6725" y="808055"/>
            <a:ext cx="6186487" cy="3985706"/>
          </a:xfrm>
          <a:prstGeom prst="rect">
            <a:avLst/>
          </a:prstGeom>
        </p:spPr>
        <p:txBody>
          <a:bodyPr>
            <a:spAutoFit/>
          </a:bodyPr>
          <a:lstStyle/>
          <a:p>
            <a:pPr hangingPunct="0"/>
            <a:r>
              <a:rPr lang="en-US" sz="1000" dirty="0">
                <a:cs typeface="+mn-cs"/>
              </a:rPr>
              <a:t> </a:t>
            </a:r>
            <a:r>
              <a:rPr lang="en-US" sz="1100" b="1" dirty="0"/>
              <a:t>2012-2013 Accomplishments</a:t>
            </a:r>
            <a:endParaRPr lang="en-US" sz="1100" dirty="0"/>
          </a:p>
          <a:p>
            <a:pPr hangingPunct="0"/>
            <a:r>
              <a:rPr lang="en-US" sz="1100" b="1" dirty="0" smtClean="0"/>
              <a:t>2013-2014 </a:t>
            </a:r>
            <a:r>
              <a:rPr lang="en-US" sz="1100" b="1" dirty="0"/>
              <a:t>Accomplishments</a:t>
            </a:r>
            <a:endParaRPr lang="en-US" sz="1100" dirty="0"/>
          </a:p>
          <a:p>
            <a:pPr marL="171450" indent="-171450" hangingPunct="0">
              <a:buFont typeface="Arial" panose="020B0604020202020204" pitchFamily="34" charset="0"/>
              <a:buChar char="•"/>
            </a:pPr>
            <a:r>
              <a:rPr lang="en-US" sz="1100" dirty="0" smtClean="0"/>
              <a:t>Improved on erosion control along the river at Fisherman’s Park.</a:t>
            </a:r>
          </a:p>
          <a:p>
            <a:pPr marL="171450" indent="-171450" hangingPunct="0">
              <a:buFont typeface="Arial" panose="020B0604020202020204" pitchFamily="34" charset="0"/>
              <a:buChar char="•"/>
            </a:pPr>
            <a:r>
              <a:rPr lang="en-US" sz="1100" dirty="0" smtClean="0"/>
              <a:t>Completed Bridge inspection.</a:t>
            </a:r>
          </a:p>
          <a:p>
            <a:pPr marL="171450" indent="-171450" hangingPunct="0">
              <a:buFont typeface="Arial" panose="020B0604020202020204" pitchFamily="34" charset="0"/>
              <a:buChar char="•"/>
            </a:pPr>
            <a:r>
              <a:rPr lang="en-US" sz="1100" dirty="0" smtClean="0"/>
              <a:t>Evaluated a more efficient way for our crews to travel to and from the parks.</a:t>
            </a:r>
          </a:p>
          <a:p>
            <a:pPr marL="171450" indent="-171450" hangingPunct="0">
              <a:buFont typeface="Arial" panose="020B0604020202020204" pitchFamily="34" charset="0"/>
              <a:buChar char="•"/>
            </a:pPr>
            <a:r>
              <a:rPr lang="en-US" sz="1100" dirty="0" smtClean="0"/>
              <a:t>Added a Parks Crew leader to help build depth in the department structure.</a:t>
            </a:r>
          </a:p>
          <a:p>
            <a:pPr marL="171450" indent="-171450" hangingPunct="0">
              <a:buFont typeface="Arial" panose="020B0604020202020204" pitchFamily="34" charset="0"/>
              <a:buChar char="•"/>
            </a:pPr>
            <a:r>
              <a:rPr lang="en-US" sz="1100" dirty="0" smtClean="0"/>
              <a:t>Began mowing all city facilities including all water/wastewater plants and lift stations.</a:t>
            </a:r>
          </a:p>
          <a:p>
            <a:pPr marL="171450" indent="-171450" hangingPunct="0">
              <a:buFont typeface="Arial" panose="020B0604020202020204" pitchFamily="34" charset="0"/>
              <a:buChar char="•"/>
            </a:pPr>
            <a:r>
              <a:rPr lang="en-US" sz="1100" dirty="0" smtClean="0"/>
              <a:t>Continued to improve on all City parks through grants and the assistance of the Parks Board.</a:t>
            </a:r>
          </a:p>
          <a:p>
            <a:pPr marL="171450" indent="-171450" hangingPunct="0">
              <a:buFont typeface="Arial" panose="020B0604020202020204" pitchFamily="34" charset="0"/>
              <a:buChar char="•"/>
            </a:pPr>
            <a:r>
              <a:rPr lang="en-US" sz="1100" dirty="0" smtClean="0"/>
              <a:t>Found a location for the Skate Park and had it approved by Council.</a:t>
            </a:r>
            <a:endParaRPr lang="en-US" sz="1100" dirty="0"/>
          </a:p>
          <a:p>
            <a:pPr marL="171450" indent="-171450" hangingPunct="0">
              <a:buFont typeface="Arial" panose="020B0604020202020204" pitchFamily="34" charset="0"/>
              <a:buChar char="•"/>
            </a:pPr>
            <a:endParaRPr lang="en-US" sz="1100" dirty="0"/>
          </a:p>
          <a:p>
            <a:pPr hangingPunct="0"/>
            <a:r>
              <a:rPr lang="en-US" sz="1100" b="1" dirty="0" smtClean="0"/>
              <a:t>2014-2015 </a:t>
            </a:r>
            <a:r>
              <a:rPr lang="en-US" sz="1100" b="1" dirty="0"/>
              <a:t>Goals</a:t>
            </a:r>
            <a:endParaRPr lang="en-US" sz="1100" dirty="0"/>
          </a:p>
          <a:p>
            <a:pPr marL="171450" lvl="0" indent="-171450">
              <a:buFont typeface="Arial" panose="020B0604020202020204" pitchFamily="34" charset="0"/>
              <a:buChar char="•"/>
            </a:pPr>
            <a:r>
              <a:rPr lang="en-US" sz="1100" dirty="0"/>
              <a:t>To maintain parks and facilities at a level that ensures a clean, safe, enjoyable environment.</a:t>
            </a:r>
          </a:p>
          <a:p>
            <a:pPr marL="171450" lvl="0" indent="-171450">
              <a:buFont typeface="Arial" panose="020B0604020202020204" pitchFamily="34" charset="0"/>
              <a:buChar char="•"/>
            </a:pPr>
            <a:r>
              <a:rPr lang="en-US" sz="1100" dirty="0"/>
              <a:t>Increase department </a:t>
            </a:r>
            <a:r>
              <a:rPr lang="en-US" sz="1100" dirty="0" smtClean="0"/>
              <a:t>safety </a:t>
            </a:r>
            <a:r>
              <a:rPr lang="en-US" sz="1100" dirty="0"/>
              <a:t>and start a </a:t>
            </a:r>
            <a:r>
              <a:rPr lang="en-US" sz="1100" dirty="0" smtClean="0"/>
              <a:t>city </a:t>
            </a:r>
            <a:r>
              <a:rPr lang="en-US" sz="1100" dirty="0"/>
              <a:t>wide Safety </a:t>
            </a:r>
            <a:r>
              <a:rPr lang="en-US" sz="1100" dirty="0" smtClean="0"/>
              <a:t>Committee.</a:t>
            </a:r>
            <a:endParaRPr lang="en-US" sz="1100" dirty="0"/>
          </a:p>
          <a:p>
            <a:pPr marL="171450" lvl="0" indent="-171450">
              <a:buFont typeface="Arial" panose="020B0604020202020204" pitchFamily="34" charset="0"/>
              <a:buChar char="•"/>
            </a:pPr>
            <a:r>
              <a:rPr lang="en-US" sz="1100" dirty="0" smtClean="0"/>
              <a:t>Ensure </a:t>
            </a:r>
            <a:r>
              <a:rPr lang="en-US" sz="1100" dirty="0"/>
              <a:t>that all city facilities, grounds, and right-of-ways are maintained and attractive.</a:t>
            </a:r>
          </a:p>
          <a:p>
            <a:pPr marL="171450" lvl="0" indent="-171450">
              <a:buFont typeface="Arial" panose="020B0604020202020204" pitchFamily="34" charset="0"/>
              <a:buChar char="•"/>
            </a:pPr>
            <a:r>
              <a:rPr lang="en-US" sz="1100" dirty="0"/>
              <a:t>Provide quality and timely service in a professional manner to customers of the City.</a:t>
            </a:r>
          </a:p>
          <a:p>
            <a:pPr marL="171450" lvl="0" indent="-171450">
              <a:buFont typeface="Arial" panose="020B0604020202020204" pitchFamily="34" charset="0"/>
              <a:buChar char="•"/>
            </a:pPr>
            <a:r>
              <a:rPr lang="en-US" sz="1100" dirty="0"/>
              <a:t>Continue to provide recreational activities in the parks and support to special events.</a:t>
            </a:r>
          </a:p>
          <a:p>
            <a:pPr marL="171450" lvl="0" indent="-171450">
              <a:buFont typeface="Arial" panose="020B0604020202020204" pitchFamily="34" charset="0"/>
              <a:buChar char="•"/>
            </a:pPr>
            <a:r>
              <a:rPr lang="en-US" sz="1100" dirty="0"/>
              <a:t>To continue to project a professional and caring attitude when dealing with the public</a:t>
            </a:r>
            <a:r>
              <a:rPr lang="en-US" sz="1100" dirty="0" smtClean="0"/>
              <a:t>.</a:t>
            </a:r>
          </a:p>
          <a:p>
            <a:pPr hangingPunct="0"/>
            <a:r>
              <a:rPr lang="en-US" sz="1100" b="1" dirty="0"/>
              <a:t> </a:t>
            </a:r>
            <a:endParaRPr lang="en-US" sz="1100" dirty="0"/>
          </a:p>
          <a:p>
            <a:pPr hangingPunct="0"/>
            <a:r>
              <a:rPr lang="en-US" sz="1100" b="1" dirty="0" smtClean="0"/>
              <a:t>2014-2015 </a:t>
            </a:r>
            <a:r>
              <a:rPr lang="en-US" sz="1100" b="1" dirty="0"/>
              <a:t>Budget </a:t>
            </a:r>
            <a:r>
              <a:rPr lang="en-US" sz="1100" b="1" dirty="0" smtClean="0"/>
              <a:t>Objectives</a:t>
            </a:r>
          </a:p>
          <a:p>
            <a:pPr marL="171450" indent="-171450" hangingPunct="0">
              <a:buFont typeface="Arial" panose="020B0604020202020204" pitchFamily="34" charset="0"/>
              <a:buChar char="•"/>
            </a:pPr>
            <a:r>
              <a:rPr lang="en-US" sz="1100" dirty="0" smtClean="0"/>
              <a:t>Provide more amenities to the Park system.</a:t>
            </a:r>
          </a:p>
          <a:p>
            <a:pPr marL="171450" indent="-171450" hangingPunct="0">
              <a:buFont typeface="Arial" panose="020B0604020202020204" pitchFamily="34" charset="0"/>
              <a:buChar char="•"/>
            </a:pPr>
            <a:r>
              <a:rPr lang="en-US" sz="1100" dirty="0" smtClean="0"/>
              <a:t>Update the master Parks plan.</a:t>
            </a:r>
          </a:p>
          <a:p>
            <a:pPr marL="171450" indent="-171450" hangingPunct="0">
              <a:buFont typeface="Arial" panose="020B0604020202020204" pitchFamily="34" charset="0"/>
              <a:buChar char="•"/>
            </a:pPr>
            <a:r>
              <a:rPr lang="en-US" sz="1100" dirty="0" smtClean="0"/>
              <a:t>Increase Park land and add a disk golf course.</a:t>
            </a:r>
          </a:p>
          <a:p>
            <a:pPr marL="171450" indent="-171450" hangingPunct="0">
              <a:buFont typeface="Arial" panose="020B0604020202020204" pitchFamily="34" charset="0"/>
              <a:buChar char="•"/>
            </a:pPr>
            <a:r>
              <a:rPr lang="en-US" sz="1100" dirty="0" smtClean="0"/>
              <a:t>Start design on Bastrop Skate Park.</a:t>
            </a:r>
            <a:endParaRPr lang="en-US" sz="1100" dirty="0"/>
          </a:p>
        </p:txBody>
      </p:sp>
      <p:sp>
        <p:nvSpPr>
          <p:cNvPr id="126979"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PARKS DEPARTMENT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2" name="Slide Number Placeholder 1"/>
          <p:cNvSpPr>
            <a:spLocks noGrp="1"/>
          </p:cNvSpPr>
          <p:nvPr>
            <p:ph type="sldNum" sz="quarter" idx="12"/>
          </p:nvPr>
        </p:nvSpPr>
        <p:spPr>
          <a:xfrm>
            <a:off x="-13855" y="8657167"/>
            <a:ext cx="738014" cy="486833"/>
          </a:xfrm>
        </p:spPr>
        <p:txBody>
          <a:bodyPr/>
          <a:lstStyle/>
          <a:p>
            <a:pPr>
              <a:defRPr/>
            </a:pPr>
            <a:fld id="{C2735C76-C27D-495B-85FB-A45C95B8496F}" type="slidenum">
              <a:rPr lang="en-US" smtClean="0"/>
              <a:pPr>
                <a:defRPr/>
              </a:pPr>
              <a:t>120</a:t>
            </a:fld>
            <a:endParaRPr lang="en-US" dirty="0"/>
          </a:p>
        </p:txBody>
      </p:sp>
      <p:pic>
        <p:nvPicPr>
          <p:cNvPr id="181250" name="Picture 2" descr="G:\Photos\ACTION\PARK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9957" y="6348033"/>
            <a:ext cx="2628486" cy="2103943"/>
          </a:xfrm>
          <a:prstGeom prst="rect">
            <a:avLst/>
          </a:prstGeom>
          <a:noFill/>
          <a:extLst>
            <a:ext uri="{909E8E84-426E-40DD-AFC4-6F175D3DCCD1}">
              <a14:hiddenFill xmlns:a14="http://schemas.microsoft.com/office/drawing/2010/main">
                <a:solidFill>
                  <a:srgbClr val="FFFFFF"/>
                </a:solidFill>
              </a14:hiddenFill>
            </a:ext>
          </a:extLst>
        </p:spPr>
      </p:pic>
      <p:pic>
        <p:nvPicPr>
          <p:cNvPr id="181251" name="Picture 3" descr="G:\Photos\ACTION\PARKS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348033"/>
            <a:ext cx="2628486" cy="2080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121</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2305687814"/>
              </p:ext>
            </p:extLst>
          </p:nvPr>
        </p:nvGraphicFramePr>
        <p:xfrm>
          <a:off x="488269" y="1087048"/>
          <a:ext cx="5943599" cy="5247840"/>
        </p:xfrm>
        <a:graphic>
          <a:graphicData uri="http://schemas.openxmlformats.org/drawingml/2006/table">
            <a:tbl>
              <a:tblPr>
                <a:tableStyleId>{ED083AE6-46FA-4A59-8FB0-9F97EB10719F}</a:tableStyleId>
              </a:tblPr>
              <a:tblGrid>
                <a:gridCol w="1981200"/>
                <a:gridCol w="990600"/>
                <a:gridCol w="990600"/>
                <a:gridCol w="990600"/>
                <a:gridCol w="990599"/>
              </a:tblGrid>
              <a:tr h="346928">
                <a:tc>
                  <a:txBody>
                    <a:bodyPr/>
                    <a:lstStyle/>
                    <a:p>
                      <a:pPr marL="0" marR="0" algn="l" hangingPunct="0">
                        <a:spcBef>
                          <a:spcPts val="0"/>
                        </a:spcBef>
                        <a:spcAft>
                          <a:spcPts val="0"/>
                        </a:spcAft>
                      </a:pPr>
                      <a:r>
                        <a:rPr lang="en-US" sz="1100" u="none" dirty="0" smtClean="0">
                          <a:effectLst/>
                        </a:rPr>
                        <a:t>Performance Measurement Indicators</a:t>
                      </a:r>
                      <a:endParaRPr lang="en-US" sz="1100" b="1" u="none"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2014-2015</a:t>
                      </a:r>
                      <a:endParaRPr lang="en-US" sz="1100" b="1" u="none" dirty="0">
                        <a:solidFill>
                          <a:srgbClr val="CC9900"/>
                        </a:solidFill>
                        <a:effectLst/>
                        <a:latin typeface="+mn-lt"/>
                        <a:ea typeface="Times New Roman"/>
                      </a:endParaRPr>
                    </a:p>
                  </a:txBody>
                  <a:tcPr marL="68580" marR="68580" marT="0" marB="0"/>
                </a:tc>
              </a:tr>
              <a:tr h="173464">
                <a:tc>
                  <a:txBody>
                    <a:bodyPr/>
                    <a:lstStyle/>
                    <a:p>
                      <a:pPr marL="0" marR="0" algn="ctr" hangingPunct="0">
                        <a:spcBef>
                          <a:spcPts val="0"/>
                        </a:spcBef>
                        <a:spcAft>
                          <a:spcPts val="0"/>
                        </a:spcAft>
                      </a:pPr>
                      <a:r>
                        <a:rPr lang="en-US" sz="1100" u="none" dirty="0">
                          <a:effectLst/>
                        </a:rPr>
                        <a:t>Demand</a:t>
                      </a:r>
                      <a:endParaRPr lang="en-US" sz="1100" u="none" dirty="0">
                        <a:solidFill>
                          <a:srgbClr val="CC99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4003">
                <a:tc>
                  <a:txBody>
                    <a:bodyPr/>
                    <a:lstStyle/>
                    <a:p>
                      <a:pPr marL="0" marR="0" hangingPunct="0">
                        <a:spcBef>
                          <a:spcPts val="0"/>
                        </a:spcBef>
                        <a:spcAft>
                          <a:spcPts val="0"/>
                        </a:spcAft>
                      </a:pPr>
                      <a:r>
                        <a:rPr lang="en-US" sz="1100" dirty="0">
                          <a:effectLst/>
                        </a:rPr>
                        <a:t>Parks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9</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Retention Pond</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3</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Right of Ways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55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55</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Buildings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10</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Park Acres maintained</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120</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Sprinkler Systems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10</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Tennis Court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Basketball Court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a:t>
                      </a:r>
                      <a:endParaRPr lang="en-US" sz="1100" dirty="0">
                        <a:effectLst/>
                        <a:latin typeface="+mn-lt"/>
                        <a:ea typeface="Times New Roman"/>
                        <a:cs typeface="Times New Roman"/>
                      </a:endParaRPr>
                    </a:p>
                  </a:txBody>
                  <a:tcPr marL="68580" marR="68580" marT="0" marB="0"/>
                </a:tc>
              </a:tr>
              <a:tr h="183645">
                <a:tc>
                  <a:txBody>
                    <a:bodyPr/>
                    <a:lstStyle/>
                    <a:p>
                      <a:pPr marL="0" marR="0" hangingPunct="0">
                        <a:spcBef>
                          <a:spcPts val="0"/>
                        </a:spcBef>
                        <a:spcAft>
                          <a:spcPts val="0"/>
                        </a:spcAft>
                      </a:pPr>
                      <a:r>
                        <a:rPr lang="en-US" sz="1100" dirty="0">
                          <a:effectLst/>
                        </a:rPr>
                        <a:t>Special Events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23</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56</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56</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smtClean="0">
                          <a:effectLst/>
                        </a:rPr>
                        <a:t>River walk</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Ball Fields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7</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7</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7</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7</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Hike &amp; Bike Trails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3</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a:t>
                      </a:r>
                      <a:endParaRPr lang="en-US" sz="1100" dirty="0">
                        <a:effectLst/>
                        <a:latin typeface="+mn-lt"/>
                        <a:ea typeface="Times New Roman"/>
                        <a:cs typeface="Times New Roman"/>
                      </a:endParaRPr>
                    </a:p>
                  </a:txBody>
                  <a:tcPr marL="68580" marR="68580" marT="0" marB="0"/>
                </a:tc>
              </a:tr>
              <a:tr h="197483">
                <a:tc>
                  <a:txBody>
                    <a:bodyPr/>
                    <a:lstStyle/>
                    <a:p>
                      <a:pPr marL="0" marR="0" hangingPunct="0">
                        <a:spcBef>
                          <a:spcPts val="0"/>
                        </a:spcBef>
                        <a:spcAft>
                          <a:spcPts val="0"/>
                        </a:spcAft>
                      </a:pPr>
                      <a:r>
                        <a:rPr lang="en-US" sz="1100" dirty="0">
                          <a:effectLst/>
                        </a:rPr>
                        <a:t>Playscapes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73464">
                <a:tc>
                  <a:txBody>
                    <a:bodyPr/>
                    <a:lstStyle/>
                    <a:p>
                      <a:pPr marL="0" marR="0" algn="ctr" hangingPunct="0">
                        <a:spcBef>
                          <a:spcPts val="0"/>
                        </a:spcBef>
                        <a:spcAft>
                          <a:spcPts val="0"/>
                        </a:spcAft>
                      </a:pPr>
                      <a:r>
                        <a:rPr lang="en-US" sz="1100" dirty="0" smtClean="0">
                          <a:effectLst/>
                        </a:rPr>
                        <a:t>Input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t> </a:t>
                      </a:r>
                    </a:p>
                  </a:txBody>
                  <a:tcPr marL="68580" marR="68580" marT="0" marB="0"/>
                </a:tc>
                <a:tc>
                  <a:txBody>
                    <a:bodyPr/>
                    <a:lstStyle/>
                    <a:p>
                      <a:pPr marL="0" marR="0" algn="ctr" hangingPunct="0">
                        <a:spcBef>
                          <a:spcPts val="0"/>
                        </a:spcBef>
                        <a:spcAft>
                          <a:spcPts val="0"/>
                        </a:spcAft>
                      </a:pPr>
                      <a:r>
                        <a:rPr lang="en-US" sz="1100" dirty="0"/>
                        <a:t> </a:t>
                      </a:r>
                    </a:p>
                  </a:txBody>
                  <a:tcPr marL="68580" marR="68580" marT="0" marB="0"/>
                </a:tc>
                <a:tc>
                  <a:txBody>
                    <a:bodyPr/>
                    <a:lstStyle/>
                    <a:p>
                      <a:pPr marL="0" marR="0" algn="ctr" hangingPunct="0">
                        <a:spcBef>
                          <a:spcPts val="0"/>
                        </a:spcBef>
                        <a:spcAft>
                          <a:spcPts val="0"/>
                        </a:spcAft>
                      </a:pPr>
                      <a:r>
                        <a:rPr lang="en-US" sz="1100" dirty="0"/>
                        <a:t> </a:t>
                      </a: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r>
              <a:tr h="173464">
                <a:tc>
                  <a:txBody>
                    <a:bodyPr/>
                    <a:lstStyle/>
                    <a:p>
                      <a:pPr marL="0" marR="0" hangingPunct="0">
                        <a:spcBef>
                          <a:spcPts val="0"/>
                        </a:spcBef>
                        <a:spcAft>
                          <a:spcPts val="0"/>
                        </a:spcAft>
                      </a:pPr>
                      <a:r>
                        <a:rPr lang="en-US" sz="1100" dirty="0">
                          <a:effectLst/>
                        </a:rPr>
                        <a:t>Parks Expenditures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$724,077</a:t>
                      </a:r>
                      <a:endParaRPr lang="en-US" sz="1100" dirty="0"/>
                    </a:p>
                  </a:txBody>
                  <a:tcPr marL="68580" marR="68580" marT="0" marB="0"/>
                </a:tc>
                <a:tc>
                  <a:txBody>
                    <a:bodyPr/>
                    <a:lstStyle/>
                    <a:p>
                      <a:pPr marL="0" marR="0" algn="ctr" hangingPunct="0">
                        <a:spcBef>
                          <a:spcPts val="0"/>
                        </a:spcBef>
                        <a:spcAft>
                          <a:spcPts val="0"/>
                        </a:spcAft>
                      </a:pPr>
                      <a:r>
                        <a:rPr lang="en-US" sz="1100" dirty="0" smtClean="0"/>
                        <a:t>$669,877</a:t>
                      </a:r>
                      <a:endParaRPr lang="en-US" sz="1100" dirty="0"/>
                    </a:p>
                  </a:txBody>
                  <a:tcPr marL="68580" marR="68580" marT="0" marB="0"/>
                </a:tc>
                <a:tc>
                  <a:txBody>
                    <a:bodyPr/>
                    <a:lstStyle/>
                    <a:p>
                      <a:pPr marL="0" marR="0" algn="ctr" hangingPunct="0">
                        <a:spcBef>
                          <a:spcPts val="0"/>
                        </a:spcBef>
                        <a:spcAft>
                          <a:spcPts val="0"/>
                        </a:spcAft>
                      </a:pPr>
                      <a:r>
                        <a:rPr lang="en-US" sz="1100" dirty="0" smtClean="0"/>
                        <a:t>$704,900</a:t>
                      </a:r>
                      <a:endParaRPr lang="en-US" sz="1100" dirty="0"/>
                    </a:p>
                  </a:txBody>
                  <a:tcPr marL="68580" marR="68580" marT="0" marB="0"/>
                </a:tc>
                <a:tc>
                  <a:txBody>
                    <a:bodyPr/>
                    <a:lstStyle/>
                    <a:p>
                      <a:pPr marL="0" marR="0" algn="ctr" hangingPunct="0">
                        <a:spcBef>
                          <a:spcPts val="0"/>
                        </a:spcBef>
                        <a:spcAft>
                          <a:spcPts val="0"/>
                        </a:spcAft>
                      </a:pPr>
                      <a:r>
                        <a:rPr lang="en-US" sz="1100" dirty="0" smtClean="0">
                          <a:latin typeface="+mn-lt"/>
                        </a:rPr>
                        <a:t>$740,560</a:t>
                      </a:r>
                      <a:endParaRPr lang="en-US" sz="1100" dirty="0">
                        <a:latin typeface="+mn-lt"/>
                      </a:endParaRPr>
                    </a:p>
                  </a:txBody>
                  <a:tcPr marL="68580" marR="68580" marT="0" marB="0"/>
                </a:tc>
              </a:tr>
              <a:tr h="173464">
                <a:tc>
                  <a:txBody>
                    <a:bodyPr/>
                    <a:lstStyle/>
                    <a:p>
                      <a:pPr marL="0" marR="0" hangingPunct="0">
                        <a:spcBef>
                          <a:spcPts val="0"/>
                        </a:spcBef>
                        <a:spcAft>
                          <a:spcPts val="0"/>
                        </a:spcAft>
                      </a:pPr>
                      <a:r>
                        <a:rPr lang="en-US" sz="1100" dirty="0">
                          <a:effectLst/>
                        </a:rPr>
                        <a:t>Parks Staff </a:t>
                      </a:r>
                      <a:r>
                        <a:rPr lang="en-US" sz="1100" dirty="0" smtClean="0">
                          <a:effectLst/>
                        </a:rPr>
                        <a:t> </a:t>
                      </a:r>
                      <a:r>
                        <a:rPr lang="en-US" sz="1100" dirty="0">
                          <a:effectLst/>
                        </a:rPr>
                        <a:t>Employees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12.6</a:t>
                      </a:r>
                      <a:endParaRPr lang="en-US" sz="1100" dirty="0"/>
                    </a:p>
                  </a:txBody>
                  <a:tcPr marL="68580" marR="68580" marT="0" marB="0"/>
                </a:tc>
                <a:tc>
                  <a:txBody>
                    <a:bodyPr/>
                    <a:lstStyle/>
                    <a:p>
                      <a:pPr marL="0" marR="0" algn="ctr" hangingPunct="0">
                        <a:spcBef>
                          <a:spcPts val="0"/>
                        </a:spcBef>
                        <a:spcAft>
                          <a:spcPts val="0"/>
                        </a:spcAft>
                      </a:pPr>
                      <a:r>
                        <a:rPr lang="en-US" sz="1100" dirty="0" smtClean="0"/>
                        <a:t>12.6</a:t>
                      </a:r>
                      <a:endParaRPr lang="en-US" sz="1100" dirty="0"/>
                    </a:p>
                  </a:txBody>
                  <a:tcPr marL="68580" marR="68580" marT="0" marB="0"/>
                </a:tc>
                <a:tc>
                  <a:txBody>
                    <a:bodyPr/>
                    <a:lstStyle/>
                    <a:p>
                      <a:pPr marL="0" marR="0" algn="ctr" hangingPunct="0">
                        <a:spcBef>
                          <a:spcPts val="0"/>
                        </a:spcBef>
                        <a:spcAft>
                          <a:spcPts val="0"/>
                        </a:spcAft>
                      </a:pPr>
                      <a:r>
                        <a:rPr lang="en-US" sz="1100" dirty="0" smtClean="0"/>
                        <a:t>12.6</a:t>
                      </a:r>
                      <a:endParaRPr lang="en-US" sz="1100" dirty="0"/>
                    </a:p>
                  </a:txBody>
                  <a:tcPr marL="68580" marR="68580" marT="0" marB="0"/>
                </a:tc>
                <a:tc>
                  <a:txBody>
                    <a:bodyPr/>
                    <a:lstStyle/>
                    <a:p>
                      <a:pPr marL="0" marR="0" algn="ctr" hangingPunct="0">
                        <a:spcBef>
                          <a:spcPts val="0"/>
                        </a:spcBef>
                        <a:spcAft>
                          <a:spcPts val="0"/>
                        </a:spcAft>
                      </a:pPr>
                      <a:r>
                        <a:rPr lang="en-US" sz="1100" dirty="0" smtClean="0">
                          <a:latin typeface="+mn-lt"/>
                        </a:rPr>
                        <a:t>11</a:t>
                      </a:r>
                      <a:endParaRPr lang="en-US" sz="1100" dirty="0">
                        <a:latin typeface="+mn-lt"/>
                      </a:endParaRPr>
                    </a:p>
                  </a:txBody>
                  <a:tcPr marL="68580" marR="68580" marT="0" marB="0"/>
                </a:tc>
              </a:tr>
              <a:tr h="188469">
                <a:tc>
                  <a:txBody>
                    <a:bodyPr/>
                    <a:lstStyle/>
                    <a:p>
                      <a:pPr marL="0" marR="0" hangingPunct="0">
                        <a:spcBef>
                          <a:spcPts val="0"/>
                        </a:spcBef>
                        <a:spcAft>
                          <a:spcPts val="0"/>
                        </a:spcAft>
                      </a:pPr>
                      <a:r>
                        <a:rPr lang="en-US" sz="1100" dirty="0">
                          <a:effectLst/>
                        </a:rPr>
                        <a:t>Volunteer Hours-Clean Sweep</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73464">
                <a:tc>
                  <a:txBody>
                    <a:bodyPr/>
                    <a:lstStyle/>
                    <a:p>
                      <a:pPr marL="0" marR="0" algn="ctr" hangingPunct="0">
                        <a:spcBef>
                          <a:spcPts val="0"/>
                        </a:spcBef>
                        <a:spcAft>
                          <a:spcPts val="0"/>
                        </a:spcAft>
                      </a:pPr>
                      <a:r>
                        <a:rPr lang="en-US" sz="1100" u="none" dirty="0">
                          <a:effectLst/>
                        </a:rPr>
                        <a:t>Output</a:t>
                      </a:r>
                      <a:endParaRPr lang="en-US" sz="1100" u="none" dirty="0">
                        <a:solidFill>
                          <a:srgbClr val="CC99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Special Events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23</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56</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56</a:t>
                      </a:r>
                      <a:endParaRPr lang="en-US" sz="1100" dirty="0">
                        <a:effectLst/>
                        <a:latin typeface="+mn-lt"/>
                        <a:ea typeface="Times New Roman"/>
                        <a:cs typeface="Times New Roman"/>
                      </a:endParaRPr>
                    </a:p>
                  </a:txBody>
                  <a:tcPr marL="68580" marR="68580" marT="0" marB="0"/>
                </a:tc>
              </a:tr>
              <a:tr h="144344">
                <a:tc>
                  <a:txBody>
                    <a:bodyPr/>
                    <a:lstStyle/>
                    <a:p>
                      <a:pPr marL="0" marR="0" hangingPunct="0">
                        <a:spcBef>
                          <a:spcPts val="0"/>
                        </a:spcBef>
                        <a:spcAft>
                          <a:spcPts val="0"/>
                        </a:spcAft>
                      </a:pPr>
                      <a:r>
                        <a:rPr lang="en-US" sz="1100" dirty="0" smtClean="0">
                          <a:effectLst/>
                          <a:latin typeface="+mn-lt"/>
                          <a:ea typeface="Times New Roman"/>
                          <a:cs typeface="Times New Roman"/>
                        </a:rPr>
                        <a:t>Recreation Program Participants</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400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400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400</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pPr>
                      <a:r>
                        <a:rPr lang="en-US" sz="1100" dirty="0">
                          <a:effectLst/>
                        </a:rPr>
                        <a:t>Pavilion Rentals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95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96</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96</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96</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tabLst>
                          <a:tab pos="2743200" algn="ctr"/>
                          <a:tab pos="5486400" algn="r"/>
                          <a:tab pos="457200" algn="l"/>
                        </a:tabLst>
                      </a:pPr>
                      <a:r>
                        <a:rPr lang="en-US" sz="1100" dirty="0">
                          <a:effectLst/>
                        </a:rPr>
                        <a:t>New Trees Planted</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75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50</a:t>
                      </a:r>
                      <a:endParaRPr lang="en-US" sz="1100" dirty="0">
                        <a:effectLst/>
                        <a:latin typeface="+mn-lt"/>
                        <a:ea typeface="Times New Roman"/>
                        <a:cs typeface="Times New Roman"/>
                      </a:endParaRPr>
                    </a:p>
                  </a:txBody>
                  <a:tcPr marL="68580" marR="68580" marT="0" marB="0"/>
                </a:tc>
              </a:tr>
              <a:tr h="173464">
                <a:tc>
                  <a:txBody>
                    <a:bodyPr/>
                    <a:lstStyle/>
                    <a:p>
                      <a:pPr marL="0" marR="0" hangingPunct="0">
                        <a:spcBef>
                          <a:spcPts val="0"/>
                        </a:spcBef>
                        <a:spcAft>
                          <a:spcPts val="0"/>
                        </a:spcAft>
                        <a:tabLst>
                          <a:tab pos="2743200" algn="ctr"/>
                          <a:tab pos="5486400" algn="r"/>
                          <a:tab pos="457200" algn="l"/>
                        </a:tabLs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bl>
          </a:graphicData>
        </a:graphic>
      </p:graphicFrame>
      <p:sp>
        <p:nvSpPr>
          <p:cNvPr id="128172" name="Rectangle 7"/>
          <p:cNvSpPr>
            <a:spLocks noChangeArrowheads="1"/>
          </p:cNvSpPr>
          <p:nvPr/>
        </p:nvSpPr>
        <p:spPr bwMode="auto">
          <a:xfrm>
            <a:off x="496337" y="381000"/>
            <a:ext cx="52959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PARKS DEPARTMENT continued</a:t>
            </a:r>
            <a:endParaRPr lang="en-US" sz="1400" dirty="0">
              <a:solidFill>
                <a:schemeClr val="bg2">
                  <a:lumMod val="50000"/>
                </a:schemeClr>
              </a:solidFill>
            </a:endParaRPr>
          </a:p>
          <a:p>
            <a:pPr eaLnBrk="0" hangingPunct="0"/>
            <a:r>
              <a:rPr lang="en-US" sz="1100" dirty="0">
                <a:solidFill>
                  <a:schemeClr val="bg2">
                    <a:lumMod val="50000"/>
                  </a:schemeClr>
                </a:solidFill>
                <a:cs typeface="Times New Roman" pitchFamily="18" charset="0"/>
              </a:rPr>
              <a:t>			</a:t>
            </a:r>
            <a:r>
              <a:rPr lang="en-US" sz="1100" dirty="0">
                <a:cs typeface="Times New Roman" pitchFamily="18" charset="0"/>
              </a:rPr>
              <a:t>		</a:t>
            </a:r>
            <a:endParaRPr lang="en-US" sz="1000" dirty="0"/>
          </a:p>
        </p:txBody>
      </p:sp>
      <p:pic>
        <p:nvPicPr>
          <p:cNvPr id="128173" name="Picture 1" descr="P:\Photos Misc\PARKS\DSC_00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007" y="6553200"/>
            <a:ext cx="472369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a:xfrm>
            <a:off x="5938016"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C2735C76-C27D-495B-85FB-A45C95B8496F}" type="slidenum">
              <a:rPr lang="en-US" smtClean="0"/>
              <a:pPr>
                <a:defRPr/>
              </a:pPr>
              <a:t>122</a:t>
            </a:fld>
            <a:endParaRPr lang="en-US" dirty="0"/>
          </a:p>
        </p:txBody>
      </p:sp>
      <p:sp>
        <p:nvSpPr>
          <p:cNvPr id="129026"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2937505346"/>
              </p:ext>
            </p:extLst>
          </p:nvPr>
        </p:nvGraphicFramePr>
        <p:xfrm>
          <a:off x="381000" y="1219201"/>
          <a:ext cx="6057900" cy="3122043"/>
        </p:xfrm>
        <a:graphic>
          <a:graphicData uri="http://schemas.openxmlformats.org/drawingml/2006/table">
            <a:tbl>
              <a:tblPr>
                <a:tableStyleId>{ED083AE6-46FA-4A59-8FB0-9F97EB10719F}</a:tableStyleId>
              </a:tblPr>
              <a:tblGrid>
                <a:gridCol w="1677572"/>
                <a:gridCol w="1118382"/>
                <a:gridCol w="1118382"/>
                <a:gridCol w="1056249"/>
                <a:gridCol w="1087315"/>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mn-lt"/>
                        <a:ea typeface="Times New Roman"/>
                      </a:endParaRPr>
                    </a:p>
                  </a:txBody>
                  <a:tcPr marL="67661" marR="67661" marT="0" marB="0"/>
                </a:tc>
              </a:tr>
              <a:tr h="182879">
                <a:tc>
                  <a:txBody>
                    <a:bodyPr/>
                    <a:lstStyle/>
                    <a:p>
                      <a:pPr marL="0" marR="0" hangingPunct="0">
                        <a:spcBef>
                          <a:spcPts val="0"/>
                        </a:spcBef>
                        <a:spcAft>
                          <a:spcPts val="0"/>
                        </a:spcAft>
                      </a:pPr>
                      <a:r>
                        <a:rPr lang="en-US" sz="1100" dirty="0">
                          <a:effectLst/>
                        </a:rPr>
                        <a:t>Director of Public </a:t>
                      </a:r>
                      <a:r>
                        <a:rPr lang="en-US" sz="1100" dirty="0" smtClean="0">
                          <a:effectLst/>
                        </a:rPr>
                        <a:t>Works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r>
              <a:tr h="228600">
                <a:tc>
                  <a:txBody>
                    <a:bodyPr/>
                    <a:lstStyle/>
                    <a:p>
                      <a:pPr marL="0" marR="0" hangingPunct="0">
                        <a:spcBef>
                          <a:spcPts val="0"/>
                        </a:spcBef>
                        <a:spcAft>
                          <a:spcPts val="0"/>
                        </a:spcAft>
                      </a:pPr>
                      <a:r>
                        <a:rPr lang="en-US" sz="1100" dirty="0">
                          <a:effectLst/>
                        </a:rPr>
                        <a:t>Parks Superintendent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r>
              <a:tr h="227552">
                <a:tc>
                  <a:txBody>
                    <a:bodyPr/>
                    <a:lstStyle/>
                    <a:p>
                      <a:pPr marL="0" marR="0" hangingPunct="0">
                        <a:spcBef>
                          <a:spcPts val="0"/>
                        </a:spcBef>
                        <a:spcAft>
                          <a:spcPts val="0"/>
                        </a:spcAft>
                      </a:pPr>
                      <a:r>
                        <a:rPr lang="en-US" sz="1100" dirty="0">
                          <a:effectLst/>
                        </a:rPr>
                        <a:t>Recreation Coordinator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80" marR="68580" marT="0" marB="0"/>
                </a:tc>
              </a:tr>
              <a:tr h="228600">
                <a:tc>
                  <a:txBody>
                    <a:bodyPr/>
                    <a:lstStyle/>
                    <a:p>
                      <a:pPr marL="0" marR="0" hangingPunct="0">
                        <a:spcBef>
                          <a:spcPts val="0"/>
                        </a:spcBef>
                        <a:spcAft>
                          <a:spcPts val="0"/>
                        </a:spcAft>
                      </a:pPr>
                      <a:r>
                        <a:rPr lang="en-US" sz="1100" dirty="0">
                          <a:effectLst/>
                        </a:rPr>
                        <a:t>Parks Foreman</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224351">
                <a:tc>
                  <a:txBody>
                    <a:bodyPr/>
                    <a:lstStyle/>
                    <a:p>
                      <a:pPr marL="0" marR="0" hangingPunct="0">
                        <a:spcBef>
                          <a:spcPts val="0"/>
                        </a:spcBef>
                        <a:spcAft>
                          <a:spcPts val="0"/>
                        </a:spcAft>
                      </a:pPr>
                      <a:r>
                        <a:rPr lang="en-US" sz="1100" dirty="0">
                          <a:effectLst/>
                        </a:rPr>
                        <a:t>Administrative Assistant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cs typeface="+mn-cs"/>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r>
              <a:tr h="229647">
                <a:tc>
                  <a:txBody>
                    <a:bodyPr/>
                    <a:lstStyle/>
                    <a:p>
                      <a:pPr marL="0" marR="0" hangingPunct="0">
                        <a:spcBef>
                          <a:spcPts val="0"/>
                        </a:spcBef>
                        <a:spcAft>
                          <a:spcPts val="0"/>
                        </a:spcAft>
                      </a:pPr>
                      <a:r>
                        <a:rPr lang="en-US" sz="1100" dirty="0" smtClean="0">
                          <a:effectLst/>
                          <a:latin typeface="+mn-lt"/>
                          <a:ea typeface="Times New Roman"/>
                          <a:cs typeface="Times New Roman"/>
                        </a:rPr>
                        <a:t>Parks </a:t>
                      </a:r>
                      <a:r>
                        <a:rPr lang="en-US" sz="1100" dirty="0" err="1" smtClean="0">
                          <a:effectLst/>
                          <a:latin typeface="+mn-lt"/>
                          <a:ea typeface="Times New Roman"/>
                          <a:cs typeface="Times New Roman"/>
                        </a:rPr>
                        <a:t>Crewleader</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smtClean="0">
                          <a:effectLst/>
                          <a:latin typeface="+mn-lt"/>
                          <a:ea typeface="Times New Roman"/>
                          <a:cs typeface="Times New Roman"/>
                        </a:rPr>
                        <a:t>Parks Maintenance Specialist</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latin typeface="+mn-lt"/>
                        <a:ea typeface="Times New Roman"/>
                        <a:cs typeface="Times New Roman"/>
                      </a:endParaRPr>
                    </a:p>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229647">
                <a:tc>
                  <a:txBody>
                    <a:bodyPr/>
                    <a:lstStyle/>
                    <a:p>
                      <a:pPr marL="0" marR="0" hangingPunct="0">
                        <a:spcBef>
                          <a:spcPts val="0"/>
                        </a:spcBef>
                        <a:spcAft>
                          <a:spcPts val="0"/>
                        </a:spcAft>
                      </a:pPr>
                      <a:r>
                        <a:rPr lang="en-US" sz="1100" dirty="0">
                          <a:effectLst/>
                        </a:rPr>
                        <a:t>Maintenance Worker II</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ea typeface="+mn-ea"/>
                          <a:cs typeface="+mn-cs"/>
                        </a:rPr>
                        <a:t>8</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ea typeface="+mn-ea"/>
                          <a:cs typeface="+mn-cs"/>
                        </a:rPr>
                        <a:t>7</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ea typeface="+mn-ea"/>
                          <a:cs typeface="+mn-cs"/>
                        </a:rPr>
                        <a:t>7</a:t>
                      </a:r>
                      <a:endParaRPr lang="en-US" sz="1100" dirty="0">
                        <a:effectLst/>
                        <a:latin typeface="Arial"/>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Seasonal Maintenance Worker II</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effectLst/>
                        <a:latin typeface="Arial"/>
                        <a:ea typeface="Times New Roman"/>
                        <a:cs typeface="Times New Roman"/>
                      </a:endParaRPr>
                    </a:p>
                  </a:txBody>
                  <a:tcPr marL="68580" marR="68580" marT="0" marB="0"/>
                </a:tc>
              </a:tr>
              <a:tr h="167640">
                <a:tc>
                  <a:txBody>
                    <a:bodyPr/>
                    <a:lstStyle/>
                    <a:p>
                      <a:pPr marL="0" marR="0"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r>
              <a:tr h="229647">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11.0</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11.0</a:t>
                      </a:r>
                      <a:endParaRPr lang="en-US" sz="1100" b="1"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11.0</a:t>
                      </a:r>
                      <a:endParaRPr lang="en-US" sz="1100" b="1" dirty="0">
                        <a:effectLst/>
                        <a:latin typeface="Arial"/>
                        <a:ea typeface="Times New Roman"/>
                        <a:cs typeface="Times New Roman"/>
                      </a:endParaRPr>
                    </a:p>
                  </a:txBody>
                  <a:tcPr marL="68580" marR="68580" marT="0" marB="0"/>
                </a:tc>
              </a:tr>
            </a:tbl>
          </a:graphicData>
        </a:graphic>
      </p:graphicFrame>
      <p:sp>
        <p:nvSpPr>
          <p:cNvPr id="129095"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PARKS DEPARTMENT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129096"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29098"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29099"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29100"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29101"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29102" name="Rectangle 1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0" name="Diagram 9"/>
          <p:cNvGraphicFramePr/>
          <p:nvPr>
            <p:extLst>
              <p:ext uri="{D42A27DB-BD31-4B8C-83A1-F6EECF244321}">
                <p14:modId xmlns:p14="http://schemas.microsoft.com/office/powerpoint/2010/main" val="2204740848"/>
              </p:ext>
            </p:extLst>
          </p:nvPr>
        </p:nvGraphicFramePr>
        <p:xfrm>
          <a:off x="762000" y="5562615"/>
          <a:ext cx="5372100" cy="2532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9104" name="Rectangle 7"/>
          <p:cNvSpPr>
            <a:spLocks noChangeArrowheads="1"/>
          </p:cNvSpPr>
          <p:nvPr/>
        </p:nvSpPr>
        <p:spPr bwMode="auto">
          <a:xfrm>
            <a:off x="2209800" y="4830981"/>
            <a:ext cx="318135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en-US" sz="1400" b="1" dirty="0">
                <a:solidFill>
                  <a:srgbClr val="336600"/>
                </a:solidFill>
                <a:cs typeface="Times New Roman" pitchFamily="18" charset="0"/>
              </a:rPr>
              <a:t>PARKS </a:t>
            </a:r>
            <a:r>
              <a:rPr lang="en-US" sz="1400" b="1" dirty="0" smtClean="0">
                <a:solidFill>
                  <a:srgbClr val="336600"/>
                </a:solidFill>
                <a:cs typeface="Times New Roman" pitchFamily="18" charset="0"/>
              </a:rPr>
              <a:t>ORGANIZATIONAL </a:t>
            </a:r>
            <a:r>
              <a:rPr lang="en-US" sz="1400" b="1" dirty="0">
                <a:solidFill>
                  <a:srgbClr val="336600"/>
                </a:solidFill>
                <a:cs typeface="Times New Roman" pitchFamily="18" charset="0"/>
              </a:rPr>
              <a:t>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02277" y="533400"/>
            <a:ext cx="5867400" cy="3262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BUILDING MAINTENANCE</a:t>
            </a:r>
            <a:endParaRPr lang="en-US" sz="1400" dirty="0">
              <a:solidFill>
                <a:schemeClr val="bg2">
                  <a:lumMod val="50000"/>
                </a:schemeClr>
              </a:solidFill>
              <a:latin typeface="Arial" pitchFamily="34" charset="0"/>
              <a:cs typeface="+mn-cs"/>
            </a:endParaRPr>
          </a:p>
          <a:p>
            <a:pPr eaLnBrk="0" hangingPunct="0">
              <a:defRPr/>
            </a:pPr>
            <a:endParaRPr lang="en-US" sz="500" dirty="0">
              <a:latin typeface="Arial" pitchFamily="34" charset="0"/>
              <a:cs typeface="Times New Roman" pitchFamily="18" charset="0"/>
            </a:endParaRPr>
          </a:p>
          <a:p>
            <a:pPr hangingPunct="0">
              <a:defRPr/>
            </a:pPr>
            <a:r>
              <a:rPr lang="en-US" sz="1100" b="1" dirty="0">
                <a:cs typeface="+mn-cs"/>
              </a:rPr>
              <a:t> </a:t>
            </a:r>
          </a:p>
          <a:p>
            <a:pPr hangingPunct="0">
              <a:defRPr/>
            </a:pPr>
            <a:r>
              <a:rPr lang="en-US" sz="1100" b="1" dirty="0">
                <a:solidFill>
                  <a:srgbClr val="000000"/>
                </a:solidFill>
                <a:latin typeface="Arial" pitchFamily="34" charset="0"/>
                <a:cs typeface="Times New Roman" pitchFamily="18" charset="0"/>
              </a:rPr>
              <a:t>Department Description</a:t>
            </a:r>
          </a:p>
          <a:p>
            <a:pPr hangingPunct="0">
              <a:defRPr/>
            </a:pPr>
            <a:endParaRPr lang="en-US" sz="1100" dirty="0">
              <a:cs typeface="+mn-cs"/>
            </a:endParaRPr>
          </a:p>
          <a:p>
            <a:pPr marL="171450" indent="-171450" hangingPunct="0">
              <a:buFont typeface="Arial" pitchFamily="34" charset="0"/>
              <a:buChar char="•"/>
              <a:defRPr/>
            </a:pPr>
            <a:r>
              <a:rPr lang="en-US" sz="1100" dirty="0">
                <a:cs typeface="+mn-cs"/>
              </a:rPr>
              <a:t>The department consists of </a:t>
            </a:r>
            <a:r>
              <a:rPr lang="en-US" sz="1100" dirty="0" smtClean="0">
                <a:cs typeface="+mn-cs"/>
              </a:rPr>
              <a:t>four </a:t>
            </a:r>
            <a:r>
              <a:rPr lang="en-US" sz="1100" dirty="0">
                <a:cs typeface="+mn-cs"/>
              </a:rPr>
              <a:t>full time employees with the responsibility of cleaning all </a:t>
            </a:r>
            <a:r>
              <a:rPr lang="en-US" sz="1100" dirty="0" smtClean="0">
                <a:cs typeface="+mn-cs"/>
              </a:rPr>
              <a:t>City </a:t>
            </a:r>
            <a:r>
              <a:rPr lang="en-US" sz="1100" dirty="0">
                <a:cs typeface="+mn-cs"/>
              </a:rPr>
              <a:t>facilities.  </a:t>
            </a:r>
          </a:p>
          <a:p>
            <a:pPr marL="171450" indent="-171450" hangingPunct="0">
              <a:buFont typeface="Arial" pitchFamily="34" charset="0"/>
              <a:buChar char="•"/>
              <a:defRPr/>
            </a:pPr>
            <a:r>
              <a:rPr lang="en-US" sz="1100" dirty="0">
                <a:cs typeface="+mn-cs"/>
              </a:rPr>
              <a:t>In addition to cleaning, employees are responsible for stocking restroom </a:t>
            </a:r>
            <a:r>
              <a:rPr lang="en-US" sz="1100" dirty="0" smtClean="0">
                <a:cs typeface="+mn-cs"/>
              </a:rPr>
              <a:t>supplies and performing light </a:t>
            </a:r>
            <a:r>
              <a:rPr lang="en-US" sz="1100" dirty="0">
                <a:cs typeface="+mn-cs"/>
              </a:rPr>
              <a:t>maintenance such as replacing light bulbs and cleaning air conditioning filters. </a:t>
            </a:r>
          </a:p>
          <a:p>
            <a:pPr marL="171450" indent="-171450" hangingPunct="0">
              <a:buFont typeface="Arial" pitchFamily="34" charset="0"/>
              <a:buChar char="•"/>
              <a:defRPr/>
            </a:pPr>
            <a:r>
              <a:rPr lang="en-US" sz="1100" dirty="0">
                <a:cs typeface="+mn-cs"/>
              </a:rPr>
              <a:t>On an as needed </a:t>
            </a:r>
            <a:r>
              <a:rPr lang="en-US" sz="1100" dirty="0" smtClean="0">
                <a:cs typeface="+mn-cs"/>
              </a:rPr>
              <a:t>basis, </a:t>
            </a:r>
            <a:r>
              <a:rPr lang="en-US" sz="1100" dirty="0">
                <a:cs typeface="+mn-cs"/>
              </a:rPr>
              <a:t>these employees are responsible for setting up meeting rooms at the Library, City Hall and the Police Department. </a:t>
            </a:r>
          </a:p>
          <a:p>
            <a:pPr hangingPunct="0">
              <a:defRPr/>
            </a:pPr>
            <a:r>
              <a:rPr lang="en-US" sz="1100" dirty="0">
                <a:cs typeface="+mn-cs"/>
              </a:rPr>
              <a:t>	</a:t>
            </a: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The supervisor for the custodial staff is located at 1209 Linden </a:t>
            </a:r>
            <a:r>
              <a:rPr lang="en-US" sz="1100" dirty="0" smtClean="0">
                <a:cs typeface="+mn-cs"/>
              </a:rPr>
              <a:t>Street, Bastrop, Texas 78602.</a:t>
            </a:r>
            <a:endParaRPr lang="en-US" sz="1100" dirty="0">
              <a:cs typeface="+mn-cs"/>
            </a:endParaRPr>
          </a:p>
          <a:p>
            <a:pPr marL="171450" indent="-171450" hangingPunct="0">
              <a:buFont typeface="Arial" pitchFamily="34" charset="0"/>
              <a:buChar char="•"/>
              <a:defRPr/>
            </a:pPr>
            <a:r>
              <a:rPr lang="en-US" sz="1100" dirty="0">
                <a:cs typeface="+mn-cs"/>
              </a:rPr>
              <a:t>Office hours are 7:00 AM to 4:00 PM, Monday through Friday, excluding holidays.</a:t>
            </a:r>
          </a:p>
          <a:p>
            <a:pPr marL="171450" indent="-171450" hangingPunct="0">
              <a:buFont typeface="Arial" pitchFamily="34" charset="0"/>
              <a:buChar char="•"/>
              <a:defRPr/>
            </a:pPr>
            <a:r>
              <a:rPr lang="en-US" sz="1100" dirty="0">
                <a:cs typeface="+mn-cs"/>
              </a:rPr>
              <a:t>You may contact staff by phone at (512) 332-8920.</a:t>
            </a: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65164398"/>
              </p:ext>
            </p:extLst>
          </p:nvPr>
        </p:nvGraphicFramePr>
        <p:xfrm>
          <a:off x="533400" y="3962402"/>
          <a:ext cx="5845174" cy="2262849"/>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2012-2013</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2014-2015</a:t>
                      </a:r>
                      <a:endParaRPr lang="en-US" sz="900" b="1" dirty="0">
                        <a:solidFill>
                          <a:schemeClr val="tx1"/>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0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152,421</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154,228</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158,353</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158,920</a:t>
                      </a:r>
                      <a:endParaRPr lang="en-US" sz="900" dirty="0"/>
                    </a:p>
                  </a:txBody>
                  <a:tcPr marL="67668" marR="67668" marT="0" marB="0" anchor="ctr"/>
                </a:tc>
              </a:tr>
              <a:tr h="20950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3,053</a:t>
                      </a:r>
                      <a:endParaRPr lang="en-US" sz="900" dirty="0"/>
                    </a:p>
                  </a:txBody>
                  <a:tcPr marL="67668" marR="67668" marT="0" marB="0" anchor="ctr"/>
                </a:tc>
                <a:tc>
                  <a:txBody>
                    <a:bodyPr/>
                    <a:lstStyle/>
                    <a:p>
                      <a:pPr marL="0" marR="0" algn="r" hangingPunct="0">
                        <a:spcBef>
                          <a:spcPts val="0"/>
                        </a:spcBef>
                        <a:spcAft>
                          <a:spcPts val="0"/>
                        </a:spcAft>
                      </a:pPr>
                      <a:r>
                        <a:rPr lang="en-US" sz="900" dirty="0" smtClean="0"/>
                        <a:t>9,100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8,100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10,100</a:t>
                      </a:r>
                      <a:endParaRPr lang="en-US" sz="900" dirty="0"/>
                    </a:p>
                  </a:txBody>
                  <a:tcPr marL="67668" marR="67668" marT="0" marB="0" anchor="ctr"/>
                </a:tc>
              </a:tr>
              <a:tr h="20950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2,866</a:t>
                      </a:r>
                      <a:endParaRPr lang="en-US" sz="900" dirty="0"/>
                    </a:p>
                  </a:txBody>
                  <a:tcPr marL="67668" marR="67668" marT="0" marB="0" anchor="ctr"/>
                </a:tc>
                <a:tc>
                  <a:txBody>
                    <a:bodyPr/>
                    <a:lstStyle/>
                    <a:p>
                      <a:pPr marL="0" marR="0" algn="r" hangingPunct="0">
                        <a:spcBef>
                          <a:spcPts val="0"/>
                        </a:spcBef>
                        <a:spcAft>
                          <a:spcPts val="0"/>
                        </a:spcAft>
                      </a:pPr>
                      <a:r>
                        <a:rPr lang="en-US" sz="900" dirty="0" smtClean="0"/>
                        <a:t>3,600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3,500</a:t>
                      </a:r>
                      <a:endParaRPr lang="en-US" sz="900" dirty="0"/>
                    </a:p>
                  </a:txBody>
                  <a:tcPr marL="67668" marR="67668" marT="0" marB="0" anchor="ctr"/>
                </a:tc>
              </a:tr>
              <a:tr h="209501">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316</a:t>
                      </a:r>
                      <a:endParaRPr lang="en-US" sz="900" dirty="0"/>
                    </a:p>
                  </a:txBody>
                  <a:tcPr marL="67668" marR="67668" marT="0" marB="0" anchor="ctr"/>
                </a:tc>
                <a:tc>
                  <a:txBody>
                    <a:bodyPr/>
                    <a:lstStyle/>
                    <a:p>
                      <a:pPr marL="0" marR="0" algn="r" hangingPunct="0">
                        <a:spcBef>
                          <a:spcPts val="0"/>
                        </a:spcBef>
                        <a:spcAft>
                          <a:spcPts val="0"/>
                        </a:spcAft>
                      </a:pPr>
                      <a:r>
                        <a:rPr lang="en-US" sz="900" dirty="0" smtClean="0"/>
                        <a:t>472</a:t>
                      </a:r>
                      <a:endParaRPr lang="en-US" sz="900" dirty="0"/>
                    </a:p>
                  </a:txBody>
                  <a:tcPr marL="67668" marR="67668" marT="0" marB="0" anchor="ctr"/>
                </a:tc>
                <a:tc>
                  <a:txBody>
                    <a:bodyPr/>
                    <a:lstStyle/>
                    <a:p>
                      <a:pPr marL="0" marR="0" algn="r" hangingPunct="0">
                        <a:spcBef>
                          <a:spcPts val="0"/>
                        </a:spcBef>
                        <a:spcAft>
                          <a:spcPts val="0"/>
                        </a:spcAft>
                      </a:pPr>
                      <a:r>
                        <a:rPr lang="en-US" sz="900" dirty="0" smtClean="0"/>
                        <a:t>420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1,200</a:t>
                      </a:r>
                      <a:endParaRPr lang="en-US" sz="900" dirty="0"/>
                    </a:p>
                  </a:txBody>
                  <a:tcPr marL="67668" marR="67668" marT="0" marB="0" anchor="ctr"/>
                </a:tc>
              </a:tr>
              <a:tr h="20950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1,809</a:t>
                      </a:r>
                      <a:endParaRPr lang="en-US" sz="900" dirty="0"/>
                    </a:p>
                  </a:txBody>
                  <a:tcPr marL="67668" marR="67668" marT="0" marB="0" anchor="ctr"/>
                </a:tc>
                <a:tc>
                  <a:txBody>
                    <a:bodyPr/>
                    <a:lstStyle/>
                    <a:p>
                      <a:pPr marL="0" marR="0" algn="r" hangingPunct="0">
                        <a:spcBef>
                          <a:spcPts val="0"/>
                        </a:spcBef>
                        <a:spcAft>
                          <a:spcPts val="0"/>
                        </a:spcAft>
                      </a:pPr>
                      <a:r>
                        <a:rPr lang="en-US" sz="900" dirty="0" smtClean="0"/>
                        <a:t>1,690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1,690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2,090</a:t>
                      </a:r>
                      <a:endParaRPr lang="en-US" sz="900" dirty="0"/>
                    </a:p>
                  </a:txBody>
                  <a:tcPr marL="67668" marR="67668" marT="0" marB="0" anchor="ctr"/>
                </a:tc>
              </a:tr>
              <a:tr h="209501">
                <a:tc>
                  <a:txBody>
                    <a:bodyPr/>
                    <a:lstStyle/>
                    <a:p>
                      <a:pPr marL="0" marR="0" algn="l" hangingPunct="0">
                        <a:spcBef>
                          <a:spcPts val="0"/>
                        </a:spcBef>
                        <a:spcAft>
                          <a:spcPts val="0"/>
                        </a:spcAft>
                      </a:pPr>
                      <a:r>
                        <a:rPr lang="en-US" sz="900" dirty="0" smtClean="0">
                          <a:effectLst/>
                        </a:rPr>
                        <a:t>Other</a:t>
                      </a:r>
                      <a:r>
                        <a:rPr lang="en-US" sz="900" baseline="0" dirty="0" smtClean="0">
                          <a:effectLst/>
                        </a:rPr>
                        <a:t>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182883">
                <a:tc>
                  <a:txBody>
                    <a:bodyPr/>
                    <a:lstStyle/>
                    <a:p>
                      <a:pPr marL="0" marR="0" algn="l" hangingPunct="0">
                        <a:spcBef>
                          <a:spcPts val="0"/>
                        </a:spcBef>
                        <a:spcAft>
                          <a:spcPts val="0"/>
                        </a:spcAft>
                      </a:pPr>
                      <a:r>
                        <a:rPr lang="en-US" sz="900" b="1" dirty="0">
                          <a:solidFill>
                            <a:schemeClr val="tx1"/>
                          </a:solidFill>
                          <a:effectLst/>
                        </a:rPr>
                        <a:t>Total</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$160,466</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$169,200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$172,173</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175,810</a:t>
                      </a:r>
                      <a:endParaRPr lang="en-US" sz="900" b="1" dirty="0">
                        <a:solidFill>
                          <a:schemeClr val="tx1"/>
                        </a:solidFill>
                      </a:endParaRPr>
                    </a:p>
                  </a:txBody>
                  <a:tcPr marL="67668" marR="67668" marT="0" marB="0" anchor="ctr"/>
                </a:tc>
              </a:tr>
            </a:tbl>
          </a:graphicData>
        </a:graphic>
      </p:graphicFrame>
      <p:pic>
        <p:nvPicPr>
          <p:cNvPr id="130113" name="Picture 7" descr="buckets,careers,caution signs,custodians,janitors,jobs,mopping floors,mops,occupations,people,people at work,persons,warning signs,wet flo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973" y="6477001"/>
            <a:ext cx="1447800" cy="220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p:cNvGraphicFramePr>
          <p:nvPr>
            <p:extLst>
              <p:ext uri="{D42A27DB-BD31-4B8C-83A1-F6EECF244321}">
                <p14:modId xmlns:p14="http://schemas.microsoft.com/office/powerpoint/2010/main" val="2974231334"/>
              </p:ext>
            </p:extLst>
          </p:nvPr>
        </p:nvGraphicFramePr>
        <p:xfrm>
          <a:off x="0" y="6248399"/>
          <a:ext cx="4191001" cy="259080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a:xfrm>
            <a:off x="5694364" y="21265"/>
            <a:ext cx="800100" cy="438912"/>
          </a:xfrm>
        </p:spPr>
        <p:txBody>
          <a:bodyPr/>
          <a:lstStyle/>
          <a:p>
            <a:pPr algn="r">
              <a:defRPr/>
            </a:pPr>
            <a:fld id="{F5669E6F-A436-41F2-85FF-0D6B9183F3DF}" type="slidenum">
              <a:rPr lang="en-US" smtClean="0"/>
              <a:pPr algn="r">
                <a:defRPr/>
              </a:pPr>
              <a:t>123</a:t>
            </a:fld>
            <a:endParaRPr lang="en-US" dirty="0"/>
          </a:p>
        </p:txBody>
      </p:sp>
      <p:sp>
        <p:nvSpPr>
          <p:cNvPr id="7" name="Slide Number Placeholder 1"/>
          <p:cNvSpPr txBox="1">
            <a:spLocks/>
          </p:cNvSpPr>
          <p:nvPr/>
        </p:nvSpPr>
        <p:spPr>
          <a:xfrm>
            <a:off x="5531663"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123</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6725" y="808037"/>
            <a:ext cx="6186487" cy="3123932"/>
          </a:xfrm>
          <a:prstGeom prst="rect">
            <a:avLst/>
          </a:prstGeom>
          <a:solidFill>
            <a:schemeClr val="bg1"/>
          </a:solidFill>
        </p:spPr>
        <p:txBody>
          <a:bodyPr>
            <a:spAutoFit/>
          </a:bodyPr>
          <a:lstStyle/>
          <a:p>
            <a:pPr hangingPunct="0">
              <a:defRPr/>
            </a:pPr>
            <a:r>
              <a:rPr lang="en-US" sz="1000" dirty="0">
                <a:cs typeface="+mn-cs"/>
              </a:rPr>
              <a:t> </a:t>
            </a:r>
            <a:endParaRPr lang="en-US" sz="1100" b="1" dirty="0">
              <a:cs typeface="+mn-cs"/>
            </a:endParaRPr>
          </a:p>
          <a:p>
            <a:pPr hangingPunct="0">
              <a:defRPr/>
            </a:pPr>
            <a:r>
              <a:rPr lang="en-US" sz="1100" b="1" dirty="0" smtClean="0"/>
              <a:t>2013-2014 </a:t>
            </a:r>
            <a:r>
              <a:rPr lang="en-US" sz="1100" b="1" dirty="0"/>
              <a:t>Accomplishments</a:t>
            </a:r>
            <a:endParaRPr lang="en-US" sz="1100" dirty="0"/>
          </a:p>
          <a:p>
            <a:pPr marL="171450" indent="-171450">
              <a:buFont typeface="Arial" pitchFamily="34" charset="0"/>
              <a:buChar char="•"/>
              <a:defRPr/>
            </a:pPr>
            <a:r>
              <a:rPr lang="en-US" sz="1100" dirty="0" smtClean="0"/>
              <a:t>The </a:t>
            </a:r>
            <a:r>
              <a:rPr lang="en-US" sz="1100" dirty="0"/>
              <a:t>custodial schedule was changed to utilize personnel more effectively </a:t>
            </a:r>
            <a:r>
              <a:rPr lang="en-US" sz="1100" dirty="0" smtClean="0"/>
              <a:t>with all custodians  </a:t>
            </a:r>
            <a:r>
              <a:rPr lang="en-US" sz="1100" dirty="0"/>
              <a:t>assigned </a:t>
            </a:r>
            <a:r>
              <a:rPr lang="en-US" sz="1100" dirty="0" smtClean="0"/>
              <a:t>responsibilities at all facilities.</a:t>
            </a:r>
            <a:endParaRPr lang="en-US" sz="1100" dirty="0"/>
          </a:p>
          <a:p>
            <a:pPr hangingPunct="0">
              <a:defRPr/>
            </a:pPr>
            <a:r>
              <a:rPr lang="en-US" sz="1100" b="1" dirty="0"/>
              <a:t> </a:t>
            </a:r>
            <a:endParaRPr lang="en-US" sz="1100" dirty="0"/>
          </a:p>
          <a:p>
            <a:pPr hangingPunct="0">
              <a:defRPr/>
            </a:pPr>
            <a:r>
              <a:rPr lang="en-US" sz="1100" b="1" dirty="0" smtClean="0"/>
              <a:t>2014-2015 Goals</a:t>
            </a:r>
            <a:endParaRPr lang="en-US" sz="1100" dirty="0"/>
          </a:p>
          <a:p>
            <a:pPr marL="171450" indent="-171450">
              <a:buFont typeface="Arial" pitchFamily="34" charset="0"/>
              <a:buChar char="•"/>
              <a:defRPr/>
            </a:pPr>
            <a:r>
              <a:rPr lang="en-US" sz="1100" dirty="0"/>
              <a:t>Continue to provide quality janitorial services to all </a:t>
            </a:r>
            <a:r>
              <a:rPr lang="en-US" sz="1100" dirty="0" smtClean="0"/>
              <a:t>City </a:t>
            </a:r>
            <a:r>
              <a:rPr lang="en-US" sz="1100" dirty="0"/>
              <a:t>facilities.</a:t>
            </a:r>
          </a:p>
          <a:p>
            <a:pPr marL="171450" indent="-171450">
              <a:buFont typeface="Arial" pitchFamily="34" charset="0"/>
              <a:buChar char="•"/>
              <a:defRPr/>
            </a:pPr>
            <a:r>
              <a:rPr lang="en-US" sz="1100" dirty="0"/>
              <a:t>Ensure </a:t>
            </a:r>
            <a:r>
              <a:rPr lang="en-US" sz="1100" dirty="0" smtClean="0"/>
              <a:t>City </a:t>
            </a:r>
            <a:r>
              <a:rPr lang="en-US" sz="1100" dirty="0"/>
              <a:t>employees have a clean, safe, and pleasant office environment to work in.</a:t>
            </a:r>
          </a:p>
          <a:p>
            <a:pPr marL="171450" indent="-171450">
              <a:buFont typeface="Arial" pitchFamily="34" charset="0"/>
              <a:buChar char="•"/>
              <a:defRPr/>
            </a:pPr>
            <a:r>
              <a:rPr lang="en-US" sz="1100" dirty="0" smtClean="0"/>
              <a:t>Increase </a:t>
            </a:r>
            <a:r>
              <a:rPr lang="en-US" sz="1100" dirty="0"/>
              <a:t>our productivity as well as expanding the service to a much more detailed cleaning routine rather than just hitting the worst areas and consistently falling behind on other areas</a:t>
            </a:r>
            <a:r>
              <a:rPr lang="en-US" sz="1100" dirty="0" smtClean="0"/>
              <a:t>.</a:t>
            </a:r>
            <a:endParaRPr lang="en-US" sz="1100" dirty="0"/>
          </a:p>
          <a:p>
            <a:pPr marL="171450" indent="-171450">
              <a:buFont typeface="Arial" pitchFamily="34" charset="0"/>
              <a:buChar char="•"/>
              <a:defRPr/>
            </a:pPr>
            <a:r>
              <a:rPr lang="en-US" sz="1100" dirty="0" smtClean="0"/>
              <a:t>Provide </a:t>
            </a:r>
            <a:r>
              <a:rPr lang="en-US" sz="1100" dirty="0"/>
              <a:t>a better building maintenance service to make sure our office personnel have a professional and comfortable atmosphere to work in.</a:t>
            </a:r>
          </a:p>
          <a:p>
            <a:pPr hangingPunct="0">
              <a:defRPr/>
            </a:pPr>
            <a:r>
              <a:rPr lang="en-US" sz="1100" b="1" dirty="0"/>
              <a:t> </a:t>
            </a:r>
            <a:endParaRPr lang="en-US" sz="1100" dirty="0"/>
          </a:p>
          <a:p>
            <a:pPr hangingPunct="0">
              <a:defRPr/>
            </a:pPr>
            <a:r>
              <a:rPr lang="en-US" sz="1100" b="1" dirty="0" smtClean="0"/>
              <a:t>2014-2015 </a:t>
            </a:r>
            <a:r>
              <a:rPr lang="en-US" sz="1100" b="1" dirty="0"/>
              <a:t>Budget Objectives</a:t>
            </a:r>
            <a:endParaRPr lang="en-US" sz="1100" dirty="0"/>
          </a:p>
          <a:p>
            <a:pPr marL="171450" indent="-171450">
              <a:buFont typeface="Arial" pitchFamily="34" charset="0"/>
              <a:buChar char="•"/>
              <a:defRPr/>
            </a:pPr>
            <a:r>
              <a:rPr lang="en-US" sz="1100" dirty="0"/>
              <a:t>Maintain current services without </a:t>
            </a:r>
            <a:r>
              <a:rPr lang="en-US" sz="1100" dirty="0" smtClean="0"/>
              <a:t>a significant </a:t>
            </a:r>
            <a:r>
              <a:rPr lang="en-US" sz="1100" dirty="0"/>
              <a:t>increase in funds.</a:t>
            </a:r>
          </a:p>
          <a:p>
            <a:pPr marL="171450" indent="-171450">
              <a:buFont typeface="Arial" pitchFamily="34" charset="0"/>
              <a:buChar char="•"/>
              <a:defRPr/>
            </a:pPr>
            <a:r>
              <a:rPr lang="en-US" sz="1100" dirty="0"/>
              <a:t>Find resources for quality products at a reduced cost to the City.</a:t>
            </a:r>
          </a:p>
          <a:p>
            <a:pPr marL="171450" indent="-171450">
              <a:buFont typeface="Arial" pitchFamily="34" charset="0"/>
              <a:buChar char="•"/>
              <a:defRPr/>
            </a:pPr>
            <a:r>
              <a:rPr lang="en-US" sz="1100" dirty="0"/>
              <a:t>Work with current vendors to qualify for bulk purchases for additional discounts and savings.</a:t>
            </a:r>
          </a:p>
          <a:p>
            <a:pPr marL="171450" indent="-171450">
              <a:buFont typeface="Arial" pitchFamily="34" charset="0"/>
              <a:buChar char="•"/>
              <a:defRPr/>
            </a:pPr>
            <a:r>
              <a:rPr lang="en-US" sz="1100" dirty="0" smtClean="0"/>
              <a:t>Ensure </a:t>
            </a:r>
            <a:r>
              <a:rPr lang="en-US" sz="1100" dirty="0"/>
              <a:t>we have adequate personnel to carry out operations to the best of our abilities.</a:t>
            </a:r>
          </a:p>
        </p:txBody>
      </p:sp>
      <p:sp>
        <p:nvSpPr>
          <p:cNvPr id="131075"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BUILDING MAINTENANCE continued</a:t>
            </a:r>
            <a:endParaRPr lang="en-US" sz="1400" dirty="0">
              <a:solidFill>
                <a:srgbClr val="336600"/>
              </a:solidFill>
            </a:endParaRPr>
          </a:p>
          <a:p>
            <a:pPr eaLnBrk="0" hangingPunct="0"/>
            <a:r>
              <a:rPr lang="en-US" sz="1100" dirty="0">
                <a:cs typeface="Times New Roman" pitchFamily="18" charset="0"/>
              </a:rPr>
              <a:t>					</a:t>
            </a:r>
            <a:endParaRPr lang="en-US" sz="1000" dirty="0"/>
          </a:p>
        </p:txBody>
      </p:sp>
      <p:pic>
        <p:nvPicPr>
          <p:cNvPr id="131076" name="Picture 5" descr="C:\Users\kstovall.HALL\AppData\Local\Microsoft\Windows\Temporary Internet Files\Content.IE5\EWRY3XP4\MP9004392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702" y="4572000"/>
            <a:ext cx="33956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228600" y="0"/>
            <a:ext cx="800100" cy="438912"/>
          </a:xfrm>
        </p:spPr>
        <p:txBody>
          <a:bodyPr/>
          <a:lstStyle/>
          <a:p>
            <a:pPr>
              <a:defRPr/>
            </a:pPr>
            <a:fld id="{C2735C76-C27D-495B-85FB-A45C95B8496F}" type="slidenum">
              <a:rPr lang="en-US" smtClean="0"/>
              <a:pPr>
                <a:defRPr/>
              </a:pPr>
              <a:t>124</a:t>
            </a:fld>
            <a:endParaRPr lang="en-US" dirty="0"/>
          </a:p>
        </p:txBody>
      </p:sp>
      <p:sp>
        <p:nvSpPr>
          <p:cNvPr id="6"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124</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125</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1053509117"/>
              </p:ext>
            </p:extLst>
          </p:nvPr>
        </p:nvGraphicFramePr>
        <p:xfrm>
          <a:off x="349624" y="762000"/>
          <a:ext cx="6019799" cy="7575718"/>
        </p:xfrm>
        <a:graphic>
          <a:graphicData uri="http://schemas.openxmlformats.org/drawingml/2006/table">
            <a:tbl>
              <a:tblPr>
                <a:tableStyleId>{ED083AE6-46FA-4A59-8FB0-9F97EB10719F}</a:tableStyleId>
              </a:tblPr>
              <a:tblGrid>
                <a:gridCol w="2006599"/>
                <a:gridCol w="1043432"/>
                <a:gridCol w="1043432"/>
                <a:gridCol w="935736"/>
                <a:gridCol w="990600"/>
              </a:tblGrid>
              <a:tr h="502920">
                <a:tc>
                  <a:txBody>
                    <a:bodyPr/>
                    <a:lstStyle/>
                    <a:p>
                      <a:pPr marL="0" marR="0" algn="l" hangingPunct="0">
                        <a:spcBef>
                          <a:spcPts val="0"/>
                        </a:spcBef>
                        <a:spcAft>
                          <a:spcPts val="0"/>
                        </a:spcAft>
                      </a:pPr>
                      <a:r>
                        <a:rPr lang="en-US" sz="1100" u="none" dirty="0" smtClean="0">
                          <a:effectLst/>
                        </a:rPr>
                        <a:t>Performance Measurement Indicators</a:t>
                      </a:r>
                      <a:endParaRPr lang="en-US" sz="1100" b="1" u="none" dirty="0">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u="none" dirty="0" smtClean="0">
                        <a:solidFill>
                          <a:srgbClr val="CC9900"/>
                        </a:solidFill>
                        <a:effectLst/>
                      </a:endParaRPr>
                    </a:p>
                    <a:p>
                      <a:pPr marL="0" marR="0" algn="ctr" hangingPunct="0">
                        <a:spcBef>
                          <a:spcPts val="0"/>
                        </a:spcBef>
                        <a:spcAft>
                          <a:spcPts val="0"/>
                        </a:spcAft>
                      </a:pPr>
                      <a:r>
                        <a:rPr lang="en-US" sz="1100" u="none" dirty="0" smtClean="0">
                          <a:solidFill>
                            <a:srgbClr val="CC9900"/>
                          </a:solidFill>
                          <a:effectLst/>
                        </a:rPr>
                        <a:t>FY 2011-2012</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u="none" dirty="0" smtClean="0">
                        <a:solidFill>
                          <a:srgbClr val="CC9900"/>
                        </a:solidFill>
                        <a:effectLst/>
                      </a:endParaRPr>
                    </a:p>
                    <a:p>
                      <a:pPr marL="0" marR="0" algn="ctr" hangingPunct="0">
                        <a:spcBef>
                          <a:spcPts val="0"/>
                        </a:spcBef>
                        <a:spcAft>
                          <a:spcPts val="0"/>
                        </a:spcAft>
                      </a:pPr>
                      <a:r>
                        <a:rPr lang="en-US" sz="1100" u="none" dirty="0" smtClean="0">
                          <a:solidFill>
                            <a:srgbClr val="CC9900"/>
                          </a:solidFill>
                          <a:effectLst/>
                        </a:rPr>
                        <a:t>FY 2012-2013</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u="none" dirty="0" smtClean="0">
                        <a:solidFill>
                          <a:srgbClr val="CC9900"/>
                        </a:solidFill>
                        <a:effectLst/>
                      </a:endParaRPr>
                    </a:p>
                    <a:p>
                      <a:pPr marL="0" marR="0" algn="ctr" hangingPunct="0">
                        <a:spcBef>
                          <a:spcPts val="0"/>
                        </a:spcBef>
                        <a:spcAft>
                          <a:spcPts val="0"/>
                        </a:spcAft>
                      </a:pPr>
                      <a:r>
                        <a:rPr lang="en-US" sz="1100" u="none" dirty="0" smtClean="0">
                          <a:solidFill>
                            <a:srgbClr val="CC9900"/>
                          </a:solidFill>
                          <a:effectLst/>
                        </a:rPr>
                        <a:t>FY 2013-2014</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u="none" dirty="0" smtClean="0">
                        <a:solidFill>
                          <a:srgbClr val="CC9900"/>
                        </a:solidFill>
                        <a:effectLst/>
                      </a:endParaRPr>
                    </a:p>
                    <a:p>
                      <a:pPr marL="0" marR="0" algn="ctr" hangingPunct="0">
                        <a:spcBef>
                          <a:spcPts val="0"/>
                        </a:spcBef>
                        <a:spcAft>
                          <a:spcPts val="0"/>
                        </a:spcAft>
                      </a:pPr>
                      <a:r>
                        <a:rPr lang="en-US" sz="1100" u="none" dirty="0" smtClean="0">
                          <a:solidFill>
                            <a:srgbClr val="CC9900"/>
                          </a:solidFill>
                          <a:effectLst/>
                        </a:rPr>
                        <a:t>FY 2014-2015</a:t>
                      </a:r>
                      <a:endParaRPr lang="en-US" sz="1100" b="1" u="none" dirty="0">
                        <a:solidFill>
                          <a:srgbClr val="CC9900"/>
                        </a:solidFill>
                        <a:effectLst/>
                        <a:latin typeface="+mn-lt"/>
                        <a:ea typeface="Times New Roman"/>
                      </a:endParaRPr>
                    </a:p>
                  </a:txBody>
                  <a:tcPr marL="68580" marR="68580" marT="0" marB="0"/>
                </a:tc>
              </a:tr>
              <a:tr h="172951">
                <a:tc>
                  <a:txBody>
                    <a:bodyPr/>
                    <a:lstStyle/>
                    <a:p>
                      <a:pPr marL="0" marR="0" algn="ctr" hangingPunct="0">
                        <a:spcBef>
                          <a:spcPts val="0"/>
                        </a:spcBef>
                        <a:spcAft>
                          <a:spcPts val="0"/>
                        </a:spcAft>
                      </a:pPr>
                      <a:r>
                        <a:rPr lang="en-US" sz="1100" u="none" dirty="0">
                          <a:effectLst/>
                        </a:rPr>
                        <a:t>Demand</a:t>
                      </a:r>
                      <a:endParaRPr lang="en-US" sz="1100" b="1" u="none" dirty="0">
                        <a:solidFill>
                          <a:srgbClr val="C000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u="sng" dirty="0">
                          <a:effectLst/>
                        </a:rPr>
                        <a:t>City Facilities-Square Footage</a:t>
                      </a:r>
                      <a:endParaRPr lang="en-US" sz="1100" b="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City Hall</a:t>
                      </a:r>
                      <a:endParaRPr lang="en-US" sz="1100" b="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r>
                        <a:rPr lang="en-US" sz="1100" dirty="0">
                          <a:effectLst/>
                        </a:rPr>
                        <a:t>12,000</a:t>
                      </a:r>
                      <a:endParaRPr lang="en-US" sz="110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r>
                        <a:rPr lang="en-US" sz="1100" dirty="0">
                          <a:effectLst/>
                        </a:rPr>
                        <a:t>12,000</a:t>
                      </a:r>
                      <a:endParaRPr lang="en-US" sz="110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r>
                        <a:rPr lang="en-US" sz="1100" dirty="0">
                          <a:effectLst/>
                        </a:rPr>
                        <a:t>12,000</a:t>
                      </a:r>
                      <a:endParaRPr lang="en-US" sz="110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r>
                        <a:rPr lang="en-US" sz="1100" dirty="0">
                          <a:effectLst/>
                        </a:rPr>
                        <a:t>12,000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Water/Wastewater</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1,500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1,500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1,500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1,500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Public Works</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1,700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1,700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1,700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1,700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Library</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19,000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19,000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19,000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19,000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Fire Station (2)</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2,270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2,270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2,270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2,270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tabLst>
                          <a:tab pos="445770" algn="l"/>
                        </a:tabLst>
                      </a:pPr>
                      <a:r>
                        <a:rPr lang="en-US" sz="1100" dirty="0">
                          <a:effectLst/>
                        </a:rPr>
                        <a:t>     Water Office</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1,690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1,690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1,690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1,690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Police Station</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12,560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12,560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12,560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12,560</a:t>
                      </a:r>
                      <a:endParaRPr lang="en-US" sz="1100" u="none"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smtClean="0">
                          <a:effectLst/>
                        </a:rPr>
                        <a:t>     Convention Center</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26,000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26,000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26,000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26,000</a:t>
                      </a:r>
                      <a:endParaRPr lang="en-US" sz="1100" dirty="0">
                        <a:effectLst/>
                        <a:latin typeface="Arial"/>
                        <a:ea typeface="Times New Roman"/>
                        <a:cs typeface="Times New Roman"/>
                      </a:endParaRPr>
                    </a:p>
                  </a:txBody>
                  <a:tcPr marL="68580" marR="68580" marT="0" marB="0"/>
                </a:tc>
              </a:tr>
              <a:tr h="196009">
                <a:tc>
                  <a:txBody>
                    <a:bodyPr/>
                    <a:lstStyle/>
                    <a:p>
                      <a:pPr marL="0" marR="0" algn="ctr" hangingPunct="0">
                        <a:spcBef>
                          <a:spcPts val="0"/>
                        </a:spcBef>
                        <a:spcAft>
                          <a:spcPts val="0"/>
                        </a:spcAft>
                      </a:pPr>
                      <a:r>
                        <a:rPr lang="en-US" sz="1100" dirty="0">
                          <a:effectLst/>
                        </a:rPr>
                        <a:t>Total</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76,720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76,720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76,720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76,720</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r>
                        <a:rPr lang="en-US" sz="1100" u="none" strike="noStrike" dirty="0">
                          <a:effectLst/>
                        </a:rPr>
                        <a:t> </a:t>
                      </a:r>
                      <a:endParaRPr lang="en-US" sz="1100" b="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r>
                        <a:rPr lang="en-US" sz="1100" u="none" strike="noStrike" dirty="0">
                          <a:effectLst/>
                        </a:rPr>
                        <a:t> </a:t>
                      </a:r>
                      <a:endParaRPr lang="en-US" sz="1100" b="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r>
                        <a:rPr lang="en-US" sz="1100" u="none" dirty="0">
                          <a:effectLst/>
                        </a:rPr>
                        <a:t>Input</a:t>
                      </a:r>
                      <a:endParaRPr lang="en-US" sz="1100" b="1" u="none" dirty="0">
                        <a:solidFill>
                          <a:srgbClr val="C00000"/>
                        </a:solidFill>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Operating Expenditures</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$164,590</a:t>
                      </a:r>
                      <a:endParaRPr lang="en-US" sz="1100" dirty="0"/>
                    </a:p>
                  </a:txBody>
                  <a:tcPr marL="68580" marR="68580" marT="0" marB="0"/>
                </a:tc>
                <a:tc>
                  <a:txBody>
                    <a:bodyPr/>
                    <a:lstStyle/>
                    <a:p>
                      <a:pPr marL="0" marR="0" algn="ctr" hangingPunct="0">
                        <a:spcBef>
                          <a:spcPts val="0"/>
                        </a:spcBef>
                        <a:spcAft>
                          <a:spcPts val="0"/>
                        </a:spcAft>
                      </a:pPr>
                      <a:r>
                        <a:rPr lang="en-US" sz="1100" dirty="0" smtClean="0"/>
                        <a:t>$167,852</a:t>
                      </a:r>
                      <a:endParaRPr lang="en-US" sz="1100" dirty="0"/>
                    </a:p>
                  </a:txBody>
                  <a:tcPr marL="68580" marR="68580" marT="0" marB="0"/>
                </a:tc>
                <a:tc>
                  <a:txBody>
                    <a:bodyPr/>
                    <a:lstStyle/>
                    <a:p>
                      <a:pPr marL="0" marR="0" algn="ctr" hangingPunct="0">
                        <a:spcBef>
                          <a:spcPts val="0"/>
                        </a:spcBef>
                        <a:spcAft>
                          <a:spcPts val="0"/>
                        </a:spcAft>
                      </a:pPr>
                      <a:r>
                        <a:rPr lang="en-US" sz="1100" dirty="0" smtClean="0"/>
                        <a:t>$169,200</a:t>
                      </a:r>
                      <a:endParaRPr lang="en-US" sz="1100" dirty="0"/>
                    </a:p>
                  </a:txBody>
                  <a:tcPr marL="68580" marR="68580" marT="0" marB="0"/>
                </a:tc>
                <a:tc>
                  <a:txBody>
                    <a:bodyPr/>
                    <a:lstStyle/>
                    <a:p>
                      <a:pPr marL="0" marR="0" algn="ctr" hangingPunct="0">
                        <a:spcBef>
                          <a:spcPts val="0"/>
                        </a:spcBef>
                        <a:spcAft>
                          <a:spcPts val="0"/>
                        </a:spcAft>
                      </a:pPr>
                      <a:r>
                        <a:rPr lang="en-US" sz="1100" dirty="0" smtClean="0"/>
                        <a:t>$175,810</a:t>
                      </a:r>
                      <a:endParaRPr lang="en-US" sz="1100" dirty="0"/>
                    </a:p>
                  </a:txBody>
                  <a:tcPr marL="68580" marR="68580" marT="0" marB="0"/>
                </a:tc>
              </a:tr>
              <a:tr h="172951">
                <a:tc>
                  <a:txBody>
                    <a:bodyPr/>
                    <a:lstStyle/>
                    <a:p>
                      <a:pPr marL="0" marR="0" hangingPunct="0">
                        <a:spcBef>
                          <a:spcPts val="0"/>
                        </a:spcBef>
                        <a:spcAft>
                          <a:spcPts val="0"/>
                        </a:spcAft>
                      </a:pPr>
                      <a:r>
                        <a:rPr lang="en-US" sz="1100" dirty="0">
                          <a:effectLst/>
                        </a:rPr>
                        <a:t>Number of FTE</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4</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a:t>
                      </a:r>
                      <a:endParaRPr lang="en-US" sz="1100" b="0" dirty="0">
                        <a:effectLst/>
                        <a:latin typeface="Arial"/>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r>
                        <a:rPr lang="en-US" sz="1100" dirty="0">
                          <a:effectLst/>
                        </a:rPr>
                        <a:t> </a:t>
                      </a:r>
                      <a:endParaRPr lang="en-US" sz="1100" b="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296391">
                <a:tc>
                  <a:txBody>
                    <a:bodyPr/>
                    <a:lstStyle/>
                    <a:p>
                      <a:pPr marL="0" marR="0" algn="ctr" hangingPunct="0">
                        <a:spcBef>
                          <a:spcPts val="0"/>
                        </a:spcBef>
                        <a:spcAft>
                          <a:spcPts val="0"/>
                        </a:spcAft>
                      </a:pPr>
                      <a:r>
                        <a:rPr lang="en-US" sz="1100" u="none" dirty="0">
                          <a:effectLst/>
                        </a:rPr>
                        <a:t>Output</a:t>
                      </a:r>
                      <a:endParaRPr lang="en-US" sz="1100" b="1" u="none" dirty="0">
                        <a:solidFill>
                          <a:srgbClr val="C00000"/>
                        </a:solidFill>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City Facilities - Hrs. Per Month</a:t>
                      </a:r>
                      <a:endParaRPr lang="en-US" sz="1100" b="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indent="-64135" algn="ctr" hangingPunct="0">
                        <a:spcBef>
                          <a:spcPts val="0"/>
                        </a:spcBef>
                        <a:spcAft>
                          <a:spcPts val="0"/>
                        </a:spcAft>
                      </a:pP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City Hall</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Water/Wastewater</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60</a:t>
                      </a:r>
                      <a:endParaRPr lang="en-US" sz="1100" dirty="0">
                        <a:effectLst/>
                        <a:latin typeface="Arial"/>
                        <a:ea typeface="Times New Roman"/>
                        <a:cs typeface="Times New Roman"/>
                      </a:endParaRPr>
                    </a:p>
                  </a:txBody>
                  <a:tcPr marL="68580" marR="68580" marT="0" marB="0"/>
                </a:tc>
              </a:tr>
              <a:tr h="188548">
                <a:tc>
                  <a:txBody>
                    <a:bodyPr/>
                    <a:lstStyle/>
                    <a:p>
                      <a:pPr marL="0" marR="0" hangingPunct="0">
                        <a:spcBef>
                          <a:spcPts val="0"/>
                        </a:spcBef>
                        <a:spcAft>
                          <a:spcPts val="0"/>
                        </a:spcAft>
                      </a:pPr>
                      <a:r>
                        <a:rPr lang="en-US" sz="1100" dirty="0">
                          <a:effectLst/>
                        </a:rPr>
                        <a:t>     Public Works</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50</a:t>
                      </a:r>
                      <a:endParaRPr lang="en-US" sz="1100" dirty="0">
                        <a:effectLst/>
                        <a:latin typeface="Arial"/>
                        <a:ea typeface="Times New Roman"/>
                        <a:cs typeface="Times New Roman"/>
                      </a:endParaRPr>
                    </a:p>
                  </a:txBody>
                  <a:tcPr marL="68580" marR="68580" marT="0" marB="0"/>
                </a:tc>
              </a:tr>
              <a:tr h="186857">
                <a:tc>
                  <a:txBody>
                    <a:bodyPr/>
                    <a:lstStyle/>
                    <a:p>
                      <a:pPr marL="0" marR="0" hangingPunct="0">
                        <a:spcBef>
                          <a:spcPts val="0"/>
                        </a:spcBef>
                        <a:spcAft>
                          <a:spcPts val="0"/>
                        </a:spcAft>
                      </a:pPr>
                      <a:r>
                        <a:rPr lang="en-US" sz="1100" dirty="0">
                          <a:effectLst/>
                        </a:rPr>
                        <a:t>     Library</a:t>
                      </a:r>
                      <a:endParaRPr lang="en-US" sz="1100" b="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148</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Fire Station (2)</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tabLst>
                          <a:tab pos="445770" algn="l"/>
                        </a:tabLst>
                      </a:pPr>
                      <a:r>
                        <a:rPr lang="en-US" sz="1100" dirty="0">
                          <a:effectLst/>
                        </a:rPr>
                        <a:t>     Utilities Office</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Police Station</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110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110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110</a:t>
                      </a:r>
                      <a:endParaRPr lang="en-US" sz="1100" u="none"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110</a:t>
                      </a:r>
                      <a:endParaRPr lang="en-US" sz="1100" u="none"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smtClean="0">
                          <a:effectLst/>
                        </a:rPr>
                        <a:t>     Convention Center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120</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120</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656</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656</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656</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656</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r>
                        <a:rPr lang="en-US" sz="1100" u="none" dirty="0">
                          <a:effectLst/>
                        </a:rPr>
                        <a:t>Efficiency</a:t>
                      </a:r>
                      <a:endParaRPr lang="en-US" sz="1100" u="none" dirty="0">
                        <a:solidFill>
                          <a:srgbClr val="C00000"/>
                        </a:solidFill>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Hours per FTE per month</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164</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164</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164</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164</a:t>
                      </a:r>
                      <a:endParaRPr lang="en-US" sz="1100" dirty="0">
                        <a:effectLst/>
                        <a:latin typeface="+mn-lt"/>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172951">
                <a:tc>
                  <a:txBody>
                    <a:bodyPr/>
                    <a:lstStyle/>
                    <a:p>
                      <a:pPr marL="0" marR="0" algn="ctr" hangingPunct="0">
                        <a:spcBef>
                          <a:spcPts val="0"/>
                        </a:spcBef>
                        <a:spcAft>
                          <a:spcPts val="0"/>
                        </a:spcAft>
                      </a:pPr>
                      <a:r>
                        <a:rPr lang="en-US" sz="1100" u="none" dirty="0">
                          <a:effectLst/>
                        </a:rPr>
                        <a:t>Effectiveness</a:t>
                      </a:r>
                      <a:endParaRPr lang="en-US" sz="1100" u="none" dirty="0">
                        <a:solidFill>
                          <a:srgbClr val="C00000"/>
                        </a:solidFill>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r>
              <a:tr h="345903">
                <a:tc>
                  <a:txBody>
                    <a:bodyPr/>
                    <a:lstStyle/>
                    <a:p>
                      <a:pPr marL="0" marR="0" hangingPunct="0">
                        <a:spcBef>
                          <a:spcPts val="0"/>
                        </a:spcBef>
                        <a:spcAft>
                          <a:spcPts val="0"/>
                        </a:spcAft>
                      </a:pPr>
                      <a:r>
                        <a:rPr lang="en-US" sz="1100" dirty="0">
                          <a:effectLst/>
                        </a:rPr>
                        <a:t>Cost per square foot of </a:t>
                      </a:r>
                      <a:r>
                        <a:rPr lang="en-US" sz="1100" dirty="0" smtClean="0">
                          <a:effectLst/>
                        </a:rPr>
                        <a:t>maintenance per </a:t>
                      </a:r>
                      <a:r>
                        <a:rPr lang="en-US" sz="1100" dirty="0">
                          <a:effectLst/>
                        </a:rPr>
                        <a:t>year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a:t>
                      </a:r>
                      <a:r>
                        <a:rPr lang="en-US" sz="1100" dirty="0" smtClean="0">
                          <a:effectLst/>
                        </a:rPr>
                        <a:t>2.15</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a:t>
                      </a:r>
                      <a:r>
                        <a:rPr lang="en-US" sz="1100" dirty="0" smtClean="0">
                          <a:effectLst/>
                        </a:rPr>
                        <a:t>2.19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p>
                    <a:p>
                      <a:pPr marL="0" marR="0" algn="ctr" hangingPunct="0">
                        <a:spcBef>
                          <a:spcPts val="0"/>
                        </a:spcBef>
                        <a:spcAft>
                          <a:spcPts val="0"/>
                        </a:spcAft>
                      </a:pPr>
                      <a:r>
                        <a:rPr lang="en-US" sz="1100" dirty="0">
                          <a:effectLst/>
                        </a:rPr>
                        <a:t>$</a:t>
                      </a:r>
                      <a:r>
                        <a:rPr lang="en-US" sz="1100" dirty="0" smtClean="0">
                          <a:effectLst/>
                        </a:rPr>
                        <a:t>2.19</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smtClean="0">
                        <a:effectLst/>
                      </a:endParaRPr>
                    </a:p>
                    <a:p>
                      <a:pPr marL="0" marR="0" algn="ctr" hangingPunct="0">
                        <a:spcBef>
                          <a:spcPts val="0"/>
                        </a:spcBef>
                        <a:spcAft>
                          <a:spcPts val="0"/>
                        </a:spcAft>
                      </a:pPr>
                      <a:r>
                        <a:rPr lang="en-US" sz="1100" dirty="0" smtClean="0">
                          <a:effectLst/>
                        </a:rPr>
                        <a:t>$2.19</a:t>
                      </a:r>
                      <a:r>
                        <a:rPr lang="en-US" sz="1100" dirty="0">
                          <a:effectLst/>
                        </a:rPr>
                        <a:t> </a:t>
                      </a:r>
                    </a:p>
                  </a:txBody>
                  <a:tcPr marL="68580" marR="68580" marT="0" marB="0"/>
                </a:tc>
              </a:tr>
            </a:tbl>
          </a:graphicData>
        </a:graphic>
      </p:graphicFrame>
      <p:sp>
        <p:nvSpPr>
          <p:cNvPr id="132334" name="Rectangle 7"/>
          <p:cNvSpPr>
            <a:spLocks noChangeArrowheads="1"/>
          </p:cNvSpPr>
          <p:nvPr/>
        </p:nvSpPr>
        <p:spPr bwMode="auto">
          <a:xfrm>
            <a:off x="304800" y="15240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BUILDING MAINTENANCE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863" y="8624455"/>
            <a:ext cx="738273" cy="486833"/>
          </a:xfrm>
        </p:spPr>
        <p:txBody>
          <a:bodyPr/>
          <a:lstStyle/>
          <a:p>
            <a:pPr>
              <a:defRPr/>
            </a:pPr>
            <a:fld id="{C2735C76-C27D-495B-85FB-A45C95B8496F}" type="slidenum">
              <a:rPr lang="en-US" smtClean="0"/>
              <a:pPr>
                <a:defRPr/>
              </a:pPr>
              <a:t>126</a:t>
            </a:fld>
            <a:endParaRPr lang="en-US" dirty="0"/>
          </a:p>
        </p:txBody>
      </p:sp>
      <p:sp>
        <p:nvSpPr>
          <p:cNvPr id="133122"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815652210"/>
              </p:ext>
            </p:extLst>
          </p:nvPr>
        </p:nvGraphicFramePr>
        <p:xfrm>
          <a:off x="632619" y="1219200"/>
          <a:ext cx="5573712" cy="961938"/>
        </p:xfrm>
        <a:graphic>
          <a:graphicData uri="http://schemas.openxmlformats.org/drawingml/2006/table">
            <a:tbl>
              <a:tblPr>
                <a:tableStyleId>{ED083AE6-46FA-4A59-8FB0-9F97EB10719F}</a:tableStyleId>
              </a:tblPr>
              <a:tblGrid>
                <a:gridCol w="1551445"/>
                <a:gridCol w="1034297"/>
                <a:gridCol w="1083315"/>
                <a:gridCol w="956124"/>
                <a:gridCol w="948531"/>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7" marR="67667"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mn-lt"/>
                        <a:ea typeface="Times New Roman"/>
                      </a:endParaRPr>
                    </a:p>
                  </a:txBody>
                  <a:tcPr marL="67667" marR="67667"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mn-lt"/>
                        <a:ea typeface="Times New Roman"/>
                      </a:endParaRPr>
                    </a:p>
                  </a:txBody>
                  <a:tcPr marL="67667" marR="67667"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mn-lt"/>
                        <a:ea typeface="Times New Roman"/>
                      </a:endParaRPr>
                    </a:p>
                  </a:txBody>
                  <a:tcPr marL="67667" marR="67667"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mn-lt"/>
                        <a:ea typeface="Times New Roman"/>
                      </a:endParaRPr>
                    </a:p>
                  </a:txBody>
                  <a:tcPr marL="67667" marR="67667" marT="0" marB="0"/>
                </a:tc>
              </a:tr>
              <a:tr h="229509">
                <a:tc>
                  <a:txBody>
                    <a:bodyPr/>
                    <a:lstStyle/>
                    <a:p>
                      <a:pPr marL="0" marR="0" hangingPunct="0">
                        <a:spcBef>
                          <a:spcPts val="0"/>
                        </a:spcBef>
                        <a:spcAft>
                          <a:spcPts val="0"/>
                        </a:spcAft>
                      </a:pPr>
                      <a:r>
                        <a:rPr lang="en-US" sz="1100" dirty="0" smtClean="0">
                          <a:effectLst/>
                        </a:rPr>
                        <a:t>Custodian</a:t>
                      </a:r>
                      <a:endParaRPr lang="en-US" sz="1100" dirty="0">
                        <a:effectLst/>
                        <a:latin typeface="Arial"/>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latin typeface="+mn-lt"/>
                          <a:ea typeface="+mn-ea"/>
                          <a:cs typeface="+mn-cs"/>
                        </a:rPr>
                        <a:t>4</a:t>
                      </a:r>
                      <a:endParaRPr lang="en-US" sz="1100" dirty="0">
                        <a:effectLst/>
                        <a:latin typeface="Arial"/>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rPr>
                        <a:t>4</a:t>
                      </a:r>
                      <a:endParaRPr lang="en-US" sz="1100" dirty="0">
                        <a:effectLst/>
                        <a:latin typeface="Arial"/>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rPr>
                        <a:t>4</a:t>
                      </a:r>
                      <a:endParaRPr lang="en-US" sz="1100" dirty="0">
                        <a:effectLst/>
                        <a:latin typeface="Arial"/>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rPr>
                        <a:t>4</a:t>
                      </a:r>
                      <a:endParaRPr lang="en-US" sz="1100" dirty="0">
                        <a:effectLst/>
                        <a:latin typeface="Arial"/>
                        <a:ea typeface="Times New Roman"/>
                        <a:cs typeface="Times New Roman"/>
                      </a:endParaRPr>
                    </a:p>
                  </a:txBody>
                  <a:tcPr marL="68586" marR="68586" marT="0" marB="0"/>
                </a:tc>
              </a:tr>
              <a:tr h="229509">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latin typeface="+mn-lt"/>
                          <a:ea typeface="+mn-ea"/>
                          <a:cs typeface="+mn-cs"/>
                        </a:rPr>
                        <a:t>4</a:t>
                      </a:r>
                      <a:endParaRPr lang="en-US" sz="1100" dirty="0">
                        <a:effectLst/>
                        <a:latin typeface="Arial"/>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rPr>
                        <a:t>4</a:t>
                      </a:r>
                      <a:endParaRPr lang="en-US" sz="1100" dirty="0">
                        <a:effectLst/>
                        <a:latin typeface="+mn-lt"/>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rPr>
                        <a:t>4</a:t>
                      </a:r>
                      <a:endParaRPr lang="en-US" sz="1100" dirty="0">
                        <a:effectLst/>
                        <a:latin typeface="+mn-lt"/>
                        <a:ea typeface="Times New Roman"/>
                        <a:cs typeface="Times New Roman"/>
                      </a:endParaRPr>
                    </a:p>
                  </a:txBody>
                  <a:tcPr marL="68586" marR="68586" marT="0" marB="0"/>
                </a:tc>
                <a:tc>
                  <a:txBody>
                    <a:bodyPr/>
                    <a:lstStyle/>
                    <a:p>
                      <a:pPr marL="0" marR="0" algn="ctr" hangingPunct="0">
                        <a:spcBef>
                          <a:spcPts val="0"/>
                        </a:spcBef>
                        <a:spcAft>
                          <a:spcPts val="0"/>
                        </a:spcAft>
                      </a:pPr>
                      <a:r>
                        <a:rPr lang="en-US" sz="1100" dirty="0" smtClean="0">
                          <a:effectLst/>
                        </a:rPr>
                        <a:t>4</a:t>
                      </a:r>
                      <a:endParaRPr lang="en-US" sz="1100" dirty="0">
                        <a:effectLst/>
                        <a:latin typeface="+mn-lt"/>
                        <a:ea typeface="Times New Roman"/>
                        <a:cs typeface="Times New Roman"/>
                      </a:endParaRPr>
                    </a:p>
                  </a:txBody>
                  <a:tcPr marL="68586" marR="68586" marT="0" marB="0"/>
                </a:tc>
              </a:tr>
            </a:tbl>
          </a:graphicData>
        </a:graphic>
      </p:graphicFrame>
      <p:sp>
        <p:nvSpPr>
          <p:cNvPr id="133149"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BUILDING MAINTENANCE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133150"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3152"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3153"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3154"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3155"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3156" name="Rectangle 1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0" name="Diagram 9"/>
          <p:cNvGraphicFramePr/>
          <p:nvPr>
            <p:extLst>
              <p:ext uri="{D42A27DB-BD31-4B8C-83A1-F6EECF244321}">
                <p14:modId xmlns:p14="http://schemas.microsoft.com/office/powerpoint/2010/main" val="1815578659"/>
              </p:ext>
            </p:extLst>
          </p:nvPr>
        </p:nvGraphicFramePr>
        <p:xfrm>
          <a:off x="1419224" y="2819416"/>
          <a:ext cx="4905375" cy="4557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3158" name="Rectangle 7"/>
          <p:cNvSpPr>
            <a:spLocks noChangeArrowheads="1"/>
          </p:cNvSpPr>
          <p:nvPr/>
        </p:nvSpPr>
        <p:spPr bwMode="auto">
          <a:xfrm>
            <a:off x="990600" y="3156342"/>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BUILDING MAINTENANCE ORGANIZATIONAL 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pic>
        <p:nvPicPr>
          <p:cNvPr id="1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291193" y="420434"/>
            <a:ext cx="6275614" cy="4339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BASTROP PUBLIC LIBRARY</a:t>
            </a:r>
            <a:endParaRPr lang="en-US" sz="1400" dirty="0">
              <a:solidFill>
                <a:schemeClr val="bg2">
                  <a:lumMod val="50000"/>
                </a:schemeClr>
              </a:solidFill>
              <a:latin typeface="Arial" pitchFamily="34" charset="0"/>
              <a:cs typeface="+mn-cs"/>
            </a:endParaRPr>
          </a:p>
          <a:p>
            <a:pPr eaLnBrk="0" hangingPunct="0">
              <a:defRPr/>
            </a:pPr>
            <a:endParaRPr lang="en-US" sz="500" dirty="0">
              <a:latin typeface="Arial" pitchFamily="34" charset="0"/>
              <a:cs typeface="Times New Roman" pitchFamily="18" charset="0"/>
            </a:endParaRPr>
          </a:p>
          <a:p>
            <a:pPr hangingPunct="0">
              <a:defRPr/>
            </a:pPr>
            <a:r>
              <a:rPr lang="en-US" sz="1100" b="1" dirty="0">
                <a:cs typeface="+mn-cs"/>
              </a:rPr>
              <a:t> </a:t>
            </a:r>
          </a:p>
          <a:p>
            <a:pPr hangingPunct="0">
              <a:defRPr/>
            </a:pPr>
            <a:r>
              <a:rPr lang="en-US" sz="1100" b="1" dirty="0">
                <a:solidFill>
                  <a:srgbClr val="000000"/>
                </a:solidFill>
                <a:latin typeface="Arial" pitchFamily="34" charset="0"/>
                <a:cs typeface="Times New Roman" pitchFamily="18" charset="0"/>
              </a:rPr>
              <a:t>Department Description</a:t>
            </a:r>
          </a:p>
          <a:p>
            <a:pPr hangingPunct="0">
              <a:defRPr/>
            </a:pPr>
            <a:endParaRPr lang="en-US" sz="1100" dirty="0">
              <a:cs typeface="+mn-cs"/>
            </a:endParaRPr>
          </a:p>
          <a:p>
            <a:pPr marL="171450" indent="-171450" hangingPunct="0">
              <a:buFont typeface="Arial" pitchFamily="34" charset="0"/>
              <a:buChar char="•"/>
              <a:defRPr/>
            </a:pPr>
            <a:r>
              <a:rPr lang="en-US" sz="1100" dirty="0">
                <a:cs typeface="+mn-cs"/>
              </a:rPr>
              <a:t>Collects, classifies, organizes and makes available information in all formats for the </a:t>
            </a:r>
            <a:r>
              <a:rPr lang="en-US" sz="1100" dirty="0" smtClean="0">
                <a:cs typeface="+mn-cs"/>
              </a:rPr>
              <a:t>community.</a:t>
            </a:r>
            <a:endParaRPr lang="en-US" sz="1100" dirty="0">
              <a:cs typeface="+mn-cs"/>
            </a:endParaRPr>
          </a:p>
          <a:p>
            <a:pPr marL="171450" indent="-171450" hangingPunct="0">
              <a:buFont typeface="Arial" pitchFamily="34" charset="0"/>
              <a:buChar char="•"/>
              <a:defRPr/>
            </a:pPr>
            <a:r>
              <a:rPr lang="en-US" sz="1100" dirty="0">
                <a:cs typeface="+mn-cs"/>
              </a:rPr>
              <a:t>Encourages reading by providing materials and enrichment programs for patrons of all </a:t>
            </a:r>
            <a:r>
              <a:rPr lang="en-US" sz="1100" dirty="0" smtClean="0">
                <a:cs typeface="+mn-cs"/>
              </a:rPr>
              <a:t>ages.</a:t>
            </a:r>
            <a:endParaRPr lang="en-US" sz="1100" dirty="0">
              <a:cs typeface="+mn-cs"/>
            </a:endParaRPr>
          </a:p>
          <a:p>
            <a:pPr marL="171450" indent="-171450" hangingPunct="0">
              <a:buFont typeface="Arial" pitchFamily="34" charset="0"/>
              <a:buChar char="•"/>
              <a:defRPr/>
            </a:pPr>
            <a:r>
              <a:rPr lang="en-US" sz="1100" dirty="0">
                <a:cs typeface="+mn-cs"/>
              </a:rPr>
              <a:t>Develops and maintains collections of print </a:t>
            </a:r>
            <a:r>
              <a:rPr lang="en-US" sz="1100" dirty="0" smtClean="0">
                <a:cs typeface="+mn-cs"/>
              </a:rPr>
              <a:t>, </a:t>
            </a:r>
            <a:r>
              <a:rPr lang="en-US" sz="1100" dirty="0">
                <a:cs typeface="+mn-cs"/>
              </a:rPr>
              <a:t>non-print </a:t>
            </a:r>
            <a:r>
              <a:rPr lang="en-US" sz="1100" dirty="0" smtClean="0">
                <a:cs typeface="+mn-cs"/>
              </a:rPr>
              <a:t> and digital  materials </a:t>
            </a:r>
            <a:r>
              <a:rPr lang="en-US" sz="1100" dirty="0">
                <a:cs typeface="+mn-cs"/>
              </a:rPr>
              <a:t>for patrons of all </a:t>
            </a:r>
            <a:r>
              <a:rPr lang="en-US" sz="1100" dirty="0" smtClean="0">
                <a:cs typeface="+mn-cs"/>
              </a:rPr>
              <a:t>ages.</a:t>
            </a:r>
            <a:endParaRPr lang="en-US" sz="1100" dirty="0">
              <a:cs typeface="+mn-cs"/>
            </a:endParaRPr>
          </a:p>
          <a:p>
            <a:pPr marL="171450" indent="-171450" hangingPunct="0">
              <a:buFont typeface="Arial" pitchFamily="34" charset="0"/>
              <a:buChar char="•"/>
              <a:defRPr/>
            </a:pPr>
            <a:r>
              <a:rPr lang="en-US" sz="1100" dirty="0">
                <a:cs typeface="+mn-cs"/>
              </a:rPr>
              <a:t>Provides a regular preschool story time, monthly programs for </a:t>
            </a:r>
            <a:r>
              <a:rPr lang="en-US" sz="1100" dirty="0" smtClean="0">
                <a:cs typeface="+mn-cs"/>
              </a:rPr>
              <a:t>teens </a:t>
            </a:r>
            <a:r>
              <a:rPr lang="en-US" sz="1100" dirty="0">
                <a:cs typeface="+mn-cs"/>
              </a:rPr>
              <a:t>and summer reading programs for children, teens and adults.</a:t>
            </a:r>
          </a:p>
          <a:p>
            <a:pPr marL="171450" indent="-171450" hangingPunct="0">
              <a:buFont typeface="Arial" pitchFamily="34" charset="0"/>
              <a:buChar char="•"/>
              <a:defRPr/>
            </a:pPr>
            <a:r>
              <a:rPr lang="en-US" sz="1100" dirty="0">
                <a:cs typeface="+mn-cs"/>
              </a:rPr>
              <a:t>Provides public access computers in the Children, Teen, Adult, and WIFI </a:t>
            </a:r>
            <a:r>
              <a:rPr lang="en-US" sz="1100" dirty="0" smtClean="0">
                <a:cs typeface="+mn-cs"/>
              </a:rPr>
              <a:t>areas of the library.</a:t>
            </a:r>
            <a:endParaRPr lang="en-US" sz="1100" dirty="0">
              <a:cs typeface="+mn-cs"/>
            </a:endParaRPr>
          </a:p>
          <a:p>
            <a:pPr marL="171450" indent="-171450" hangingPunct="0">
              <a:buFont typeface="Arial" pitchFamily="34" charset="0"/>
              <a:buChar char="•"/>
              <a:defRPr/>
            </a:pPr>
            <a:r>
              <a:rPr lang="en-US" sz="1100" dirty="0">
                <a:cs typeface="+mn-cs"/>
              </a:rPr>
              <a:t>Responds to </a:t>
            </a:r>
            <a:r>
              <a:rPr lang="en-US" sz="1100" dirty="0" smtClean="0">
                <a:cs typeface="+mn-cs"/>
              </a:rPr>
              <a:t>telephone, </a:t>
            </a:r>
            <a:r>
              <a:rPr lang="en-US" sz="1100" dirty="0">
                <a:cs typeface="+mn-cs"/>
              </a:rPr>
              <a:t>on-site </a:t>
            </a:r>
            <a:r>
              <a:rPr lang="en-US" sz="1100" dirty="0" smtClean="0">
                <a:cs typeface="+mn-cs"/>
              </a:rPr>
              <a:t>information </a:t>
            </a:r>
            <a:r>
              <a:rPr lang="en-US" sz="1100" dirty="0">
                <a:cs typeface="+mn-cs"/>
              </a:rPr>
              <a:t>and readers advisory requests.</a:t>
            </a:r>
          </a:p>
          <a:p>
            <a:pPr marL="171450" indent="-171450" hangingPunct="0">
              <a:buFont typeface="Arial" pitchFamily="34" charset="0"/>
              <a:buChar char="•"/>
              <a:defRPr/>
            </a:pPr>
            <a:r>
              <a:rPr lang="en-US" sz="1100" dirty="0">
                <a:cs typeface="+mn-cs"/>
              </a:rPr>
              <a:t>Provides meeting room areas for the general public, clubs and nonprofit corporations.</a:t>
            </a:r>
          </a:p>
          <a:p>
            <a:pPr marL="171450" indent="-171450" hangingPunct="0">
              <a:buFont typeface="Arial" pitchFamily="34" charset="0"/>
              <a:buChar char="•"/>
              <a:defRPr/>
            </a:pPr>
            <a:r>
              <a:rPr lang="en-US" sz="1100" dirty="0">
                <a:cs typeface="+mn-cs"/>
              </a:rPr>
              <a:t>Provides local history and genealogical resources.</a:t>
            </a:r>
          </a:p>
          <a:p>
            <a:pPr marL="171450" indent="-171450" hangingPunct="0">
              <a:buFont typeface="Arial" pitchFamily="34" charset="0"/>
              <a:buChar char="•"/>
              <a:defRPr/>
            </a:pPr>
            <a:r>
              <a:rPr lang="en-US" sz="1100" dirty="0">
                <a:cs typeface="+mn-cs"/>
              </a:rPr>
              <a:t>Provides access via the internet to the TexShare databases in order to support the communities need for formal education, independent learning and business development.</a:t>
            </a:r>
          </a:p>
          <a:p>
            <a:pPr hangingPunct="0">
              <a:defRPr/>
            </a:pPr>
            <a:endParaRPr lang="en-US" sz="10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000" dirty="0">
                <a:cs typeface="+mn-cs"/>
              </a:rPr>
              <a:t>The Library is located at 1100 Church </a:t>
            </a:r>
            <a:r>
              <a:rPr lang="en-US" sz="1000" dirty="0" smtClean="0">
                <a:cs typeface="+mn-cs"/>
              </a:rPr>
              <a:t>Street, Bastrop, Texas 78602.</a:t>
            </a:r>
            <a:endParaRPr lang="en-US" sz="1000" dirty="0">
              <a:cs typeface="+mn-cs"/>
            </a:endParaRPr>
          </a:p>
          <a:p>
            <a:pPr marL="171450" indent="-171450" hangingPunct="0">
              <a:buFont typeface="Arial" pitchFamily="34" charset="0"/>
              <a:buChar char="•"/>
              <a:defRPr/>
            </a:pPr>
            <a:r>
              <a:rPr lang="en-US" sz="1000" dirty="0" smtClean="0">
                <a:cs typeface="+mn-cs"/>
              </a:rPr>
              <a:t>Hours are </a:t>
            </a:r>
            <a:r>
              <a:rPr lang="en-US" sz="1000" dirty="0">
                <a:cs typeface="+mn-cs"/>
              </a:rPr>
              <a:t>Monday, Wednesday and Friday from 10:00 AM to 6:00 PM, Tuesday and Thursday from 1:00 PM to 9:00 PM, Saturday from 10:00 AM to 4:00 </a:t>
            </a:r>
            <a:r>
              <a:rPr lang="en-US" sz="1000" dirty="0" smtClean="0">
                <a:cs typeface="+mn-cs"/>
              </a:rPr>
              <a:t>PM, </a:t>
            </a:r>
            <a:r>
              <a:rPr lang="en-US" sz="1000" dirty="0">
                <a:cs typeface="+mn-cs"/>
              </a:rPr>
              <a:t>closed on Sunday.  </a:t>
            </a:r>
          </a:p>
          <a:p>
            <a:pPr marL="171450" indent="-171450" hangingPunct="0">
              <a:buFont typeface="Arial" pitchFamily="34" charset="0"/>
              <a:buChar char="•"/>
              <a:defRPr/>
            </a:pPr>
            <a:r>
              <a:rPr lang="en-US" sz="1000" dirty="0">
                <a:cs typeface="+mn-cs"/>
              </a:rPr>
              <a:t>You may contact library staff at (512) </a:t>
            </a:r>
            <a:r>
              <a:rPr lang="en-US" sz="1000" dirty="0" smtClean="0">
                <a:cs typeface="+mn-cs"/>
              </a:rPr>
              <a:t>332-8880. </a:t>
            </a:r>
            <a:r>
              <a:rPr lang="en-US" sz="1000" dirty="0">
                <a:cs typeface="+mn-cs"/>
              </a:rPr>
              <a:t>Fax number (512) </a:t>
            </a:r>
            <a:r>
              <a:rPr lang="en-US" sz="1000" dirty="0" smtClean="0">
                <a:cs typeface="+mn-cs"/>
              </a:rPr>
              <a:t>332-8899.</a:t>
            </a:r>
            <a:endParaRPr lang="en-US" sz="1000" dirty="0">
              <a:cs typeface="+mn-cs"/>
            </a:endParaRPr>
          </a:p>
          <a:p>
            <a:pPr marL="171450" indent="-171450" hangingPunct="0">
              <a:buFont typeface="Arial" pitchFamily="34" charset="0"/>
              <a:buChar char="•"/>
              <a:defRPr/>
            </a:pPr>
            <a:r>
              <a:rPr lang="en-US" sz="1000" dirty="0">
                <a:cs typeface="+mn-cs"/>
              </a:rPr>
              <a:t>Web address </a:t>
            </a:r>
            <a:r>
              <a:rPr lang="en-US" sz="1000" u="sng" dirty="0">
                <a:cs typeface="+mn-cs"/>
                <a:hlinkClick r:id="rId2"/>
              </a:rPr>
              <a:t>www.bastroplibrary.org</a:t>
            </a:r>
            <a:r>
              <a:rPr lang="en-US" sz="1000" dirty="0">
                <a:cs typeface="+mn-cs"/>
              </a:rPr>
              <a:t> Email </a:t>
            </a:r>
            <a:r>
              <a:rPr lang="en-US" sz="1000" b="1" dirty="0">
                <a:cs typeface="+mn-cs"/>
              </a:rPr>
              <a:t>Mickey@bastroplibrary.org</a:t>
            </a:r>
          </a:p>
          <a:p>
            <a:pPr eaLnBrk="0" hangingPunct="0">
              <a:defRPr/>
            </a:pPr>
            <a:endParaRPr lang="en-US" sz="10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23398268"/>
              </p:ext>
            </p:extLst>
          </p:nvPr>
        </p:nvGraphicFramePr>
        <p:xfrm>
          <a:off x="540931" y="4760084"/>
          <a:ext cx="5776138" cy="2403580"/>
        </p:xfrm>
        <a:graphic>
          <a:graphicData uri="http://schemas.openxmlformats.org/drawingml/2006/table">
            <a:tbl>
              <a:tblPr>
                <a:tableStyleId>{ED083AE6-46FA-4A59-8FB0-9F97EB10719F}</a:tableStyleId>
              </a:tblPr>
              <a:tblGrid>
                <a:gridCol w="1920360"/>
                <a:gridCol w="979006"/>
                <a:gridCol w="979006"/>
                <a:gridCol w="979006"/>
                <a:gridCol w="918760"/>
              </a:tblGrid>
              <a:tr h="548640">
                <a:tc>
                  <a:txBody>
                    <a:bodyPr/>
                    <a:lstStyle/>
                    <a:p>
                      <a:pPr marL="0" marR="0" algn="l" hangingPunct="0">
                        <a:spcBef>
                          <a:spcPts val="0"/>
                        </a:spcBef>
                        <a:spcAft>
                          <a:spcPts val="0"/>
                        </a:spcAft>
                      </a:pPr>
                      <a:r>
                        <a:rPr lang="en-US" sz="9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45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480,796</a:t>
                      </a:r>
                      <a:endParaRPr lang="en-US" sz="900" dirty="0"/>
                    </a:p>
                  </a:txBody>
                  <a:tcPr marL="67668" marR="67668" marT="0" marB="0" anchor="ctr"/>
                </a:tc>
                <a:tc>
                  <a:txBody>
                    <a:bodyPr/>
                    <a:lstStyle/>
                    <a:p>
                      <a:pPr marL="0" marR="0" algn="r" hangingPunct="0">
                        <a:spcBef>
                          <a:spcPts val="0"/>
                        </a:spcBef>
                        <a:spcAft>
                          <a:spcPts val="0"/>
                        </a:spcAft>
                      </a:pPr>
                      <a:r>
                        <a:rPr lang="en-US" sz="900" dirty="0" smtClean="0"/>
                        <a:t>508,650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525,752</a:t>
                      </a:r>
                      <a:endParaRPr lang="en-US" sz="900" dirty="0"/>
                    </a:p>
                  </a:txBody>
                  <a:tcPr marL="67668" marR="67668" marT="0" marB="0" anchor="ctr"/>
                </a:tc>
                <a:tc>
                  <a:txBody>
                    <a:bodyPr/>
                    <a:lstStyle/>
                    <a:p>
                      <a:pPr marL="0" marR="0" algn="r" hangingPunct="0">
                        <a:spcBef>
                          <a:spcPts val="0"/>
                        </a:spcBef>
                        <a:spcAft>
                          <a:spcPts val="0"/>
                        </a:spcAft>
                      </a:pPr>
                      <a:r>
                        <a:rPr lang="en-US" sz="900" dirty="0" smtClean="0"/>
                        <a:t>504,783</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53,232</a:t>
                      </a:r>
                      <a:endParaRPr lang="en-US" sz="900" dirty="0"/>
                    </a:p>
                  </a:txBody>
                  <a:tcPr marL="67668" marR="67668" marT="0" marB="0" anchor="ctr"/>
                </a:tc>
                <a:tc>
                  <a:txBody>
                    <a:bodyPr/>
                    <a:lstStyle/>
                    <a:p>
                      <a:pPr marL="0" marR="0" algn="r" hangingPunct="0">
                        <a:spcBef>
                          <a:spcPts val="0"/>
                        </a:spcBef>
                        <a:spcAft>
                          <a:spcPts val="0"/>
                        </a:spcAft>
                      </a:pPr>
                      <a:r>
                        <a:rPr lang="en-US" sz="900" dirty="0" smtClean="0"/>
                        <a:t>72,105</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65,499</a:t>
                      </a:r>
                      <a:endParaRPr lang="en-US" sz="900" dirty="0"/>
                    </a:p>
                  </a:txBody>
                  <a:tcPr marL="67668" marR="67668" marT="0" marB="0" anchor="ctr"/>
                </a:tc>
                <a:tc>
                  <a:txBody>
                    <a:bodyPr/>
                    <a:lstStyle/>
                    <a:p>
                      <a:pPr marL="0" marR="0" algn="r" hangingPunct="0">
                        <a:spcBef>
                          <a:spcPts val="0"/>
                        </a:spcBef>
                        <a:spcAft>
                          <a:spcPts val="0"/>
                        </a:spcAft>
                      </a:pPr>
                      <a:r>
                        <a:rPr lang="en-US" sz="900" dirty="0" smtClean="0"/>
                        <a:t>64,685</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9,288</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16,653</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13,350</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30,626</a:t>
                      </a:r>
                      <a:endParaRPr lang="en-US" sz="900" dirty="0"/>
                    </a:p>
                  </a:txBody>
                  <a:tcPr marL="67668" marR="67668" marT="0" marB="0" anchor="ctr"/>
                </a:tc>
                <a:tc>
                  <a:txBody>
                    <a:bodyPr/>
                    <a:lstStyle/>
                    <a:p>
                      <a:pPr marL="0" marR="0" algn="r" hangingPunct="0">
                        <a:spcBef>
                          <a:spcPts val="0"/>
                        </a:spcBef>
                        <a:spcAft>
                          <a:spcPts val="0"/>
                        </a:spcAft>
                      </a:pPr>
                      <a:r>
                        <a:rPr lang="en-US" sz="900" dirty="0" smtClean="0"/>
                        <a:t>37,380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37,380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41,389</a:t>
                      </a:r>
                      <a:endParaRPr lang="en-US" sz="900" dirty="0"/>
                    </a:p>
                  </a:txBody>
                  <a:tcPr marL="67668" marR="67668" marT="0" marB="0" anchor="ctr"/>
                </a:tc>
              </a:tr>
              <a:tr h="20945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20,333</a:t>
                      </a:r>
                      <a:endParaRPr lang="en-US" sz="900" dirty="0"/>
                    </a:p>
                  </a:txBody>
                  <a:tcPr marL="67668" marR="67668" marT="0" marB="0" anchor="ctr"/>
                </a:tc>
                <a:tc>
                  <a:txBody>
                    <a:bodyPr/>
                    <a:lstStyle/>
                    <a:p>
                      <a:pPr marL="0" marR="0" algn="r" hangingPunct="0">
                        <a:spcBef>
                          <a:spcPts val="0"/>
                        </a:spcBef>
                        <a:spcAft>
                          <a:spcPts val="0"/>
                        </a:spcAft>
                      </a:pPr>
                      <a:r>
                        <a:rPr lang="en-US" sz="900" dirty="0" smtClean="0"/>
                        <a:t>19,920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18,919</a:t>
                      </a:r>
                      <a:endParaRPr lang="en-US" sz="900" dirty="0"/>
                    </a:p>
                  </a:txBody>
                  <a:tcPr marL="67668" marR="67668" marT="0" marB="0" anchor="ctr"/>
                </a:tc>
                <a:tc>
                  <a:txBody>
                    <a:bodyPr/>
                    <a:lstStyle/>
                    <a:p>
                      <a:pPr marL="0" marR="0" algn="r" hangingPunct="0">
                        <a:spcBef>
                          <a:spcPts val="0"/>
                        </a:spcBef>
                        <a:spcAft>
                          <a:spcPts val="0"/>
                        </a:spcAft>
                      </a:pPr>
                      <a:r>
                        <a:rPr lang="en-US" sz="900" dirty="0" smtClean="0"/>
                        <a:t>19,125</a:t>
                      </a:r>
                      <a:endParaRPr lang="en-US" sz="900" dirty="0"/>
                    </a:p>
                  </a:txBody>
                  <a:tcPr marL="67668" marR="67668" marT="0" marB="0" anchor="ctr"/>
                </a:tc>
              </a:tr>
              <a:tr h="175263">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11,035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12,135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12,768</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11,948</a:t>
                      </a:r>
                      <a:endParaRPr lang="en-US" sz="900" dirty="0"/>
                    </a:p>
                  </a:txBody>
                  <a:tcPr marL="67668" marR="67668" marT="0" marB="0" anchor="ctr"/>
                </a:tc>
              </a:tr>
              <a:tr h="175263">
                <a:tc>
                  <a:txBody>
                    <a:bodyPr/>
                    <a:lstStyle/>
                    <a:p>
                      <a:pPr marL="0" marR="0" algn="l" hangingPunct="0">
                        <a:spcBef>
                          <a:spcPts val="0"/>
                        </a:spcBef>
                        <a:spcAft>
                          <a:spcPts val="0"/>
                        </a:spcAft>
                      </a:pPr>
                      <a:r>
                        <a:rPr lang="en-US" sz="900" dirty="0" smtClean="0">
                          <a:effectLst/>
                        </a:rPr>
                        <a:t>Capital</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182839">
                <a:tc>
                  <a:txBody>
                    <a:bodyPr/>
                    <a:lstStyle/>
                    <a:p>
                      <a:pPr marL="0" marR="0" algn="l" hangingPunct="0">
                        <a:spcBef>
                          <a:spcPts val="0"/>
                        </a:spcBef>
                        <a:spcAft>
                          <a:spcPts val="0"/>
                        </a:spcAft>
                      </a:pPr>
                      <a:r>
                        <a:rPr lang="en-US" sz="900" b="1" dirty="0">
                          <a:solidFill>
                            <a:schemeClr val="tx1"/>
                          </a:solidFill>
                          <a:effectLst/>
                        </a:rPr>
                        <a:t>Total</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$605,309</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baseline="0" dirty="0" smtClean="0">
                          <a:solidFill>
                            <a:schemeClr val="tx1"/>
                          </a:solidFill>
                        </a:rPr>
                        <a:t>$661,190</a:t>
                      </a:r>
                      <a:endParaRPr lang="en-US" sz="900" b="1" baseline="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$676,971</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baseline="0" dirty="0" smtClean="0">
                          <a:solidFill>
                            <a:schemeClr val="tx1"/>
                          </a:solidFill>
                        </a:rPr>
                        <a:t>$655,280</a:t>
                      </a:r>
                      <a:endParaRPr lang="en-US" sz="900" b="1" baseline="0" dirty="0">
                        <a:solidFill>
                          <a:schemeClr val="tx1"/>
                        </a:solidFill>
                      </a:endParaRPr>
                    </a:p>
                  </a:txBody>
                  <a:tcPr marL="67668" marR="67668" marT="0" marB="0" anchor="ctr"/>
                </a:tc>
              </a:tr>
            </a:tbl>
          </a:graphicData>
        </a:graphic>
      </p:graphicFrame>
      <p:graphicFrame>
        <p:nvGraphicFramePr>
          <p:cNvPr id="2" name="Object 1"/>
          <p:cNvGraphicFramePr>
            <a:graphicFrameLocks/>
          </p:cNvGraphicFramePr>
          <p:nvPr>
            <p:extLst>
              <p:ext uri="{D42A27DB-BD31-4B8C-83A1-F6EECF244321}">
                <p14:modId xmlns:p14="http://schemas.microsoft.com/office/powerpoint/2010/main" val="4223675101"/>
              </p:ext>
            </p:extLst>
          </p:nvPr>
        </p:nvGraphicFramePr>
        <p:xfrm>
          <a:off x="-228599" y="7315199"/>
          <a:ext cx="4368800" cy="1956595"/>
        </p:xfrm>
        <a:graphic>
          <a:graphicData uri="http://schemas.openxmlformats.org/drawingml/2006/chart">
            <c:chart xmlns:c="http://schemas.openxmlformats.org/drawingml/2006/chart" xmlns:r="http://schemas.openxmlformats.org/officeDocument/2006/relationships" r:id="rId3"/>
          </a:graphicData>
        </a:graphic>
      </p:graphicFrame>
      <p:pic>
        <p:nvPicPr>
          <p:cNvPr id="134218" name="Picture 4" descr="academics,books,libraries,Photographs,stac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7979" y="420434"/>
            <a:ext cx="737588" cy="74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lgn="r">
              <a:defRPr/>
            </a:pPr>
            <a:fld id="{F5669E6F-A436-41F2-85FF-0D6B9183F3DF}" type="slidenum">
              <a:rPr lang="en-US" smtClean="0"/>
              <a:pPr algn="r">
                <a:defRPr/>
              </a:pPr>
              <a:t>127</a:t>
            </a:fld>
            <a:endParaRPr lang="en-US" dirty="0"/>
          </a:p>
        </p:txBody>
      </p:sp>
      <p:pic>
        <p:nvPicPr>
          <p:cNvPr id="11" name="Picture 5" descr="MP90040904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6682" y="7467600"/>
            <a:ext cx="117133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4080" y="684570"/>
            <a:ext cx="6295797" cy="8217634"/>
          </a:xfrm>
          <a:prstGeom prst="rect">
            <a:avLst/>
          </a:prstGeom>
        </p:spPr>
        <p:txBody>
          <a:bodyPr wrap="square">
            <a:spAutoFit/>
          </a:bodyPr>
          <a:lstStyle/>
          <a:p>
            <a:pPr hangingPunct="0">
              <a:defRPr/>
            </a:pPr>
            <a:r>
              <a:rPr lang="en-US" sz="1100" b="1" dirty="0" smtClean="0"/>
              <a:t>2013-2014  Accomplishments</a:t>
            </a:r>
            <a:endParaRPr lang="en-US" sz="1100" dirty="0"/>
          </a:p>
          <a:p>
            <a:pPr marL="171450" indent="-171450">
              <a:buFont typeface="Arial" pitchFamily="34" charset="0"/>
              <a:buChar char="•"/>
              <a:defRPr/>
            </a:pPr>
            <a:r>
              <a:rPr lang="en-US" sz="1100" dirty="0" smtClean="0"/>
              <a:t>Children's librarian provided tours </a:t>
            </a:r>
            <a:r>
              <a:rPr lang="en-US" sz="1100" dirty="0"/>
              <a:t>to </a:t>
            </a:r>
            <a:r>
              <a:rPr lang="en-US" sz="1100" dirty="0" smtClean="0"/>
              <a:t>741 Bastrop ISD students, participated in Literacy Night and Science Night activities at various BISD Elementary Schools.</a:t>
            </a:r>
          </a:p>
          <a:p>
            <a:pPr marL="171450" lvl="0" indent="-171450">
              <a:buFont typeface="Arial" panose="020B0604020202020204" pitchFamily="34" charset="0"/>
              <a:buChar char="•"/>
            </a:pPr>
            <a:r>
              <a:rPr lang="en-US" sz="1100" dirty="0" smtClean="0"/>
              <a:t>Organized participants in the BISD Back to School Bash, National Night Out, Downtown Business Alliance Halloween Fest, and Downtown Alliance Veterans’ Day Car Show to increase public awareness of the library as part of a library marketing plan.</a:t>
            </a:r>
            <a:endParaRPr lang="en-US" sz="1100" dirty="0"/>
          </a:p>
          <a:p>
            <a:pPr marL="171450" lvl="0" indent="-171450">
              <a:buFont typeface="Arial" panose="020B0604020202020204" pitchFamily="34" charset="0"/>
              <a:buChar char="•"/>
            </a:pPr>
            <a:r>
              <a:rPr lang="en-US" sz="1100" dirty="0" smtClean="0"/>
              <a:t>Applied and received the Ladd and Katherine </a:t>
            </a:r>
            <a:r>
              <a:rPr lang="en-US" sz="1100" dirty="0" err="1" smtClean="0"/>
              <a:t>Hancher</a:t>
            </a:r>
            <a:r>
              <a:rPr lang="en-US" sz="1100" dirty="0" smtClean="0"/>
              <a:t> Library Grant for early literacy outreach.</a:t>
            </a:r>
          </a:p>
          <a:p>
            <a:pPr marL="171450" lvl="0" indent="-171450">
              <a:buFont typeface="Arial" panose="020B0604020202020204" pitchFamily="34" charset="0"/>
              <a:buChar char="•"/>
            </a:pPr>
            <a:r>
              <a:rPr lang="en-US" sz="1100" dirty="0" smtClean="0"/>
              <a:t>Coordinated annual Bookmark Contest to celebrate National Library week. All BISD elementary schools and the Bastrop Co. Homeschoolers participated and created 1,982 bookmarks.</a:t>
            </a:r>
          </a:p>
          <a:p>
            <a:pPr marL="171450" lvl="0" indent="-171450">
              <a:buFont typeface="Arial" panose="020B0604020202020204" pitchFamily="34" charset="0"/>
              <a:buChar char="•"/>
            </a:pPr>
            <a:r>
              <a:rPr lang="en-US" sz="1100" dirty="0" smtClean="0"/>
              <a:t>Restructured the monthly Homeschool class to include students ages 7-14 and to encourage recreational reading as well as library skills for an average of 18 homeschoolers each month.</a:t>
            </a:r>
          </a:p>
          <a:p>
            <a:pPr marL="171450" lvl="0" indent="-171450">
              <a:buFont typeface="Arial" panose="020B0604020202020204" pitchFamily="34" charset="0"/>
              <a:buChar char="•"/>
            </a:pPr>
            <a:r>
              <a:rPr lang="en-US" sz="1100" dirty="0" smtClean="0"/>
              <a:t>Planned, coordinated and implemented Summer Reading Program. Registered 1,146 participants including 734 children, 112 teens and 300 adults </a:t>
            </a:r>
          </a:p>
          <a:p>
            <a:pPr marL="171450" lvl="0" indent="-171450">
              <a:buFont typeface="Arial" panose="020B0604020202020204" pitchFamily="34" charset="0"/>
              <a:buChar char="•"/>
            </a:pPr>
            <a:r>
              <a:rPr lang="en-US" sz="1100" dirty="0" smtClean="0"/>
              <a:t>Offered monthly family Super Saturday programs, Lego Club, Bow Wow Book Buddies with therapy dog Luke, after school story time for Calvary Episcopal School and weekly story time plus activity time which promotes social interaction and early learning activities.</a:t>
            </a:r>
          </a:p>
          <a:p>
            <a:pPr marL="171450" lvl="0" indent="-171450">
              <a:buFont typeface="Arial" panose="020B0604020202020204" pitchFamily="34" charset="0"/>
              <a:buChar char="•"/>
            </a:pPr>
            <a:r>
              <a:rPr lang="en-US" sz="1100" dirty="0" smtClean="0"/>
              <a:t>Staff began providing weekly free computer classes as a continuation of the BTOP Technology Grant that ended Dec 2013.</a:t>
            </a:r>
          </a:p>
          <a:p>
            <a:pPr marL="171450" lvl="0" indent="-171450">
              <a:buFont typeface="Arial" panose="020B0604020202020204" pitchFamily="34" charset="0"/>
              <a:buChar char="•"/>
            </a:pPr>
            <a:r>
              <a:rPr lang="en-US" sz="1100" dirty="0" smtClean="0"/>
              <a:t>The University of North Texas continues digitizing older copies of the Bastrop Advertiser for their Portal of Texas History database and website. Total of 76,312 searches performed on website.</a:t>
            </a:r>
          </a:p>
          <a:p>
            <a:pPr marL="171450" lvl="0" indent="-171450">
              <a:buFont typeface="Arial" panose="020B0604020202020204" pitchFamily="34" charset="0"/>
              <a:buChar char="•"/>
            </a:pPr>
            <a:r>
              <a:rPr lang="en-US" sz="1100" dirty="0" smtClean="0"/>
              <a:t>Library received $15,300 donation from Friends of the Library to underwrite funds needed to pay for library programming.</a:t>
            </a:r>
          </a:p>
          <a:p>
            <a:pPr marL="171450" lvl="0" indent="-171450">
              <a:buFont typeface="Arial" panose="020B0604020202020204" pitchFamily="34" charset="0"/>
              <a:buChar char="•"/>
            </a:pPr>
            <a:r>
              <a:rPr lang="en-US" sz="1100" dirty="0" smtClean="0"/>
              <a:t>Library has 3,155 volunteer hours</a:t>
            </a:r>
          </a:p>
          <a:p>
            <a:pPr marL="171450" lvl="0" indent="-171450">
              <a:buFont typeface="Arial" panose="020B0604020202020204" pitchFamily="34" charset="0"/>
              <a:buChar char="•"/>
            </a:pPr>
            <a:r>
              <a:rPr lang="en-US" sz="1100" dirty="0" smtClean="0"/>
              <a:t>Lighting fixtures in the original part of the building were retrofitted to improve lighting.</a:t>
            </a:r>
          </a:p>
          <a:p>
            <a:pPr marL="171450" lvl="0" indent="-171450">
              <a:buFont typeface="Arial" panose="020B0604020202020204" pitchFamily="34" charset="0"/>
              <a:buChar char="•"/>
            </a:pPr>
            <a:r>
              <a:rPr lang="en-US" sz="1100" dirty="0" smtClean="0"/>
              <a:t>Library applied for and received a $10,000 Texas State Library Impact Grant. The grant funds were used to purchase new </a:t>
            </a:r>
            <a:r>
              <a:rPr lang="en-US" sz="1100" dirty="0" err="1" smtClean="0"/>
              <a:t>ebooks</a:t>
            </a:r>
            <a:r>
              <a:rPr lang="en-US" sz="1100" dirty="0" smtClean="0"/>
              <a:t> and </a:t>
            </a:r>
            <a:r>
              <a:rPr lang="en-US" sz="1100" dirty="0" err="1" smtClean="0"/>
              <a:t>ebook</a:t>
            </a:r>
            <a:r>
              <a:rPr lang="en-US" sz="1100" dirty="0" smtClean="0"/>
              <a:t> readers.</a:t>
            </a:r>
          </a:p>
          <a:p>
            <a:pPr marL="171450" lvl="0" indent="-171450">
              <a:buFont typeface="Arial" panose="020B0604020202020204" pitchFamily="34" charset="0"/>
              <a:buChar char="•"/>
            </a:pPr>
            <a:r>
              <a:rPr lang="en-US" sz="1100" dirty="0" smtClean="0"/>
              <a:t>Library purchased new shelving for the Teen room.</a:t>
            </a:r>
          </a:p>
          <a:p>
            <a:pPr marL="171450" lvl="0" indent="-171450">
              <a:buFont typeface="Arial" panose="020B0604020202020204" pitchFamily="34" charset="0"/>
              <a:buChar char="•"/>
            </a:pPr>
            <a:r>
              <a:rPr lang="en-US" sz="1100" dirty="0" smtClean="0"/>
              <a:t>Library is working with the Federal prison to provide books for inmates.</a:t>
            </a:r>
          </a:p>
          <a:p>
            <a:pPr marL="171450" lvl="0" indent="-171450">
              <a:buFont typeface="Arial" panose="020B0604020202020204" pitchFamily="34" charset="0"/>
              <a:buChar char="•"/>
            </a:pPr>
            <a:r>
              <a:rPr lang="en-US" sz="1100" dirty="0" smtClean="0"/>
              <a:t>Provided teen programs three times a month with an attendance of 609 teens.</a:t>
            </a:r>
          </a:p>
          <a:p>
            <a:pPr marL="171450" lvl="0" indent="-171450">
              <a:buFont typeface="Arial" panose="020B0604020202020204" pitchFamily="34" charset="0"/>
              <a:buChar char="•"/>
            </a:pPr>
            <a:r>
              <a:rPr lang="en-US" sz="1100" dirty="0" smtClean="0"/>
              <a:t>Add an estimated 1,800 items per year from donations (averages about 3% of collection).</a:t>
            </a:r>
            <a:endParaRPr lang="en-US" sz="1100" dirty="0"/>
          </a:p>
          <a:p>
            <a:pPr hangingPunct="0">
              <a:defRPr/>
            </a:pPr>
            <a:r>
              <a:rPr lang="en-US" sz="1100" b="1" dirty="0" smtClean="0"/>
              <a:t>2014-2015  Goals</a:t>
            </a:r>
            <a:endParaRPr lang="en-US" sz="1100" dirty="0"/>
          </a:p>
          <a:p>
            <a:pPr marL="171450" indent="-171450">
              <a:buFont typeface="Arial" pitchFamily="34" charset="0"/>
              <a:buChar char="•"/>
              <a:defRPr/>
            </a:pPr>
            <a:r>
              <a:rPr lang="en-US" sz="1100" dirty="0" smtClean="0"/>
              <a:t>After the </a:t>
            </a:r>
            <a:r>
              <a:rPr lang="en-US" sz="1100" dirty="0" err="1" smtClean="0"/>
              <a:t>Hancher</a:t>
            </a:r>
            <a:r>
              <a:rPr lang="en-US" sz="1100" dirty="0" smtClean="0"/>
              <a:t> Grant ends, extend current outreach services by presenting story times and promote use of BEAR story time boxes at local day care centers. </a:t>
            </a:r>
            <a:endParaRPr lang="en-US" sz="1100" dirty="0"/>
          </a:p>
          <a:p>
            <a:pPr marL="171450" indent="-171450">
              <a:buFont typeface="Arial" pitchFamily="34" charset="0"/>
              <a:buChar char="•"/>
              <a:defRPr/>
            </a:pPr>
            <a:r>
              <a:rPr lang="en-US" sz="1100" dirty="0"/>
              <a:t>Increase </a:t>
            </a:r>
            <a:r>
              <a:rPr lang="en-US" sz="1100" dirty="0" smtClean="0"/>
              <a:t>promotion of Ready to Read literacy materials at Head Start and child care centers.</a:t>
            </a:r>
          </a:p>
          <a:p>
            <a:pPr marL="171450" indent="-171450">
              <a:buFont typeface="Arial" pitchFamily="34" charset="0"/>
              <a:buChar char="•"/>
              <a:defRPr/>
            </a:pPr>
            <a:r>
              <a:rPr lang="en-US" sz="1100" dirty="0" smtClean="0"/>
              <a:t>Increase number of programs offered for tween population and adults.</a:t>
            </a:r>
          </a:p>
          <a:p>
            <a:pPr marL="171450" indent="-171450">
              <a:buFont typeface="Arial" pitchFamily="34" charset="0"/>
              <a:buChar char="•"/>
              <a:defRPr/>
            </a:pPr>
            <a:r>
              <a:rPr lang="en-US" sz="1100" dirty="0" smtClean="0"/>
              <a:t>Increase participation in after school activities by offering more programs.</a:t>
            </a:r>
          </a:p>
          <a:p>
            <a:pPr marL="171450" indent="-171450">
              <a:buFont typeface="Arial" pitchFamily="34" charset="0"/>
              <a:buChar char="•"/>
              <a:defRPr/>
            </a:pPr>
            <a:r>
              <a:rPr lang="en-US" sz="1100" dirty="0" smtClean="0"/>
              <a:t>Initiate increased cooperation with BISD by offering librarian visits to classrooms &amp; afterschool</a:t>
            </a:r>
          </a:p>
          <a:p>
            <a:pPr marL="171450" indent="-171450">
              <a:buFont typeface="Arial" pitchFamily="34" charset="0"/>
              <a:buChar char="•"/>
              <a:defRPr/>
            </a:pPr>
            <a:r>
              <a:rPr lang="en-US" sz="1100" dirty="0" smtClean="0"/>
              <a:t>Participate in festivals and other events to publicize the library to the greater community.</a:t>
            </a:r>
          </a:p>
          <a:p>
            <a:pPr marL="171450" indent="-171450">
              <a:buFont typeface="Arial" pitchFamily="34" charset="0"/>
              <a:buChar char="•"/>
              <a:defRPr/>
            </a:pPr>
            <a:r>
              <a:rPr lang="en-US" sz="1100" dirty="0" smtClean="0"/>
              <a:t>Continue to work on the Bastrop County Complex Wildfire Archive.</a:t>
            </a:r>
            <a:endParaRPr lang="en-US" sz="1100" dirty="0"/>
          </a:p>
          <a:p>
            <a:pPr hangingPunct="0">
              <a:defRPr/>
            </a:pPr>
            <a:r>
              <a:rPr lang="en-US" sz="1100" b="1" dirty="0" smtClean="0"/>
              <a:t>2014-2015  Budget </a:t>
            </a:r>
            <a:r>
              <a:rPr lang="en-US" sz="1100" b="1" dirty="0"/>
              <a:t>Objectives</a:t>
            </a:r>
            <a:endParaRPr lang="en-US" sz="1100" dirty="0"/>
          </a:p>
          <a:p>
            <a:pPr marL="171450" indent="-171450">
              <a:buFont typeface="Arial" pitchFamily="34" charset="0"/>
              <a:buChar char="•"/>
              <a:defRPr/>
            </a:pPr>
            <a:r>
              <a:rPr lang="en-US" sz="1100" dirty="0" smtClean="0"/>
              <a:t>Increase </a:t>
            </a:r>
            <a:r>
              <a:rPr lang="en-US" sz="1100" dirty="0"/>
              <a:t>number of programs and participants at </a:t>
            </a:r>
            <a:r>
              <a:rPr lang="en-US" sz="1100" dirty="0" smtClean="0"/>
              <a:t>programs.</a:t>
            </a:r>
          </a:p>
          <a:p>
            <a:pPr marL="171450" indent="-171450">
              <a:buFont typeface="Arial" pitchFamily="34" charset="0"/>
              <a:buChar char="•"/>
              <a:defRPr/>
            </a:pPr>
            <a:r>
              <a:rPr lang="en-US" sz="1100" dirty="0" smtClean="0"/>
              <a:t>Continue </a:t>
            </a:r>
            <a:r>
              <a:rPr lang="en-US" sz="1100" dirty="0"/>
              <a:t>efforts in staff development and training. </a:t>
            </a:r>
          </a:p>
          <a:p>
            <a:pPr marL="171450" indent="-171450">
              <a:buFont typeface="Arial" pitchFamily="34" charset="0"/>
              <a:buChar char="•"/>
              <a:defRPr/>
            </a:pPr>
            <a:r>
              <a:rPr lang="en-US" sz="1100" dirty="0"/>
              <a:t>Continue upkeep of Library's grounds and facilities</a:t>
            </a:r>
            <a:r>
              <a:rPr lang="en-US" sz="1100" dirty="0" smtClean="0"/>
              <a:t>.</a:t>
            </a:r>
          </a:p>
          <a:p>
            <a:pPr marL="171450" indent="-171450">
              <a:buFont typeface="Arial" pitchFamily="34" charset="0"/>
              <a:buChar char="•"/>
              <a:defRPr/>
            </a:pPr>
            <a:r>
              <a:rPr lang="en-US" sz="1100" dirty="0" smtClean="0"/>
              <a:t>Increase one three quarter part-time employee to full time</a:t>
            </a:r>
          </a:p>
          <a:p>
            <a:pPr marL="171450" indent="-171450">
              <a:buFont typeface="Arial" pitchFamily="34" charset="0"/>
              <a:buChar char="•"/>
              <a:defRPr/>
            </a:pPr>
            <a:r>
              <a:rPr lang="en-US" sz="1100" dirty="0" smtClean="0"/>
              <a:t>Increase the number of digital books, audiobooks, &amp; DVD/CD audiobooks in our collection.</a:t>
            </a:r>
          </a:p>
          <a:p>
            <a:pPr marL="171450" indent="-171450">
              <a:buFont typeface="Arial" pitchFamily="34" charset="0"/>
              <a:buChar char="•"/>
              <a:defRPr/>
            </a:pPr>
            <a:r>
              <a:rPr lang="en-US" sz="1100" dirty="0" smtClean="0"/>
              <a:t>Replace circulation and staff computers.</a:t>
            </a:r>
          </a:p>
          <a:p>
            <a:pPr marL="171450" indent="-171450">
              <a:buFont typeface="Arial" pitchFamily="34" charset="0"/>
              <a:buChar char="•"/>
              <a:defRPr/>
            </a:pPr>
            <a:endParaRPr lang="en-US" sz="1100" dirty="0"/>
          </a:p>
        </p:txBody>
      </p:sp>
      <p:sp>
        <p:nvSpPr>
          <p:cNvPr id="135171" name="Rectangle 5"/>
          <p:cNvSpPr>
            <a:spLocks noChangeArrowheads="1"/>
          </p:cNvSpPr>
          <p:nvPr/>
        </p:nvSpPr>
        <p:spPr bwMode="auto">
          <a:xfrm>
            <a:off x="344498" y="391872"/>
            <a:ext cx="550068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BASTROP PUBLIC LIBRARY </a:t>
            </a:r>
            <a:r>
              <a:rPr lang="en-US" sz="1400" b="1" dirty="0" smtClean="0">
                <a:solidFill>
                  <a:schemeClr val="bg2">
                    <a:lumMod val="50000"/>
                  </a:schemeClr>
                </a:solidFill>
                <a:cs typeface="Times New Roman" pitchFamily="18" charset="0"/>
              </a:rPr>
              <a:t>continued</a:t>
            </a:r>
            <a:r>
              <a:rPr lang="en-US" sz="1100" dirty="0">
                <a:cs typeface="Times New Roman" pitchFamily="18" charset="0"/>
              </a:rPr>
              <a:t>		</a:t>
            </a:r>
            <a:endParaRPr lang="en-US" sz="1000" dirty="0"/>
          </a:p>
        </p:txBody>
      </p:sp>
      <p:sp>
        <p:nvSpPr>
          <p:cNvPr id="2" name="Slide Number Placeholder 1"/>
          <p:cNvSpPr>
            <a:spLocks noGrp="1"/>
          </p:cNvSpPr>
          <p:nvPr>
            <p:ph type="sldNum" sz="quarter" idx="12"/>
          </p:nvPr>
        </p:nvSpPr>
        <p:spPr>
          <a:xfrm>
            <a:off x="6927" y="8629458"/>
            <a:ext cx="738014" cy="486833"/>
          </a:xfrm>
        </p:spPr>
        <p:txBody>
          <a:bodyPr/>
          <a:lstStyle/>
          <a:p>
            <a:pPr>
              <a:defRPr/>
            </a:pPr>
            <a:fld id="{C2735C76-C27D-495B-85FB-A45C95B8496F}" type="slidenum">
              <a:rPr lang="en-US" smtClean="0"/>
              <a:pPr>
                <a:defRPr/>
              </a:pPr>
              <a:t>128</a:t>
            </a:fld>
            <a:endParaRPr lang="en-US" dirty="0"/>
          </a:p>
        </p:txBody>
      </p:sp>
      <p:pic>
        <p:nvPicPr>
          <p:cNvPr id="6" name="Picture 8" descr="MP9004423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72013"/>
            <a:ext cx="1120776" cy="72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129</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3440165018"/>
              </p:ext>
            </p:extLst>
          </p:nvPr>
        </p:nvGraphicFramePr>
        <p:xfrm>
          <a:off x="228600" y="692924"/>
          <a:ext cx="6400800" cy="7292836"/>
        </p:xfrm>
        <a:graphic>
          <a:graphicData uri="http://schemas.openxmlformats.org/drawingml/2006/table">
            <a:tbl>
              <a:tblPr>
                <a:tableStyleId>{ED083AE6-46FA-4A59-8FB0-9F97EB10719F}</a:tableStyleId>
              </a:tblPr>
              <a:tblGrid>
                <a:gridCol w="2345333"/>
                <a:gridCol w="1007467"/>
                <a:gridCol w="1066800"/>
                <a:gridCol w="990600"/>
                <a:gridCol w="990600"/>
              </a:tblGrid>
              <a:tr h="335280">
                <a:tc>
                  <a:txBody>
                    <a:bodyPr/>
                    <a:lstStyle/>
                    <a:p>
                      <a:pPr marL="0" marR="0" algn="l" hangingPunct="0">
                        <a:spcBef>
                          <a:spcPts val="0"/>
                        </a:spcBef>
                        <a:spcAft>
                          <a:spcPts val="0"/>
                        </a:spcAft>
                      </a:pPr>
                      <a:r>
                        <a:rPr lang="en-US" sz="1100" u="none" dirty="0" smtClean="0">
                          <a:effectLst/>
                        </a:rPr>
                        <a:t>Performance Measurement Indicators</a:t>
                      </a:r>
                      <a:endParaRPr lang="en-US" sz="1100" b="0" u="none" dirty="0">
                        <a:solidFill>
                          <a:schemeClr val="tx1"/>
                        </a:solidFill>
                        <a:effectLst/>
                        <a:latin typeface="+mn-lt"/>
                        <a:ea typeface="Times New Roman"/>
                      </a:endParaRPr>
                    </a:p>
                  </a:txBody>
                  <a:tcPr marL="68577" marR="68577"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endParaRPr lang="en-US" sz="1100" b="1" u="none" dirty="0">
                        <a:solidFill>
                          <a:srgbClr val="CC9900"/>
                        </a:solidFill>
                        <a:effectLst/>
                        <a:latin typeface="+mn-lt"/>
                        <a:ea typeface="Times New Roman"/>
                      </a:endParaRPr>
                    </a:p>
                  </a:txBody>
                  <a:tcPr marL="68577" marR="68577"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1" u="none" dirty="0">
                        <a:solidFill>
                          <a:srgbClr val="CC9900"/>
                        </a:solidFill>
                        <a:effectLst/>
                        <a:latin typeface="+mn-lt"/>
                        <a:ea typeface="Times New Roman"/>
                      </a:endParaRPr>
                    </a:p>
                  </a:txBody>
                  <a:tcPr marL="68577" marR="68577"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1" u="none" dirty="0">
                        <a:solidFill>
                          <a:srgbClr val="CC9900"/>
                        </a:solidFill>
                        <a:effectLst/>
                        <a:latin typeface="+mn-lt"/>
                        <a:ea typeface="Times New Roman"/>
                      </a:endParaRPr>
                    </a:p>
                  </a:txBody>
                  <a:tcPr marL="68577" marR="68577"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2014-2015</a:t>
                      </a:r>
                      <a:endParaRPr lang="en-US" sz="1100" b="1" u="none" dirty="0">
                        <a:solidFill>
                          <a:srgbClr val="CC9900"/>
                        </a:solidFill>
                        <a:effectLst/>
                        <a:latin typeface="+mn-lt"/>
                        <a:ea typeface="Times New Roman"/>
                      </a:endParaRPr>
                    </a:p>
                  </a:txBody>
                  <a:tcPr marL="68577" marR="68577" marT="0" marB="0"/>
                </a:tc>
              </a:tr>
              <a:tr h="167640">
                <a:tc>
                  <a:txBody>
                    <a:bodyPr/>
                    <a:lstStyle/>
                    <a:p>
                      <a:pPr marL="0" marR="0" algn="ctr" hangingPunct="0">
                        <a:spcBef>
                          <a:spcPts val="0"/>
                        </a:spcBef>
                        <a:spcAft>
                          <a:spcPts val="0"/>
                        </a:spcAft>
                      </a:pPr>
                      <a:r>
                        <a:rPr lang="en-US" sz="1100" u="sng" dirty="0">
                          <a:effectLst/>
                        </a:rPr>
                        <a:t>Demand</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smtClean="0">
                          <a:effectLst/>
                        </a:rPr>
                        <a:t>Card Holders  Added</a:t>
                      </a:r>
                      <a:r>
                        <a:rPr lang="en-US" sz="1100" dirty="0">
                          <a:effectLst/>
                        </a:rPr>
                        <a:t>:</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2,342</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2,396</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2,130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2,130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smtClean="0">
                          <a:effectLst/>
                        </a:rPr>
                        <a:t>City-Juvenile and adult</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559</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504</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470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470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tabLst>
                          <a:tab pos="445770" algn="l"/>
                        </a:tabLst>
                      </a:pPr>
                      <a:r>
                        <a:rPr lang="en-US" sz="1100" dirty="0" smtClean="0">
                          <a:effectLst/>
                        </a:rPr>
                        <a:t>County-Juvenile </a:t>
                      </a:r>
                      <a:r>
                        <a:rPr lang="en-US" sz="1100" dirty="0">
                          <a:effectLst/>
                        </a:rPr>
                        <a:t>and adult</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1,783</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1,892</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1,660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1,660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Collection:</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Cataloged Items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50,504</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50,157</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50,765</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50,800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smtClean="0">
                          <a:effectLst/>
                        </a:rPr>
                        <a:t>Un-cataloged </a:t>
                      </a:r>
                      <a:r>
                        <a:rPr lang="en-US" sz="1100" dirty="0">
                          <a:effectLst/>
                        </a:rPr>
                        <a:t>Items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2,000</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2,000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2,000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2,000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Magazine subscriptions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90</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90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90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90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Services</a:t>
                      </a:r>
                      <a:r>
                        <a:rPr lang="en-US" sz="1100" dirty="0" smtClean="0">
                          <a:effectLst/>
                        </a:rPr>
                        <a:t>::</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Total Circulation</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163,577</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165,667</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167,324</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168,997</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Reference requests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15,382</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16,206</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19,844</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20,000</a:t>
                      </a:r>
                      <a:endParaRPr lang="en-US" sz="1100" dirty="0">
                        <a:solidFill>
                          <a:schemeClr val="tx1"/>
                        </a:solidFill>
                        <a:effectLst/>
                        <a:latin typeface="Arial"/>
                        <a:ea typeface="Times New Roman"/>
                        <a:cs typeface="Times New Roman"/>
                      </a:endParaRPr>
                    </a:p>
                  </a:txBody>
                  <a:tcPr marL="68577" marR="68577" marT="0" marB="0"/>
                </a:tc>
              </a:tr>
              <a:tr h="335280">
                <a:tc>
                  <a:txBody>
                    <a:bodyPr/>
                    <a:lstStyle/>
                    <a:p>
                      <a:pPr marL="0" marR="0" hangingPunct="0">
                        <a:spcBef>
                          <a:spcPts val="0"/>
                        </a:spcBef>
                        <a:spcAft>
                          <a:spcPts val="0"/>
                        </a:spcAft>
                      </a:pPr>
                      <a:r>
                        <a:rPr lang="en-US" sz="1100" dirty="0">
                          <a:effectLst/>
                        </a:rPr>
                        <a:t>Story Time &amp; program attendance</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12,562</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13,161</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13,500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13,500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Summer Reading Program </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1,143</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1,146</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1,150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1,150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Interlibrary loan requests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latin typeface="+mn-lt"/>
                          <a:ea typeface="+mn-ea"/>
                          <a:cs typeface="+mn-cs"/>
                        </a:rPr>
                        <a:t>413</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592</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546</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546</a:t>
                      </a:r>
                      <a:endParaRPr lang="en-US" sz="1100" dirty="0">
                        <a:solidFill>
                          <a:schemeClr val="tx1"/>
                        </a:solidFill>
                        <a:effectLst/>
                        <a:latin typeface="Arial"/>
                        <a:ea typeface="Times New Roman"/>
                        <a:cs typeface="Times New Roman"/>
                      </a:endParaRPr>
                    </a:p>
                  </a:txBody>
                  <a:tcPr marL="68577" marR="68577" marT="0" marB="0"/>
                </a:tc>
              </a:tr>
              <a:tr h="404356">
                <a:tc>
                  <a:txBody>
                    <a:bodyPr/>
                    <a:lstStyle/>
                    <a:p>
                      <a:pPr marL="0" marR="0" hangingPunct="0">
                        <a:spcBef>
                          <a:spcPts val="0"/>
                        </a:spcBef>
                        <a:spcAft>
                          <a:spcPts val="0"/>
                        </a:spcAft>
                      </a:pPr>
                      <a:r>
                        <a:rPr lang="en-US" sz="1100" dirty="0">
                          <a:effectLst/>
                        </a:rPr>
                        <a:t>User Population (per TX State </a:t>
                      </a:r>
                      <a:r>
                        <a:rPr lang="en-US" sz="1100" dirty="0" smtClean="0">
                          <a:effectLst/>
                        </a:rPr>
                        <a:t>Lib.)</a:t>
                      </a:r>
                      <a:endParaRPr lang="en-US" sz="1100" dirty="0">
                        <a:effectLst/>
                      </a:endParaRPr>
                    </a:p>
                    <a:p>
                      <a:pPr marL="0" marR="0" hangingPunct="0">
                        <a:spcBef>
                          <a:spcPts val="0"/>
                        </a:spcBef>
                        <a:spcAft>
                          <a:spcPts val="0"/>
                        </a:spcAft>
                      </a:pPr>
                      <a:r>
                        <a:rPr lang="en-US" sz="1100" dirty="0">
                          <a:effectLst/>
                        </a:rPr>
                        <a:t>Computer Use</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7,306</a:t>
                      </a:r>
                      <a:endParaRPr lang="en-US" sz="1100" dirty="0">
                        <a:effectLst/>
                      </a:endParaRPr>
                    </a:p>
                    <a:p>
                      <a:pPr marL="0" marR="0" algn="ctr" hangingPunct="0">
                        <a:spcBef>
                          <a:spcPts val="0"/>
                        </a:spcBef>
                        <a:spcAft>
                          <a:spcPts val="0"/>
                        </a:spcAft>
                      </a:pPr>
                      <a:r>
                        <a:rPr lang="en-US" sz="1100" dirty="0" smtClean="0">
                          <a:effectLst/>
                        </a:rPr>
                        <a:t>33,056</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7,306</a:t>
                      </a:r>
                      <a:endParaRPr lang="en-US" sz="1100" dirty="0">
                        <a:effectLst/>
                      </a:endParaRPr>
                    </a:p>
                    <a:p>
                      <a:pPr marL="0" marR="0" algn="ctr" hangingPunct="0">
                        <a:spcBef>
                          <a:spcPts val="0"/>
                        </a:spcBef>
                        <a:spcAft>
                          <a:spcPts val="0"/>
                        </a:spcAft>
                      </a:pPr>
                      <a:r>
                        <a:rPr lang="en-US" sz="1100" dirty="0" smtClean="0">
                          <a:effectLst/>
                        </a:rPr>
                        <a:t>37,626</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7,306</a:t>
                      </a:r>
                      <a:endParaRPr lang="en-US" sz="1100" dirty="0">
                        <a:effectLst/>
                      </a:endParaRPr>
                    </a:p>
                    <a:p>
                      <a:pPr marL="0" marR="0" algn="ctr" hangingPunct="0">
                        <a:spcBef>
                          <a:spcPts val="0"/>
                        </a:spcBef>
                        <a:spcAft>
                          <a:spcPts val="0"/>
                        </a:spcAft>
                      </a:pPr>
                      <a:r>
                        <a:rPr lang="en-US" sz="1100" dirty="0" smtClean="0">
                          <a:effectLst/>
                        </a:rPr>
                        <a:t>33,502</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7,306</a:t>
                      </a:r>
                      <a:endParaRPr lang="en-US" sz="1100" dirty="0">
                        <a:effectLst/>
                      </a:endParaRPr>
                    </a:p>
                    <a:p>
                      <a:pPr marL="0" marR="0" algn="ctr" hangingPunct="0">
                        <a:spcBef>
                          <a:spcPts val="0"/>
                        </a:spcBef>
                        <a:spcAft>
                          <a:spcPts val="0"/>
                        </a:spcAft>
                      </a:pPr>
                      <a:r>
                        <a:rPr lang="en-US" sz="1100" dirty="0" smtClean="0">
                          <a:effectLst/>
                        </a:rPr>
                        <a:t>33,502</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algn="ctr" hangingPunct="0">
                        <a:spcBef>
                          <a:spcPts val="0"/>
                        </a:spcBef>
                        <a:spcAft>
                          <a:spcPts val="0"/>
                        </a:spcAft>
                      </a:pPr>
                      <a:r>
                        <a:rPr lang="en-US" sz="1100" u="sng" dirty="0">
                          <a:effectLst/>
                        </a:rPr>
                        <a:t>Input</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algn="ctr" hangingPunct="0">
                        <a:spcBef>
                          <a:spcPts val="0"/>
                        </a:spcBef>
                        <a:spcAft>
                          <a:spcPts val="0"/>
                        </a:spcAft>
                      </a:pPr>
                      <a:r>
                        <a:rPr lang="en-US" sz="1100" dirty="0">
                          <a:effectLst/>
                        </a:rPr>
                        <a:t> </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259080">
                <a:tc>
                  <a:txBody>
                    <a:bodyPr/>
                    <a:lstStyle/>
                    <a:p>
                      <a:pPr marL="0" marR="0" hangingPunct="0">
                        <a:spcBef>
                          <a:spcPts val="0"/>
                        </a:spcBef>
                        <a:spcAft>
                          <a:spcPts val="0"/>
                        </a:spcAft>
                      </a:pPr>
                      <a:r>
                        <a:rPr lang="en-US" sz="1100" dirty="0">
                          <a:effectLst/>
                        </a:rPr>
                        <a:t>General Fund Operating expenditures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t>$624,093</a:t>
                      </a:r>
                      <a:endParaRPr lang="en-US" sz="1100" dirty="0"/>
                    </a:p>
                  </a:txBody>
                  <a:tcPr marL="68577" marR="68577" marT="0" marB="0"/>
                </a:tc>
                <a:tc>
                  <a:txBody>
                    <a:bodyPr/>
                    <a:lstStyle/>
                    <a:p>
                      <a:pPr marL="0" marR="0" algn="ctr" hangingPunct="0">
                        <a:spcBef>
                          <a:spcPts val="0"/>
                        </a:spcBef>
                        <a:spcAft>
                          <a:spcPts val="0"/>
                        </a:spcAft>
                      </a:pPr>
                      <a:r>
                        <a:rPr lang="en-US" sz="1100" dirty="0" smtClean="0"/>
                        <a:t>$623,940</a:t>
                      </a:r>
                      <a:endParaRPr lang="en-US" sz="1100" dirty="0">
                        <a:solidFill>
                          <a:schemeClr val="tx1"/>
                        </a:solidFill>
                      </a:endParaRPr>
                    </a:p>
                  </a:txBody>
                  <a:tcPr marL="68577" marR="68577" marT="0" marB="0"/>
                </a:tc>
                <a:tc>
                  <a:txBody>
                    <a:bodyPr/>
                    <a:lstStyle/>
                    <a:p>
                      <a:pPr marL="0" marR="0" algn="ctr" hangingPunct="0">
                        <a:spcBef>
                          <a:spcPts val="0"/>
                        </a:spcBef>
                        <a:spcAft>
                          <a:spcPts val="0"/>
                        </a:spcAft>
                      </a:pPr>
                      <a:r>
                        <a:rPr lang="en-US" sz="1100" dirty="0" smtClean="0">
                          <a:solidFill>
                            <a:schemeClr val="tx1"/>
                          </a:solidFill>
                        </a:rPr>
                        <a:t>$661,190</a:t>
                      </a:r>
                      <a:endParaRPr lang="en-US" sz="1100" dirty="0">
                        <a:solidFill>
                          <a:schemeClr val="tx1"/>
                        </a:solidFill>
                      </a:endParaRPr>
                    </a:p>
                  </a:txBody>
                  <a:tcPr marL="68577" marR="68577" marT="0" marB="0"/>
                </a:tc>
                <a:tc>
                  <a:txBody>
                    <a:bodyPr/>
                    <a:lstStyle/>
                    <a:p>
                      <a:pPr marL="0" marR="0" algn="ctr" hangingPunct="0">
                        <a:spcBef>
                          <a:spcPts val="0"/>
                        </a:spcBef>
                        <a:spcAft>
                          <a:spcPts val="0"/>
                        </a:spcAft>
                      </a:pPr>
                      <a:r>
                        <a:rPr lang="en-US" sz="1100" dirty="0" smtClean="0">
                          <a:solidFill>
                            <a:schemeClr val="tx1"/>
                          </a:solidFill>
                        </a:rPr>
                        <a:t>$655,280</a:t>
                      </a:r>
                      <a:endParaRPr lang="en-US" sz="1100" dirty="0">
                        <a:solidFill>
                          <a:schemeClr val="tx1"/>
                        </a:solidFill>
                      </a:endParaRPr>
                    </a:p>
                  </a:txBody>
                  <a:tcPr marL="68577" marR="68577" marT="0" marB="0"/>
                </a:tc>
              </a:tr>
              <a:tr h="167640">
                <a:tc>
                  <a:txBody>
                    <a:bodyPr/>
                    <a:lstStyle/>
                    <a:p>
                      <a:pPr marL="0" marR="0" hangingPunct="0">
                        <a:spcBef>
                          <a:spcPts val="0"/>
                        </a:spcBef>
                        <a:spcAft>
                          <a:spcPts val="0"/>
                        </a:spcAft>
                      </a:pP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endParaRPr lang="en-US" sz="1100" dirty="0"/>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r>
              <a:tr h="167640">
                <a:tc>
                  <a:txBody>
                    <a:bodyPr/>
                    <a:lstStyle/>
                    <a:p>
                      <a:pPr marL="0" marR="0" algn="ctr" hangingPunct="0">
                        <a:spcBef>
                          <a:spcPts val="0"/>
                        </a:spcBef>
                        <a:spcAft>
                          <a:spcPts val="0"/>
                        </a:spcAft>
                      </a:pPr>
                      <a:r>
                        <a:rPr lang="en-US" sz="1100" u="sng" dirty="0" smtClean="0">
                          <a:effectLst/>
                        </a:rPr>
                        <a:t>Output</a:t>
                      </a:r>
                      <a:endParaRPr lang="en-US" sz="1100" b="0" u="sng" dirty="0">
                        <a:solidFill>
                          <a:schemeClr val="tx1"/>
                        </a:solidFill>
                        <a:effectLst/>
                        <a:latin typeface="+mn-lt"/>
                        <a:ea typeface="Times New Roman"/>
                        <a:cs typeface="Times New Roman"/>
                      </a:endParaRPr>
                    </a:p>
                  </a:txBody>
                  <a:tcPr marL="68577" marR="68577" marT="0" marB="0"/>
                </a:tc>
                <a:tc>
                  <a:txBody>
                    <a:bodyPr/>
                    <a:lstStyle/>
                    <a:p>
                      <a:pPr marL="0" marR="0" algn="ctr" hangingPunct="0">
                        <a:spcBef>
                          <a:spcPts val="0"/>
                        </a:spcBef>
                        <a:spcAft>
                          <a:spcPts val="0"/>
                        </a:spcAft>
                      </a:pPr>
                      <a:endParaRPr lang="en-US" sz="1100" dirty="0"/>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r>
              <a:tr h="167640">
                <a:tc>
                  <a:txBody>
                    <a:bodyPr/>
                    <a:lstStyle/>
                    <a:p>
                      <a:pPr marL="0" marR="0" hangingPunct="0">
                        <a:spcBef>
                          <a:spcPts val="0"/>
                        </a:spcBef>
                        <a:spcAft>
                          <a:spcPts val="0"/>
                        </a:spcAft>
                      </a:pP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endParaRPr lang="en-US" sz="1100" dirty="0"/>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c>
                  <a:txBody>
                    <a:bodyPr/>
                    <a:lstStyle/>
                    <a:p>
                      <a:pPr marL="0" marR="0" algn="ctr" hangingPunct="0">
                        <a:spcBef>
                          <a:spcPts val="0"/>
                        </a:spcBef>
                        <a:spcAft>
                          <a:spcPts val="0"/>
                        </a:spcAft>
                      </a:pPr>
                      <a:endParaRPr lang="en-US" sz="1100" dirty="0">
                        <a:solidFill>
                          <a:schemeClr val="tx1"/>
                        </a:solidFill>
                      </a:endParaRPr>
                    </a:p>
                  </a:txBody>
                  <a:tcPr marL="68577" marR="68577" marT="0" marB="0"/>
                </a:tc>
              </a:tr>
              <a:tr h="167640">
                <a:tc>
                  <a:txBody>
                    <a:bodyPr/>
                    <a:lstStyle/>
                    <a:p>
                      <a:pPr marL="0" marR="0" hangingPunct="0">
                        <a:spcBef>
                          <a:spcPts val="0"/>
                        </a:spcBef>
                        <a:spcAft>
                          <a:spcPts val="0"/>
                        </a:spcAft>
                      </a:pPr>
                      <a:r>
                        <a:rPr lang="en-US" sz="1100" dirty="0">
                          <a:effectLst/>
                        </a:rPr>
                        <a:t>Number of library visits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116,898</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110,164</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110,000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110,000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Volunteer hours per month</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314</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263</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270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270</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Library fines and fees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t>$17,000</a:t>
                      </a:r>
                      <a:endParaRPr lang="en-US" sz="1100" dirty="0"/>
                    </a:p>
                  </a:txBody>
                  <a:tcPr marL="68577" marR="68577" marT="0" marB="0"/>
                </a:tc>
                <a:tc>
                  <a:txBody>
                    <a:bodyPr/>
                    <a:lstStyle/>
                    <a:p>
                      <a:pPr marL="0" marR="0" algn="ctr" hangingPunct="0">
                        <a:spcBef>
                          <a:spcPts val="0"/>
                        </a:spcBef>
                        <a:spcAft>
                          <a:spcPts val="0"/>
                        </a:spcAft>
                      </a:pPr>
                      <a:r>
                        <a:rPr lang="en-US" sz="1100" smtClean="0"/>
                        <a:t>$17,000</a:t>
                      </a:r>
                      <a:endParaRPr lang="en-US" sz="1100" dirty="0"/>
                    </a:p>
                  </a:txBody>
                  <a:tcPr marL="68577" marR="68577" marT="0" marB="0"/>
                </a:tc>
                <a:tc>
                  <a:txBody>
                    <a:bodyPr/>
                    <a:lstStyle/>
                    <a:p>
                      <a:pPr marL="0" marR="0" algn="ctr" hangingPunct="0">
                        <a:spcBef>
                          <a:spcPts val="0"/>
                        </a:spcBef>
                        <a:spcAft>
                          <a:spcPts val="0"/>
                        </a:spcAft>
                      </a:pPr>
                      <a:r>
                        <a:rPr lang="en-US" sz="1100" smtClean="0"/>
                        <a:t>$17,000</a:t>
                      </a:r>
                      <a:endParaRPr lang="en-US" sz="1100" dirty="0"/>
                    </a:p>
                  </a:txBody>
                  <a:tcPr marL="68577" marR="68577" marT="0" marB="0"/>
                </a:tc>
                <a:tc>
                  <a:txBody>
                    <a:bodyPr/>
                    <a:lstStyle/>
                    <a:p>
                      <a:pPr marL="0" marR="0" algn="ctr" hangingPunct="0">
                        <a:spcBef>
                          <a:spcPts val="0"/>
                        </a:spcBef>
                        <a:spcAft>
                          <a:spcPts val="0"/>
                        </a:spcAft>
                      </a:pPr>
                      <a:r>
                        <a:rPr lang="en-US" sz="1100" dirty="0" smtClean="0"/>
                        <a:t>$17,000</a:t>
                      </a:r>
                      <a:endParaRPr lang="en-US" sz="1100" dirty="0"/>
                    </a:p>
                  </a:txBody>
                  <a:tcPr marL="68577" marR="68577" marT="0" marB="0"/>
                </a:tc>
              </a:tr>
              <a:tr h="167640">
                <a:tc>
                  <a:txBody>
                    <a:bodyPr/>
                    <a:lstStyle/>
                    <a:p>
                      <a:pPr marL="0" marR="0" hangingPunct="0">
                        <a:spcBef>
                          <a:spcPts val="0"/>
                        </a:spcBef>
                        <a:spcAft>
                          <a:spcPts val="0"/>
                        </a:spcAft>
                      </a:pPr>
                      <a:r>
                        <a:rPr lang="en-US" sz="1100" dirty="0">
                          <a:effectLst/>
                        </a:rPr>
                        <a:t>Donations/Grants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t>$55,935</a:t>
                      </a:r>
                      <a:endParaRPr lang="en-US" sz="1100" dirty="0"/>
                    </a:p>
                  </a:txBody>
                  <a:tcPr marL="68577" marR="68577" marT="0" marB="0"/>
                </a:tc>
                <a:tc>
                  <a:txBody>
                    <a:bodyPr/>
                    <a:lstStyle/>
                    <a:p>
                      <a:pPr marL="0" marR="0" algn="ctr" hangingPunct="0">
                        <a:spcBef>
                          <a:spcPts val="0"/>
                        </a:spcBef>
                        <a:spcAft>
                          <a:spcPts val="0"/>
                        </a:spcAft>
                      </a:pPr>
                      <a:r>
                        <a:rPr lang="en-US" sz="1100" dirty="0" smtClean="0"/>
                        <a:t>$46,119</a:t>
                      </a:r>
                      <a:endParaRPr lang="en-US" sz="1100" dirty="0">
                        <a:solidFill>
                          <a:schemeClr val="tx1"/>
                        </a:solidFill>
                      </a:endParaRPr>
                    </a:p>
                  </a:txBody>
                  <a:tcPr marL="68577" marR="68577" marT="0" marB="0"/>
                </a:tc>
                <a:tc>
                  <a:txBody>
                    <a:bodyPr/>
                    <a:lstStyle/>
                    <a:p>
                      <a:pPr marL="0" marR="0" algn="ctr" hangingPunct="0">
                        <a:spcBef>
                          <a:spcPts val="0"/>
                        </a:spcBef>
                        <a:spcAft>
                          <a:spcPts val="0"/>
                        </a:spcAft>
                      </a:pPr>
                      <a:r>
                        <a:rPr lang="en-US" sz="1100" dirty="0" smtClean="0"/>
                        <a:t>$18,500</a:t>
                      </a:r>
                      <a:endParaRPr lang="en-US" sz="1100" dirty="0">
                        <a:solidFill>
                          <a:schemeClr val="tx1"/>
                        </a:solidFill>
                      </a:endParaRPr>
                    </a:p>
                  </a:txBody>
                  <a:tcPr marL="68577" marR="68577" marT="0" marB="0"/>
                </a:tc>
                <a:tc>
                  <a:txBody>
                    <a:bodyPr/>
                    <a:lstStyle/>
                    <a:p>
                      <a:pPr marL="0" marR="0" algn="ctr" hangingPunct="0">
                        <a:spcBef>
                          <a:spcPts val="0"/>
                        </a:spcBef>
                        <a:spcAft>
                          <a:spcPts val="0"/>
                        </a:spcAft>
                      </a:pPr>
                      <a:r>
                        <a:rPr lang="en-US" sz="1100" dirty="0" smtClean="0"/>
                        <a:t>$18,500</a:t>
                      </a:r>
                      <a:endParaRPr lang="en-US" sz="1100" dirty="0">
                        <a:solidFill>
                          <a:schemeClr val="tx1"/>
                        </a:solidFill>
                      </a:endParaRPr>
                    </a:p>
                  </a:txBody>
                  <a:tcPr marL="68577" marR="68577" marT="0" marB="0"/>
                </a:tc>
              </a:tr>
              <a:tr h="167640">
                <a:tc>
                  <a:txBody>
                    <a:bodyPr/>
                    <a:lstStyle/>
                    <a:p>
                      <a:pPr marL="0" marR="0" hangingPunct="0">
                        <a:spcBef>
                          <a:spcPts val="0"/>
                        </a:spcBef>
                        <a:spcAft>
                          <a:spcPts val="0"/>
                        </a:spcAft>
                      </a:pPr>
                      <a:r>
                        <a:rPr lang="en-US" sz="1100" dirty="0">
                          <a:effectLst/>
                        </a:rPr>
                        <a:t> </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algn="ctr" hangingPunct="0">
                        <a:spcBef>
                          <a:spcPts val="0"/>
                        </a:spcBef>
                        <a:spcAft>
                          <a:spcPts val="0"/>
                        </a:spcAft>
                      </a:pPr>
                      <a:r>
                        <a:rPr lang="en-US" sz="1100" u="sng" dirty="0">
                          <a:effectLst/>
                        </a:rPr>
                        <a:t>Effectiveness</a:t>
                      </a:r>
                      <a:endParaRPr lang="en-US" sz="1100" b="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u="none" strike="noStrike"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 Increase in circulation</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-15%</a:t>
                      </a:r>
                      <a:endParaRPr lang="en-US" sz="1100" dirty="0">
                        <a:effectLst/>
                        <a:latin typeface="+mn-lt"/>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1.01%</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dirty="0" smtClean="0">
                          <a:effectLst/>
                        </a:rPr>
                        <a:t>1.01%</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dirty="0" smtClean="0">
                          <a:effectLst/>
                        </a:rPr>
                        <a:t>1.01%</a:t>
                      </a:r>
                      <a:endParaRPr lang="en-US" sz="1100" dirty="0">
                        <a:solidFill>
                          <a:schemeClr val="tx1"/>
                        </a:solidFill>
                        <a:effectLst/>
                        <a:latin typeface="Arial"/>
                        <a:ea typeface="Times New Roman"/>
                        <a:cs typeface="Times New Roman"/>
                      </a:endParaRPr>
                    </a:p>
                  </a:txBody>
                  <a:tcPr marL="68577" marR="68577" marT="0" marB="0"/>
                </a:tc>
              </a:tr>
              <a:tr h="198107">
                <a:tc>
                  <a:txBody>
                    <a:bodyPr/>
                    <a:lstStyle/>
                    <a:p>
                      <a:pPr marL="0" marR="0" hangingPunct="0">
                        <a:spcBef>
                          <a:spcPts val="0"/>
                        </a:spcBef>
                        <a:spcAft>
                          <a:spcPts val="0"/>
                        </a:spcAft>
                      </a:pPr>
                      <a:r>
                        <a:rPr lang="en-US" sz="1100" dirty="0">
                          <a:effectLst/>
                        </a:rPr>
                        <a:t># of books checked out per capita</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22.39</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22.68</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22.9</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dirty="0" smtClean="0">
                          <a:effectLst/>
                        </a:rPr>
                        <a:t>22.95</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Library materials per capita</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6.91</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6.87</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7.22</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7.17</a:t>
                      </a:r>
                      <a:endParaRPr lang="en-US" sz="1100" dirty="0">
                        <a:solidFill>
                          <a:schemeClr val="tx1"/>
                        </a:solidFill>
                        <a:effectLst/>
                        <a:latin typeface="Arial"/>
                        <a:ea typeface="Times New Roman"/>
                        <a:cs typeface="Times New Roman"/>
                      </a:endParaRPr>
                    </a:p>
                  </a:txBody>
                  <a:tcPr marL="68577" marR="68577" marT="0" marB="0"/>
                </a:tc>
              </a:tr>
              <a:tr h="228613">
                <a:tc>
                  <a:txBody>
                    <a:bodyPr/>
                    <a:lstStyle/>
                    <a:p>
                      <a:pPr marL="0" marR="0" hangingPunct="0">
                        <a:spcBef>
                          <a:spcPts val="0"/>
                        </a:spcBef>
                        <a:spcAft>
                          <a:spcPts val="0"/>
                        </a:spcAft>
                      </a:pPr>
                      <a:r>
                        <a:rPr lang="en-US" sz="1100" dirty="0">
                          <a:effectLst/>
                        </a:rPr>
                        <a:t>Circulation per paid staff member</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16,777</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16,993</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17,161</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17,333</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Circulation per library visit</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1.40</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1.50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1.52</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1.54</a:t>
                      </a:r>
                      <a:endParaRPr lang="en-US" sz="1100" dirty="0">
                        <a:solidFill>
                          <a:schemeClr val="tx1"/>
                        </a:solidFill>
                        <a:effectLst/>
                        <a:latin typeface="Arial"/>
                        <a:ea typeface="Times New Roman"/>
                        <a:cs typeface="Times New Roman"/>
                      </a:endParaRPr>
                    </a:p>
                  </a:txBody>
                  <a:tcPr marL="68577" marR="68577" marT="0" marB="0"/>
                </a:tc>
              </a:tr>
              <a:tr h="167640">
                <a:tc>
                  <a:txBody>
                    <a:bodyPr/>
                    <a:lstStyle/>
                    <a:p>
                      <a:pPr marL="0" marR="0" hangingPunct="0">
                        <a:spcBef>
                          <a:spcPts val="0"/>
                        </a:spcBef>
                        <a:spcAft>
                          <a:spcPts val="0"/>
                        </a:spcAft>
                      </a:pPr>
                      <a:r>
                        <a:rPr lang="en-US" sz="1100" dirty="0">
                          <a:effectLst/>
                        </a:rPr>
                        <a:t>Collection turn-over rate</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3.25</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3.30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3.30</a:t>
                      </a:r>
                      <a:endParaRPr lang="en-US" sz="1100" dirty="0">
                        <a:solidFill>
                          <a:schemeClr val="tx1"/>
                        </a:solidFill>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rPr>
                        <a:t>3.33</a:t>
                      </a:r>
                      <a:endParaRPr lang="en-US" sz="1100" dirty="0">
                        <a:solidFill>
                          <a:schemeClr val="tx1"/>
                        </a:solidFill>
                        <a:effectLst/>
                        <a:latin typeface="Arial"/>
                        <a:ea typeface="Times New Roman"/>
                        <a:cs typeface="Times New Roman"/>
                      </a:endParaRPr>
                    </a:p>
                  </a:txBody>
                  <a:tcPr marL="68577" marR="68577" marT="0" marB="0"/>
                </a:tc>
              </a:tr>
              <a:tr h="335280">
                <a:tc>
                  <a:txBody>
                    <a:bodyPr/>
                    <a:lstStyle/>
                    <a:p>
                      <a:pPr marL="0" marR="0" hangingPunct="0">
                        <a:spcBef>
                          <a:spcPts val="0"/>
                        </a:spcBef>
                        <a:spcAft>
                          <a:spcPts val="0"/>
                        </a:spcAft>
                      </a:pPr>
                      <a:r>
                        <a:rPr lang="en-US" sz="1100" dirty="0">
                          <a:effectLst/>
                        </a:rPr>
                        <a:t>Computer user per capita</a:t>
                      </a:r>
                    </a:p>
                    <a:p>
                      <a:pPr marL="0" marR="0" hangingPunct="0">
                        <a:spcBef>
                          <a:spcPts val="0"/>
                        </a:spcBef>
                        <a:spcAft>
                          <a:spcPts val="0"/>
                        </a:spcAft>
                      </a:pPr>
                      <a:r>
                        <a:rPr lang="en-US" sz="1100" dirty="0">
                          <a:effectLst/>
                        </a:rPr>
                        <a:t>Computer Use per Library Visit</a:t>
                      </a:r>
                      <a:endParaRPr lang="en-US" sz="1100" dirty="0">
                        <a:effectLst/>
                        <a:latin typeface="Arial"/>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latin typeface="Calibri" panose="020F0502020204030204" pitchFamily="34" charset="0"/>
                        </a:rPr>
                        <a:t>4.52</a:t>
                      </a:r>
                      <a:endParaRPr lang="en-US" sz="1100" dirty="0">
                        <a:effectLst/>
                        <a:latin typeface="Calibri" panose="020F0502020204030204" pitchFamily="34" charset="0"/>
                      </a:endParaRPr>
                    </a:p>
                    <a:p>
                      <a:pPr marL="0" marR="0" algn="ctr" hangingPunct="0">
                        <a:spcBef>
                          <a:spcPts val="0"/>
                        </a:spcBef>
                        <a:spcAft>
                          <a:spcPts val="0"/>
                        </a:spcAft>
                      </a:pPr>
                      <a:r>
                        <a:rPr lang="en-US" sz="1100" dirty="0" smtClean="0">
                          <a:effectLst/>
                          <a:latin typeface="Calibri" panose="020F0502020204030204" pitchFamily="34" charset="0"/>
                        </a:rPr>
                        <a:t>3.54</a:t>
                      </a:r>
                      <a:endParaRPr lang="en-US" sz="1100" dirty="0">
                        <a:effectLst/>
                        <a:latin typeface="Calibri" panose="020F0502020204030204" pitchFamily="34" charset="0"/>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latin typeface="Calibri" panose="020F0502020204030204" pitchFamily="34" charset="0"/>
                        </a:rPr>
                        <a:t>5.15</a:t>
                      </a:r>
                    </a:p>
                    <a:p>
                      <a:pPr marL="0" marR="0" algn="ctr" hangingPunct="0">
                        <a:spcBef>
                          <a:spcPts val="0"/>
                        </a:spcBef>
                        <a:spcAft>
                          <a:spcPts val="0"/>
                        </a:spcAft>
                      </a:pPr>
                      <a:r>
                        <a:rPr lang="en-US" sz="1100" dirty="0" smtClean="0">
                          <a:solidFill>
                            <a:schemeClr val="tx1"/>
                          </a:solidFill>
                          <a:effectLst/>
                          <a:latin typeface="Calibri" panose="020F0502020204030204" pitchFamily="34" charset="0"/>
                          <a:ea typeface="Times New Roman"/>
                          <a:cs typeface="Times New Roman"/>
                        </a:rPr>
                        <a:t>2.93</a:t>
                      </a:r>
                      <a:endParaRPr lang="en-US" sz="1100" dirty="0">
                        <a:solidFill>
                          <a:schemeClr val="tx1"/>
                        </a:solidFill>
                        <a:effectLst/>
                        <a:latin typeface="Calibri" panose="020F0502020204030204" pitchFamily="34" charset="0"/>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latin typeface="Calibri" panose="020F0502020204030204" pitchFamily="34" charset="0"/>
                        </a:rPr>
                        <a:t>4.59</a:t>
                      </a:r>
                    </a:p>
                    <a:p>
                      <a:pPr marL="0" marR="0" algn="ctr" hangingPunct="0">
                        <a:spcBef>
                          <a:spcPts val="0"/>
                        </a:spcBef>
                        <a:spcAft>
                          <a:spcPts val="0"/>
                        </a:spcAft>
                      </a:pPr>
                      <a:r>
                        <a:rPr lang="en-US" sz="1100" dirty="0" smtClean="0">
                          <a:solidFill>
                            <a:schemeClr val="tx1"/>
                          </a:solidFill>
                          <a:effectLst/>
                          <a:latin typeface="Calibri" panose="020F0502020204030204" pitchFamily="34" charset="0"/>
                          <a:ea typeface="Times New Roman"/>
                          <a:cs typeface="Times New Roman"/>
                        </a:rPr>
                        <a:t>3.28</a:t>
                      </a:r>
                      <a:endParaRPr lang="en-US" sz="1100" dirty="0">
                        <a:solidFill>
                          <a:schemeClr val="tx1"/>
                        </a:solidFill>
                        <a:effectLst/>
                        <a:latin typeface="Calibri" panose="020F0502020204030204" pitchFamily="34" charset="0"/>
                        <a:ea typeface="Times New Roman"/>
                        <a:cs typeface="Times New Roman"/>
                      </a:endParaRPr>
                    </a:p>
                  </a:txBody>
                  <a:tcPr marL="68577" marR="68577" marT="0" marB="0"/>
                </a:tc>
                <a:tc>
                  <a:txBody>
                    <a:bodyPr/>
                    <a:lstStyle/>
                    <a:p>
                      <a:pPr marL="0" marR="0" algn="ctr" hangingPunct="0">
                        <a:spcBef>
                          <a:spcPts val="0"/>
                        </a:spcBef>
                        <a:spcAft>
                          <a:spcPts val="0"/>
                        </a:spcAft>
                      </a:pPr>
                      <a:r>
                        <a:rPr lang="en-US" sz="1100" dirty="0" smtClean="0">
                          <a:effectLst/>
                          <a:latin typeface="Calibri" panose="020F0502020204030204" pitchFamily="34" charset="0"/>
                        </a:rPr>
                        <a:t>4.55</a:t>
                      </a:r>
                    </a:p>
                    <a:p>
                      <a:pPr marL="0" marR="0" algn="ctr" hangingPunct="0">
                        <a:spcBef>
                          <a:spcPts val="0"/>
                        </a:spcBef>
                        <a:spcAft>
                          <a:spcPts val="0"/>
                        </a:spcAft>
                      </a:pPr>
                      <a:r>
                        <a:rPr lang="en-US" sz="1100" dirty="0" smtClean="0">
                          <a:solidFill>
                            <a:schemeClr val="tx1"/>
                          </a:solidFill>
                          <a:effectLst/>
                          <a:latin typeface="Calibri" panose="020F0502020204030204" pitchFamily="34" charset="0"/>
                          <a:ea typeface="Times New Roman"/>
                          <a:cs typeface="Times New Roman"/>
                        </a:rPr>
                        <a:t>3.28</a:t>
                      </a:r>
                      <a:endParaRPr lang="en-US" sz="1100" dirty="0">
                        <a:solidFill>
                          <a:schemeClr val="tx1"/>
                        </a:solidFill>
                        <a:effectLst/>
                        <a:latin typeface="Calibri" panose="020F0502020204030204" pitchFamily="34" charset="0"/>
                        <a:ea typeface="Times New Roman"/>
                        <a:cs typeface="Times New Roman"/>
                      </a:endParaRPr>
                    </a:p>
                  </a:txBody>
                  <a:tcPr marL="68577" marR="68577" marT="0" marB="0"/>
                </a:tc>
              </a:tr>
            </a:tbl>
          </a:graphicData>
        </a:graphic>
      </p:graphicFrame>
      <p:sp>
        <p:nvSpPr>
          <p:cNvPr id="136426" name="Rectangle 7"/>
          <p:cNvSpPr>
            <a:spLocks noChangeArrowheads="1"/>
          </p:cNvSpPr>
          <p:nvPr/>
        </p:nvSpPr>
        <p:spPr bwMode="auto">
          <a:xfrm>
            <a:off x="381000" y="215870"/>
            <a:ext cx="52197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BASTROP PUBLIC LIBRARY continued</a:t>
            </a:r>
            <a:endParaRPr lang="en-US" sz="1400" dirty="0">
              <a:solidFill>
                <a:schemeClr val="bg2">
                  <a:lumMod val="50000"/>
                </a:schemeClr>
              </a:solidFill>
            </a:endParaRPr>
          </a:p>
          <a:p>
            <a:pPr eaLnBrk="0" hangingPunct="0"/>
            <a:r>
              <a:rPr lang="en-US" sz="1100" dirty="0">
                <a:solidFill>
                  <a:schemeClr val="bg2">
                    <a:lumMod val="50000"/>
                  </a:schemeClr>
                </a:solidFill>
                <a:cs typeface="Times New Roman" pitchFamily="18" charset="0"/>
              </a:rPr>
              <a:t>				</a:t>
            </a:r>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669843" y="8654286"/>
            <a:ext cx="738014" cy="486833"/>
          </a:xfrm>
        </p:spPr>
        <p:txBody>
          <a:bodyPr/>
          <a:lstStyle/>
          <a:p>
            <a:pPr algn="r">
              <a:defRPr/>
            </a:pPr>
            <a:fld id="{F5669E6F-A436-41F2-85FF-0D6B9183F3DF}" type="slidenum">
              <a:rPr lang="en-US" smtClean="0"/>
              <a:pPr algn="r">
                <a:defRPr/>
              </a:pPr>
              <a:t>13</a:t>
            </a:fld>
            <a:endParaRPr lang="en-US" dirty="0"/>
          </a:p>
        </p:txBody>
      </p:sp>
      <p:sp>
        <p:nvSpPr>
          <p:cNvPr id="22530" name="Rectangle 2"/>
          <p:cNvSpPr>
            <a:spLocks noGrp="1" noChangeArrowheads="1"/>
          </p:cNvSpPr>
          <p:nvPr>
            <p:ph type="title" idx="4294967295"/>
          </p:nvPr>
        </p:nvSpPr>
        <p:spPr>
          <a:xfrm>
            <a:off x="718344" y="742208"/>
            <a:ext cx="5973762" cy="1828800"/>
          </a:xfrm>
        </p:spPr>
        <p:txBody>
          <a:bodyPr rtlCol="0">
            <a:normAutofit fontScale="90000"/>
          </a:bodyPr>
          <a:lstStyle/>
          <a:p>
            <a:pPr eaLnBrk="1" fontAlgn="auto" hangingPunct="1">
              <a:spcAft>
                <a:spcPts val="0"/>
              </a:spcAft>
              <a:defRPr/>
            </a:pPr>
            <a:r>
              <a:rPr lang="en-US" sz="2400" dirty="0" smtClean="0">
                <a:solidFill>
                  <a:srgbClr val="336600"/>
                </a:solidFill>
                <a:latin typeface="Arial" pitchFamily="34" charset="0"/>
                <a:cs typeface="Arial" pitchFamily="34" charset="0"/>
              </a:rPr>
              <a:t/>
            </a:r>
            <a:br>
              <a:rPr lang="en-US" sz="2400" dirty="0" smtClean="0">
                <a:solidFill>
                  <a:srgbClr val="336600"/>
                </a:solidFill>
                <a:latin typeface="Arial" pitchFamily="34" charset="0"/>
                <a:cs typeface="Arial" pitchFamily="34" charset="0"/>
              </a:rPr>
            </a:br>
            <a:r>
              <a:rPr lang="en-US" sz="2400" dirty="0">
                <a:solidFill>
                  <a:srgbClr val="336600"/>
                </a:solidFill>
                <a:latin typeface="Arial" pitchFamily="34" charset="0"/>
                <a:cs typeface="Arial" pitchFamily="34" charset="0"/>
              </a:rPr>
              <a:t/>
            </a:r>
            <a:br>
              <a:rPr lang="en-US" sz="2400" dirty="0">
                <a:solidFill>
                  <a:srgbClr val="336600"/>
                </a:solidFill>
                <a:latin typeface="Arial" pitchFamily="34" charset="0"/>
                <a:cs typeface="Arial" pitchFamily="34" charset="0"/>
              </a:rPr>
            </a:br>
            <a:r>
              <a:rPr lang="en-US" sz="2400" dirty="0" smtClean="0">
                <a:solidFill>
                  <a:srgbClr val="336600"/>
                </a:solidFill>
                <a:latin typeface="Arial" pitchFamily="34" charset="0"/>
                <a:cs typeface="Arial" pitchFamily="34" charset="0"/>
              </a:rPr>
              <a:t/>
            </a:r>
            <a:br>
              <a:rPr lang="en-US" sz="2400" dirty="0" smtClean="0">
                <a:solidFill>
                  <a:srgbClr val="336600"/>
                </a:solidFill>
                <a:latin typeface="Arial" pitchFamily="34" charset="0"/>
                <a:cs typeface="Arial" pitchFamily="34" charset="0"/>
              </a:rPr>
            </a:br>
            <a:r>
              <a:rPr lang="en-US" sz="2400" dirty="0">
                <a:solidFill>
                  <a:srgbClr val="336600"/>
                </a:solidFill>
                <a:latin typeface="Arial" pitchFamily="34" charset="0"/>
                <a:cs typeface="Arial" pitchFamily="34" charset="0"/>
              </a:rPr>
              <a:t/>
            </a:r>
            <a:br>
              <a:rPr lang="en-US" sz="2400" dirty="0">
                <a:solidFill>
                  <a:srgbClr val="336600"/>
                </a:solidFill>
                <a:latin typeface="Arial" pitchFamily="34" charset="0"/>
                <a:cs typeface="Arial" pitchFamily="34" charset="0"/>
              </a:rPr>
            </a:br>
            <a:r>
              <a:rPr lang="en-US" sz="2400" dirty="0" smtClean="0">
                <a:solidFill>
                  <a:schemeClr val="bg2">
                    <a:lumMod val="50000"/>
                  </a:schemeClr>
                </a:solidFill>
                <a:latin typeface="Arial" pitchFamily="34" charset="0"/>
                <a:cs typeface="Arial" pitchFamily="34" charset="0"/>
              </a:rPr>
              <a:t>City of Bastrop, Texas</a:t>
            </a:r>
            <a:br>
              <a:rPr lang="en-US" sz="2400" dirty="0" smtClean="0">
                <a:solidFill>
                  <a:schemeClr val="bg2">
                    <a:lumMod val="50000"/>
                  </a:schemeClr>
                </a:solidFill>
                <a:latin typeface="Arial" pitchFamily="34" charset="0"/>
                <a:cs typeface="Arial" pitchFamily="34" charset="0"/>
              </a:rPr>
            </a:br>
            <a:r>
              <a:rPr lang="en-US" sz="1300" dirty="0">
                <a:latin typeface="Arial" pitchFamily="34" charset="0"/>
                <a:cs typeface="Arial" pitchFamily="34" charset="0"/>
              </a:rPr>
              <a:t/>
            </a:r>
            <a:br>
              <a:rPr lang="en-US" sz="1300" dirty="0">
                <a:latin typeface="Arial" pitchFamily="34" charset="0"/>
                <a:cs typeface="Arial" pitchFamily="34" charset="0"/>
              </a:rPr>
            </a:br>
            <a:r>
              <a:rPr lang="en-US" sz="1300" dirty="0">
                <a:latin typeface="+mn-lt"/>
                <a:cs typeface="Arial" pitchFamily="34" charset="0"/>
              </a:rPr>
              <a:t> </a:t>
            </a:r>
            <a:r>
              <a:rPr lang="en-US" sz="1300" dirty="0" smtClean="0">
                <a:latin typeface="+mn-lt"/>
                <a:cs typeface="Arial" pitchFamily="34" charset="0"/>
              </a:rPr>
              <a:t>   </a:t>
            </a:r>
            <a:r>
              <a:rPr lang="en-US" sz="1300" dirty="0" smtClean="0">
                <a:solidFill>
                  <a:schemeClr val="tx1"/>
                </a:solidFill>
                <a:latin typeface="+mn-lt"/>
                <a:cs typeface="Arial" pitchFamily="34" charset="0"/>
              </a:rPr>
              <a:t>The </a:t>
            </a:r>
            <a:r>
              <a:rPr lang="en-US" sz="1300" dirty="0">
                <a:solidFill>
                  <a:schemeClr val="tx1"/>
                </a:solidFill>
                <a:latin typeface="+mn-lt"/>
                <a:cs typeface="Arial" pitchFamily="34" charset="0"/>
              </a:rPr>
              <a:t>City of Bastrop is governed by a </a:t>
            </a:r>
            <a:r>
              <a:rPr lang="en-US" sz="1300" dirty="0" smtClean="0">
                <a:solidFill>
                  <a:schemeClr val="tx1"/>
                </a:solidFill>
                <a:latin typeface="+mn-lt"/>
                <a:cs typeface="Arial" pitchFamily="34" charset="0"/>
              </a:rPr>
              <a:t>Council-Manager form </a:t>
            </a:r>
            <a:r>
              <a:rPr lang="en-US" sz="1300" dirty="0">
                <a:solidFill>
                  <a:schemeClr val="tx1"/>
                </a:solidFill>
                <a:latin typeface="+mn-lt"/>
                <a:cs typeface="Arial" pitchFamily="34" charset="0"/>
              </a:rPr>
              <a:t>of government in which the Council establishes City policy through ordinances and resolutions; and the City Manager carries out City policy and is responsible for City operations. The Bastrop City Council consists of the Mayor and five Council members. The Mayor and Council are elected at-large, which means they represent the entire City and that all registered voters may vote for all six places</a:t>
            </a:r>
            <a:r>
              <a:rPr lang="en-US" sz="1300" dirty="0" smtClean="0">
                <a:solidFill>
                  <a:schemeClr val="tx1"/>
                </a:solidFill>
                <a:latin typeface="+mn-lt"/>
                <a:cs typeface="Arial" pitchFamily="34" charset="0"/>
              </a:rPr>
              <a:t>.</a:t>
            </a:r>
            <a:br>
              <a:rPr lang="en-US" sz="1300" dirty="0" smtClean="0">
                <a:solidFill>
                  <a:schemeClr val="tx1"/>
                </a:solidFill>
                <a:latin typeface="+mn-lt"/>
                <a:cs typeface="Arial" pitchFamily="34" charset="0"/>
              </a:rPr>
            </a:br>
            <a:r>
              <a:rPr lang="en-US" sz="1300" dirty="0" smtClean="0">
                <a:solidFill>
                  <a:schemeClr val="tx1"/>
                </a:solidFill>
                <a:latin typeface="+mn-lt"/>
                <a:cs typeface="Arial" pitchFamily="34" charset="0"/>
              </a:rPr>
              <a:t> </a:t>
            </a:r>
            <a:br>
              <a:rPr lang="en-US" sz="1300" dirty="0" smtClean="0">
                <a:solidFill>
                  <a:schemeClr val="tx1"/>
                </a:solidFill>
                <a:latin typeface="+mn-lt"/>
                <a:cs typeface="Arial" pitchFamily="34" charset="0"/>
              </a:rPr>
            </a:br>
            <a:r>
              <a:rPr lang="en-US" sz="1300" dirty="0" smtClean="0">
                <a:solidFill>
                  <a:schemeClr val="tx1"/>
                </a:solidFill>
                <a:latin typeface="+mn-lt"/>
                <a:cs typeface="Arial" pitchFamily="34" charset="0"/>
              </a:rPr>
              <a:t/>
            </a:r>
            <a:br>
              <a:rPr lang="en-US" sz="1300" dirty="0" smtClean="0">
                <a:solidFill>
                  <a:schemeClr val="tx1"/>
                </a:solidFill>
                <a:latin typeface="+mn-lt"/>
                <a:cs typeface="Arial" pitchFamily="34" charset="0"/>
              </a:rPr>
            </a:br>
            <a:r>
              <a:rPr lang="en-US" sz="1300" dirty="0" smtClean="0">
                <a:solidFill>
                  <a:schemeClr val="tx1"/>
                </a:solidFill>
                <a:latin typeface="+mn-lt"/>
              </a:rPr>
              <a:t/>
            </a:r>
            <a:br>
              <a:rPr lang="en-US" sz="1300" dirty="0" smtClean="0">
                <a:solidFill>
                  <a:schemeClr val="tx1"/>
                </a:solidFill>
                <a:latin typeface="+mn-lt"/>
              </a:rPr>
            </a:br>
            <a:r>
              <a:rPr lang="en-US" sz="2400" dirty="0" smtClean="0">
                <a:solidFill>
                  <a:schemeClr val="tx1"/>
                </a:solidFill>
                <a:latin typeface="+mn-lt"/>
              </a:rPr>
              <a:t>                                </a:t>
            </a:r>
          </a:p>
        </p:txBody>
      </p:sp>
      <p:sp>
        <p:nvSpPr>
          <p:cNvPr id="7" name="Rectangle 4"/>
          <p:cNvSpPr>
            <a:spLocks noChangeArrowheads="1"/>
          </p:cNvSpPr>
          <p:nvPr/>
        </p:nvSpPr>
        <p:spPr bwMode="auto">
          <a:xfrm>
            <a:off x="533400" y="2209800"/>
            <a:ext cx="5984841" cy="2342408"/>
          </a:xfrm>
          <a:prstGeom prst="rect">
            <a:avLst/>
          </a:prstGeom>
          <a:ln>
            <a:solidFill>
              <a:srgbClr val="CC9900"/>
            </a:solidFill>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defRPr/>
            </a:pPr>
            <a:r>
              <a:rPr lang="en-US" dirty="0" smtClean="0">
                <a:ln w="1905"/>
                <a:solidFill>
                  <a:schemeClr val="tx1"/>
                </a:solidFill>
                <a:effectLst>
                  <a:innerShdw blurRad="69850" dist="43180" dir="5400000">
                    <a:srgbClr val="000000">
                      <a:alpha val="65000"/>
                    </a:srgbClr>
                  </a:innerShdw>
                </a:effectLst>
                <a:latin typeface="Arial Narrow" pitchFamily="34" charset="0"/>
              </a:rPr>
              <a:t>City Council</a:t>
            </a:r>
          </a:p>
          <a:p>
            <a:pPr algn="ctr">
              <a:defRPr/>
            </a:pPr>
            <a:r>
              <a:rPr lang="en-US" sz="1200" dirty="0">
                <a:ln w="1905"/>
                <a:solidFill>
                  <a:schemeClr val="tx1"/>
                </a:solidFill>
                <a:effectLst>
                  <a:innerShdw blurRad="69850" dist="43180" dir="5400000">
                    <a:srgbClr val="000000">
                      <a:alpha val="65000"/>
                    </a:srgbClr>
                  </a:innerShdw>
                </a:effectLst>
                <a:latin typeface="Arial Narrow" pitchFamily="34" charset="0"/>
              </a:rPr>
              <a:t>	                                    </a:t>
            </a:r>
            <a:r>
              <a:rPr lang="en-US" sz="1200" dirty="0" smtClean="0">
                <a:ln w="1905"/>
                <a:solidFill>
                  <a:schemeClr val="tx1"/>
                </a:solidFill>
                <a:effectLst>
                  <a:innerShdw blurRad="69850" dist="43180" dir="5400000">
                    <a:srgbClr val="000000">
                      <a:alpha val="65000"/>
                    </a:srgbClr>
                  </a:innerShdw>
                </a:effectLst>
                <a:latin typeface="Arial Narrow" pitchFamily="34" charset="0"/>
              </a:rPr>
              <a:t> </a:t>
            </a:r>
            <a:r>
              <a:rPr lang="en-US" sz="1200" u="sng" dirty="0" smtClean="0">
                <a:ln w="1905"/>
                <a:solidFill>
                  <a:schemeClr val="tx1"/>
                </a:solidFill>
                <a:effectLst>
                  <a:innerShdw blurRad="69850" dist="43180" dir="5400000">
                    <a:srgbClr val="000000">
                      <a:alpha val="65000"/>
                    </a:srgbClr>
                  </a:innerShdw>
                </a:effectLst>
                <a:latin typeface="Arial Narrow" pitchFamily="34" charset="0"/>
              </a:rPr>
              <a:t>Term </a:t>
            </a:r>
            <a:r>
              <a:rPr lang="en-US" sz="1200" u="sng" dirty="0">
                <a:ln w="1905"/>
                <a:solidFill>
                  <a:schemeClr val="tx1"/>
                </a:solidFill>
                <a:effectLst>
                  <a:innerShdw blurRad="69850" dist="43180" dir="5400000">
                    <a:srgbClr val="000000">
                      <a:alpha val="65000"/>
                    </a:srgbClr>
                  </a:innerShdw>
                </a:effectLst>
                <a:latin typeface="Arial Narrow" pitchFamily="34" charset="0"/>
              </a:rPr>
              <a:t>Expires</a:t>
            </a:r>
          </a:p>
          <a:p>
            <a:pPr algn="ctr">
              <a:defRPr/>
            </a:pPr>
            <a:endParaRPr lang="en-US" sz="1200" u="sng" dirty="0">
              <a:ln w="1905"/>
              <a:solidFill>
                <a:schemeClr val="tx1"/>
              </a:solidFill>
              <a:effectLst>
                <a:innerShdw blurRad="69850" dist="43180" dir="5400000">
                  <a:srgbClr val="000000">
                    <a:alpha val="65000"/>
                  </a:srgbClr>
                </a:innerShdw>
              </a:effectLst>
              <a:latin typeface="Arial Narrow" pitchFamily="34" charset="0"/>
            </a:endParaRPr>
          </a:p>
          <a:p>
            <a:pPr>
              <a:defRPr/>
            </a:pPr>
            <a:r>
              <a:rPr lang="en-US" sz="1400" dirty="0">
                <a:ln w="1905"/>
                <a:solidFill>
                  <a:schemeClr val="tx1"/>
                </a:solidFill>
                <a:effectLst>
                  <a:innerShdw blurRad="69850" dist="43180" dir="5400000">
                    <a:srgbClr val="000000">
                      <a:alpha val="65000"/>
                    </a:srgbClr>
                  </a:innerShdw>
                </a:effectLst>
              </a:rPr>
              <a:t> </a:t>
            </a:r>
            <a:r>
              <a:rPr lang="en-US" sz="1400" dirty="0" smtClean="0">
                <a:ln w="1905"/>
                <a:solidFill>
                  <a:schemeClr val="tx1"/>
                </a:solidFill>
                <a:effectLst>
                  <a:innerShdw blurRad="69850" dist="43180" dir="5400000">
                    <a:srgbClr val="000000">
                      <a:alpha val="65000"/>
                    </a:srgbClr>
                  </a:innerShdw>
                </a:effectLst>
              </a:rPr>
              <a:t>    Ken </a:t>
            </a:r>
            <a:r>
              <a:rPr lang="en-US" sz="1400" dirty="0" err="1">
                <a:ln w="1905"/>
                <a:solidFill>
                  <a:schemeClr val="tx1"/>
                </a:solidFill>
                <a:effectLst>
                  <a:innerShdw blurRad="69850" dist="43180" dir="5400000">
                    <a:srgbClr val="000000">
                      <a:alpha val="65000"/>
                    </a:srgbClr>
                  </a:innerShdw>
                </a:effectLst>
              </a:rPr>
              <a:t>Kesselus</a:t>
            </a:r>
            <a:r>
              <a:rPr lang="en-US" sz="1400" dirty="0">
                <a:ln w="1905"/>
                <a:solidFill>
                  <a:schemeClr val="tx1"/>
                </a:solidFill>
                <a:effectLst>
                  <a:innerShdw blurRad="69850" dist="43180" dir="5400000">
                    <a:srgbClr val="000000">
                      <a:alpha val="65000"/>
                    </a:srgbClr>
                  </a:innerShdw>
                </a:effectLst>
              </a:rPr>
              <a:t>, Mayor    </a:t>
            </a:r>
            <a:r>
              <a:rPr lang="en-US" sz="1400" dirty="0" smtClean="0">
                <a:ln w="1905"/>
                <a:solidFill>
                  <a:schemeClr val="tx1"/>
                </a:solidFill>
                <a:effectLst>
                  <a:innerShdw blurRad="69850" dist="43180" dir="5400000">
                    <a:srgbClr val="000000">
                      <a:alpha val="65000"/>
                    </a:srgbClr>
                  </a:innerShdw>
                </a:effectLst>
              </a:rPr>
              <a:t>                      		May 2017 	</a:t>
            </a:r>
            <a:endParaRPr lang="en-US" sz="1400" dirty="0">
              <a:ln w="1905"/>
              <a:solidFill>
                <a:schemeClr val="tx1"/>
              </a:solidFill>
              <a:effectLst>
                <a:innerShdw blurRad="69850" dist="43180" dir="5400000">
                  <a:srgbClr val="000000">
                    <a:alpha val="65000"/>
                  </a:srgbClr>
                </a:innerShdw>
              </a:effectLst>
            </a:endParaRPr>
          </a:p>
          <a:p>
            <a:pPr>
              <a:defRPr/>
            </a:pPr>
            <a:r>
              <a:rPr lang="en-US" sz="1400" dirty="0">
                <a:ln w="1905"/>
                <a:solidFill>
                  <a:schemeClr val="tx1"/>
                </a:solidFill>
                <a:effectLst>
                  <a:innerShdw blurRad="69850" dist="43180" dir="5400000">
                    <a:srgbClr val="000000">
                      <a:alpha val="65000"/>
                    </a:srgbClr>
                  </a:innerShdw>
                </a:effectLst>
              </a:rPr>
              <a:t> </a:t>
            </a:r>
            <a:r>
              <a:rPr lang="en-US" sz="1400" dirty="0" smtClean="0">
                <a:ln w="1905"/>
                <a:solidFill>
                  <a:schemeClr val="tx1"/>
                </a:solidFill>
                <a:effectLst>
                  <a:innerShdw blurRad="69850" dist="43180" dir="5400000">
                    <a:srgbClr val="000000">
                      <a:alpha val="65000"/>
                    </a:srgbClr>
                  </a:innerShdw>
                </a:effectLst>
              </a:rPr>
              <a:t>    Willie </a:t>
            </a:r>
            <a:r>
              <a:rPr lang="en-US" sz="1400" dirty="0" err="1" smtClean="0">
                <a:ln w="1905"/>
                <a:solidFill>
                  <a:schemeClr val="tx1"/>
                </a:solidFill>
                <a:effectLst>
                  <a:innerShdw blurRad="69850" dist="43180" dir="5400000">
                    <a:srgbClr val="000000">
                      <a:alpha val="65000"/>
                    </a:srgbClr>
                  </a:innerShdw>
                </a:effectLst>
              </a:rPr>
              <a:t>DeLaRosa</a:t>
            </a:r>
            <a:r>
              <a:rPr lang="en-US" sz="1400" dirty="0" smtClean="0">
                <a:ln w="1905"/>
                <a:solidFill>
                  <a:schemeClr val="tx1"/>
                </a:solidFill>
                <a:effectLst>
                  <a:innerShdw blurRad="69850" dist="43180" dir="5400000">
                    <a:srgbClr val="000000">
                      <a:alpha val="65000"/>
                    </a:srgbClr>
                  </a:innerShdw>
                </a:effectLst>
              </a:rPr>
              <a:t>, </a:t>
            </a:r>
            <a:r>
              <a:rPr lang="en-US" sz="1400" dirty="0">
                <a:ln w="1905"/>
                <a:solidFill>
                  <a:schemeClr val="tx1"/>
                </a:solidFill>
                <a:effectLst>
                  <a:innerShdw blurRad="69850" dist="43180" dir="5400000">
                    <a:srgbClr val="000000">
                      <a:alpha val="65000"/>
                    </a:srgbClr>
                  </a:innerShdw>
                </a:effectLst>
              </a:rPr>
              <a:t>Mayor Pro Tem       </a:t>
            </a:r>
            <a:r>
              <a:rPr lang="en-US" sz="1400" dirty="0" smtClean="0">
                <a:ln w="1905"/>
                <a:solidFill>
                  <a:schemeClr val="tx1"/>
                </a:solidFill>
                <a:effectLst>
                  <a:innerShdw blurRad="69850" dist="43180" dir="5400000">
                    <a:srgbClr val="000000">
                      <a:alpha val="65000"/>
                    </a:srgbClr>
                  </a:innerShdw>
                </a:effectLst>
              </a:rPr>
              <a:t>                   	May 2015</a:t>
            </a:r>
            <a:endParaRPr lang="en-US" sz="1400" dirty="0">
              <a:ln w="1905"/>
              <a:solidFill>
                <a:schemeClr val="tx1"/>
              </a:solidFill>
              <a:effectLst>
                <a:innerShdw blurRad="69850" dist="43180" dir="5400000">
                  <a:srgbClr val="000000">
                    <a:alpha val="65000"/>
                  </a:srgbClr>
                </a:innerShdw>
              </a:effectLst>
            </a:endParaRPr>
          </a:p>
          <a:p>
            <a:pPr>
              <a:defRPr/>
            </a:pPr>
            <a:r>
              <a:rPr lang="en-US" sz="1400" dirty="0" smtClean="0">
                <a:ln w="1905"/>
                <a:solidFill>
                  <a:schemeClr val="tx1"/>
                </a:solidFill>
                <a:effectLst>
                  <a:innerShdw blurRad="69850" dist="43180" dir="5400000">
                    <a:srgbClr val="000000">
                      <a:alpha val="65000"/>
                    </a:srgbClr>
                  </a:innerShdw>
                </a:effectLst>
              </a:rPr>
              <a:t>     </a:t>
            </a:r>
            <a:r>
              <a:rPr lang="en-US" sz="1400" dirty="0">
                <a:ln w="1905"/>
                <a:solidFill>
                  <a:schemeClr val="tx1"/>
                </a:solidFill>
                <a:effectLst>
                  <a:innerShdw blurRad="69850" dist="43180" dir="5400000">
                    <a:srgbClr val="000000">
                      <a:alpha val="65000"/>
                    </a:srgbClr>
                  </a:innerShdw>
                </a:effectLst>
              </a:rPr>
              <a:t>Joe Beal 				May 2015</a:t>
            </a:r>
          </a:p>
          <a:p>
            <a:pPr>
              <a:defRPr/>
            </a:pPr>
            <a:r>
              <a:rPr lang="en-US" sz="1400" dirty="0" smtClean="0">
                <a:ln w="1905"/>
                <a:solidFill>
                  <a:schemeClr val="tx1"/>
                </a:solidFill>
                <a:effectLst>
                  <a:innerShdw blurRad="69850" dist="43180" dir="5400000">
                    <a:srgbClr val="000000">
                      <a:alpha val="65000"/>
                    </a:srgbClr>
                  </a:innerShdw>
                </a:effectLst>
              </a:rPr>
              <a:t>     Kelly Gilleland			May 2016</a:t>
            </a:r>
          </a:p>
          <a:p>
            <a:pPr>
              <a:defRPr/>
            </a:pPr>
            <a:r>
              <a:rPr lang="en-US" sz="1400" dirty="0" smtClean="0">
                <a:ln w="1905"/>
                <a:solidFill>
                  <a:schemeClr val="tx1"/>
                </a:solidFill>
                <a:effectLst>
                  <a:innerShdw blurRad="69850" dist="43180" dir="5400000">
                    <a:srgbClr val="000000">
                      <a:alpha val="65000"/>
                    </a:srgbClr>
                  </a:innerShdw>
                </a:effectLst>
              </a:rPr>
              <a:t>     Kay </a:t>
            </a:r>
            <a:r>
              <a:rPr lang="en-US" sz="1400" dirty="0">
                <a:ln w="1905"/>
                <a:solidFill>
                  <a:schemeClr val="tx1"/>
                </a:solidFill>
                <a:effectLst>
                  <a:innerShdw blurRad="69850" dist="43180" dir="5400000">
                    <a:srgbClr val="000000">
                      <a:alpha val="65000"/>
                    </a:srgbClr>
                  </a:innerShdw>
                </a:effectLst>
              </a:rPr>
              <a:t>Garcia </a:t>
            </a:r>
            <a:r>
              <a:rPr lang="en-US" sz="1400" dirty="0" err="1">
                <a:ln w="1905"/>
                <a:solidFill>
                  <a:schemeClr val="tx1"/>
                </a:solidFill>
                <a:effectLst>
                  <a:innerShdw blurRad="69850" dist="43180" dir="5400000">
                    <a:srgbClr val="000000">
                      <a:alpha val="65000"/>
                    </a:srgbClr>
                  </a:innerShdw>
                </a:effectLst>
              </a:rPr>
              <a:t>McAnally</a:t>
            </a:r>
            <a:r>
              <a:rPr lang="en-US" sz="1400" dirty="0">
                <a:ln w="1905"/>
                <a:solidFill>
                  <a:schemeClr val="tx1"/>
                </a:solidFill>
                <a:effectLst>
                  <a:innerShdw blurRad="69850" dist="43180" dir="5400000">
                    <a:srgbClr val="000000">
                      <a:alpha val="65000"/>
                    </a:srgbClr>
                  </a:innerShdw>
                </a:effectLst>
              </a:rPr>
              <a:t>       </a:t>
            </a:r>
            <a:r>
              <a:rPr lang="en-US" sz="1400" dirty="0" smtClean="0">
                <a:ln w="1905"/>
                <a:solidFill>
                  <a:schemeClr val="tx1"/>
                </a:solidFill>
                <a:effectLst>
                  <a:innerShdw blurRad="69850" dist="43180" dir="5400000">
                    <a:srgbClr val="000000">
                      <a:alpha val="65000"/>
                    </a:srgbClr>
                  </a:innerShdw>
                </a:effectLst>
              </a:rPr>
              <a:t>                                  	May 2017</a:t>
            </a:r>
            <a:endParaRPr lang="en-US" sz="1400" dirty="0">
              <a:ln w="1905"/>
              <a:solidFill>
                <a:schemeClr val="tx1"/>
              </a:solidFill>
              <a:effectLst>
                <a:innerShdw blurRad="69850" dist="43180" dir="5400000">
                  <a:srgbClr val="000000">
                    <a:alpha val="65000"/>
                  </a:srgbClr>
                </a:innerShdw>
              </a:effectLst>
            </a:endParaRPr>
          </a:p>
          <a:p>
            <a:pPr>
              <a:defRPr/>
            </a:pPr>
            <a:r>
              <a:rPr lang="en-US" sz="1400" dirty="0" smtClean="0">
                <a:ln w="1905"/>
                <a:solidFill>
                  <a:schemeClr val="tx1"/>
                </a:solidFill>
                <a:effectLst>
                  <a:innerShdw blurRad="69850" dist="43180" dir="5400000">
                    <a:srgbClr val="000000">
                      <a:alpha val="65000"/>
                    </a:srgbClr>
                  </a:innerShdw>
                </a:effectLst>
              </a:rPr>
              <a:t>     Dock </a:t>
            </a:r>
            <a:r>
              <a:rPr lang="en-US" sz="1400" dirty="0">
                <a:ln w="1905"/>
                <a:solidFill>
                  <a:schemeClr val="tx1"/>
                </a:solidFill>
                <a:effectLst>
                  <a:innerShdw blurRad="69850" dist="43180" dir="5400000">
                    <a:srgbClr val="000000">
                      <a:alpha val="65000"/>
                    </a:srgbClr>
                  </a:innerShdw>
                </a:effectLst>
              </a:rPr>
              <a:t>Jackson            </a:t>
            </a:r>
            <a:r>
              <a:rPr lang="en-US" sz="1400" dirty="0" smtClean="0">
                <a:ln w="1905"/>
                <a:solidFill>
                  <a:schemeClr val="tx1"/>
                </a:solidFill>
                <a:effectLst>
                  <a:innerShdw blurRad="69850" dist="43180" dir="5400000">
                    <a:srgbClr val="000000">
                      <a:alpha val="65000"/>
                    </a:srgbClr>
                  </a:innerShdw>
                </a:effectLst>
              </a:rPr>
              <a:t>                                       	May 2016</a:t>
            </a:r>
            <a:endParaRPr lang="en-US" sz="1400" dirty="0">
              <a:ln w="1905"/>
              <a:solidFill>
                <a:schemeClr val="tx1"/>
              </a:solidFill>
              <a:effectLst>
                <a:innerShdw blurRad="69850" dist="43180" dir="5400000">
                  <a:srgbClr val="000000">
                    <a:alpha val="65000"/>
                  </a:srgbClr>
                </a:innerShdw>
              </a:effectLst>
            </a:endParaRPr>
          </a:p>
          <a:p>
            <a:pPr>
              <a:defRPr/>
            </a:pPr>
            <a:endPar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defRPr/>
            </a:pP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98658" name="Picture 2" descr="http://www.cityofbastrop.org/users/0003/images/2014Counc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041147"/>
            <a:ext cx="4667250" cy="312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C2735C76-C27D-495B-85FB-A45C95B8496F}" type="slidenum">
              <a:rPr lang="en-US" smtClean="0"/>
              <a:pPr>
                <a:defRPr/>
              </a:pPr>
              <a:t>130</a:t>
            </a:fld>
            <a:endParaRPr lang="en-US" dirty="0"/>
          </a:p>
        </p:txBody>
      </p:sp>
      <p:sp>
        <p:nvSpPr>
          <p:cNvPr id="137218"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3163905437"/>
              </p:ext>
            </p:extLst>
          </p:nvPr>
        </p:nvGraphicFramePr>
        <p:xfrm>
          <a:off x="525463" y="1010863"/>
          <a:ext cx="5638800" cy="5320928"/>
        </p:xfrm>
        <a:graphic>
          <a:graphicData uri="http://schemas.openxmlformats.org/drawingml/2006/table">
            <a:tbl>
              <a:tblPr>
                <a:tableStyleId>{ED083AE6-46FA-4A59-8FB0-9F97EB10719F}</a:tableStyleId>
              </a:tblPr>
              <a:tblGrid>
                <a:gridCol w="1561514"/>
                <a:gridCol w="1041010"/>
                <a:gridCol w="1041010"/>
                <a:gridCol w="983175"/>
                <a:gridCol w="1012091"/>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mn-lt"/>
                        <a:ea typeface="Times New Roman"/>
                      </a:endParaRPr>
                    </a:p>
                  </a:txBody>
                  <a:tcPr marL="67661" marR="67661" marT="0" marB="0"/>
                </a:tc>
              </a:tr>
              <a:tr h="229684">
                <a:tc>
                  <a:txBody>
                    <a:bodyPr/>
                    <a:lstStyle/>
                    <a:p>
                      <a:pPr marL="0" marR="0" hangingPunct="0">
                        <a:spcBef>
                          <a:spcPts val="0"/>
                        </a:spcBef>
                        <a:spcAft>
                          <a:spcPts val="0"/>
                        </a:spcAft>
                      </a:pPr>
                      <a:r>
                        <a:rPr lang="en-US" sz="1100" dirty="0">
                          <a:effectLst/>
                        </a:rPr>
                        <a:t>Library Director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Assistant Library Director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0</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Librarian – Reference &amp; Young Adult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Librarian – Children’s Services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0</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Library Associate Supervisor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0</a:t>
                      </a:r>
                      <a:endParaRPr lang="en-US" sz="1100" dirty="0">
                        <a:solidFill>
                          <a:schemeClr val="tx1"/>
                        </a:solidFill>
                        <a:effectLst/>
                        <a:latin typeface="+mn-lt"/>
                        <a:ea typeface="Times New Roman"/>
                        <a:cs typeface="Times New Roman"/>
                      </a:endParaRPr>
                    </a:p>
                  </a:txBody>
                  <a:tcPr marL="68580" marR="68580" marT="0" marB="0"/>
                </a:tc>
              </a:tr>
              <a:tr h="502920">
                <a:tc>
                  <a:txBody>
                    <a:bodyPr/>
                    <a:lstStyle/>
                    <a:p>
                      <a:pPr marL="0" marR="0" hangingPunct="0">
                        <a:spcBef>
                          <a:spcPts val="0"/>
                        </a:spcBef>
                        <a:spcAft>
                          <a:spcPts val="0"/>
                        </a:spcAft>
                      </a:pPr>
                      <a:r>
                        <a:rPr lang="en-US" sz="1100" dirty="0" smtClean="0">
                          <a:effectLst/>
                          <a:latin typeface="+mn-lt"/>
                          <a:ea typeface="+mn-ea"/>
                          <a:cs typeface="+mn-cs"/>
                        </a:rPr>
                        <a:t>Library</a:t>
                      </a:r>
                      <a:r>
                        <a:rPr lang="en-US" sz="1100" baseline="0" dirty="0" smtClean="0">
                          <a:effectLst/>
                          <a:latin typeface="+mn-lt"/>
                          <a:ea typeface="+mn-ea"/>
                          <a:cs typeface="+mn-cs"/>
                        </a:rPr>
                        <a:t> Supervisor - Technical </a:t>
                      </a:r>
                      <a:r>
                        <a:rPr lang="en-US" sz="1100" baseline="0" dirty="0" err="1" smtClean="0">
                          <a:effectLst/>
                          <a:latin typeface="+mn-lt"/>
                          <a:ea typeface="+mn-ea"/>
                          <a:cs typeface="+mn-cs"/>
                        </a:rPr>
                        <a:t>Svcs</a:t>
                      </a:r>
                      <a:r>
                        <a:rPr lang="en-US" sz="1100" baseline="0" dirty="0" smtClean="0">
                          <a:effectLst/>
                          <a:latin typeface="+mn-lt"/>
                          <a:ea typeface="+mn-ea"/>
                          <a:cs typeface="+mn-cs"/>
                        </a:rPr>
                        <a:t>./ Circulation</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r>
              <a:tr h="502920">
                <a:tc>
                  <a:txBody>
                    <a:bodyPr/>
                    <a:lstStyle/>
                    <a:p>
                      <a:pPr marL="0" marR="0" hangingPunct="0">
                        <a:spcBef>
                          <a:spcPts val="0"/>
                        </a:spcBef>
                        <a:spcAft>
                          <a:spcPts val="0"/>
                        </a:spcAft>
                      </a:pPr>
                      <a:r>
                        <a:rPr lang="en-US" sz="1100" dirty="0" smtClean="0">
                          <a:effectLst/>
                          <a:latin typeface="+mn-lt"/>
                          <a:ea typeface="+mn-ea"/>
                          <a:cs typeface="+mn-cs"/>
                        </a:rPr>
                        <a:t>Library</a:t>
                      </a:r>
                      <a:r>
                        <a:rPr lang="en-US" sz="1100" baseline="0" dirty="0" smtClean="0">
                          <a:effectLst/>
                          <a:latin typeface="+mn-lt"/>
                          <a:ea typeface="+mn-ea"/>
                          <a:cs typeface="+mn-cs"/>
                        </a:rPr>
                        <a:t> Supervisor- Public </a:t>
                      </a:r>
                      <a:r>
                        <a:rPr lang="en-US" sz="1100" baseline="0" dirty="0" err="1" smtClean="0">
                          <a:effectLst/>
                          <a:latin typeface="+mn-lt"/>
                          <a:ea typeface="+mn-ea"/>
                          <a:cs typeface="+mn-cs"/>
                        </a:rPr>
                        <a:t>Svcs</a:t>
                      </a:r>
                      <a:r>
                        <a:rPr lang="en-US" sz="1100" baseline="0" dirty="0" smtClean="0">
                          <a:effectLst/>
                          <a:latin typeface="+mn-lt"/>
                          <a:ea typeface="+mn-ea"/>
                          <a:cs typeface="+mn-cs"/>
                        </a:rPr>
                        <a:t>./ Programs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0</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r>
              <a:tr h="502920">
                <a:tc>
                  <a:txBody>
                    <a:bodyPr/>
                    <a:lstStyle/>
                    <a:p>
                      <a:pPr marL="0" marR="0" hangingPunct="0">
                        <a:spcBef>
                          <a:spcPts val="0"/>
                        </a:spcBef>
                        <a:spcAft>
                          <a:spcPts val="0"/>
                        </a:spcAft>
                      </a:pPr>
                      <a:r>
                        <a:rPr lang="en-US" sz="1100" dirty="0">
                          <a:effectLst/>
                        </a:rPr>
                        <a:t>Library Associate/Web-Graphic Dev</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Library Associate (40 hrs)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Library Associate (32 hrs)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.8</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.8</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.8</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.8</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Library Assistant (40 hrs)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2</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2</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2</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2</a:t>
                      </a:r>
                      <a:endParaRPr lang="en-US" sz="1100"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V.O.E. Office Assistant (20 hrs)</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1</a:t>
                      </a:r>
                      <a:endParaRPr lang="en-US" sz="1100" dirty="0">
                        <a:solidFill>
                          <a:schemeClr val="tx1"/>
                        </a:solidFill>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latin typeface="+mn-lt"/>
                        </a:rPr>
                        <a:t> </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r>
                        <a:rPr lang="en-US" sz="1100" dirty="0">
                          <a:effectLst/>
                          <a:latin typeface="+mn-lt"/>
                        </a:rPr>
                        <a:t> </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endParaRPr lang="en-US" sz="1100" dirty="0">
                        <a:solidFill>
                          <a:schemeClr val="tx1"/>
                        </a:solidFill>
                        <a:effectLst/>
                        <a:latin typeface="+mn-lt"/>
                        <a:ea typeface="Times New Roman"/>
                        <a:cs typeface="Times New Roman"/>
                      </a:endParaRPr>
                    </a:p>
                  </a:txBody>
                  <a:tcPr marL="68580" marR="68580" marT="0" marB="0"/>
                </a:tc>
                <a:tc>
                  <a:txBody>
                    <a:bodyPr/>
                    <a:lstStyle/>
                    <a:p>
                      <a:pPr marL="0" marR="0" hangingPunct="0">
                        <a:spcBef>
                          <a:spcPts val="0"/>
                        </a:spcBef>
                        <a:spcAft>
                          <a:spcPts val="0"/>
                        </a:spcAft>
                      </a:pPr>
                      <a:endParaRPr lang="en-US" sz="1100" dirty="0">
                        <a:solidFill>
                          <a:schemeClr val="tx1"/>
                        </a:solidFill>
                        <a:effectLst/>
                        <a:latin typeface="+mn-lt"/>
                        <a:ea typeface="Times New Roman"/>
                        <a:cs typeface="Times New Roman"/>
                      </a:endParaRPr>
                    </a:p>
                  </a:txBody>
                  <a:tcPr marL="68580" marR="68580" marT="0" marB="0"/>
                </a:tc>
              </a:tr>
              <a:tr h="229684">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9</a:t>
                      </a:r>
                      <a:r>
                        <a:rPr lang="en-US" sz="1100" dirty="0" smtClean="0">
                          <a:effectLst/>
                          <a:latin typeface="+mn-lt"/>
                        </a:rPr>
                        <a:t>.8</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9</a:t>
                      </a:r>
                      <a:r>
                        <a:rPr lang="en-US" sz="1100" dirty="0" smtClean="0">
                          <a:effectLst/>
                          <a:latin typeface="+mn-lt"/>
                        </a:rPr>
                        <a:t>.8</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9.8</a:t>
                      </a:r>
                      <a:endParaRPr lang="en-US" sz="1100"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cs typeface="Times New Roman"/>
                        </a:rPr>
                        <a:t>9.8</a:t>
                      </a:r>
                      <a:endParaRPr lang="en-US" sz="1100" dirty="0">
                        <a:solidFill>
                          <a:schemeClr val="tx1"/>
                        </a:solidFill>
                        <a:effectLst/>
                        <a:latin typeface="+mn-lt"/>
                        <a:ea typeface="Times New Roman"/>
                        <a:cs typeface="Times New Roman"/>
                      </a:endParaRPr>
                    </a:p>
                  </a:txBody>
                  <a:tcPr marL="68580" marR="68580" marT="0" marB="0"/>
                </a:tc>
              </a:tr>
            </a:tbl>
          </a:graphicData>
        </a:graphic>
      </p:graphicFrame>
      <p:sp>
        <p:nvSpPr>
          <p:cNvPr id="137307" name="Rectangle 7"/>
          <p:cNvSpPr>
            <a:spLocks noChangeArrowheads="1"/>
          </p:cNvSpPr>
          <p:nvPr/>
        </p:nvSpPr>
        <p:spPr bwMode="auto">
          <a:xfrm>
            <a:off x="381000" y="5337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BASTROP PUBLIC LIBRARY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137308"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7309"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7310"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7311"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7312"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37313" name="Rectangle 1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4" name="Organization Chart 2"/>
          <p:cNvGraphicFramePr/>
          <p:nvPr>
            <p:extLst>
              <p:ext uri="{D42A27DB-BD31-4B8C-83A1-F6EECF244321}">
                <p14:modId xmlns:p14="http://schemas.microsoft.com/office/powerpoint/2010/main" val="3155975771"/>
              </p:ext>
            </p:extLst>
          </p:nvPr>
        </p:nvGraphicFramePr>
        <p:xfrm>
          <a:off x="381000" y="5638800"/>
          <a:ext cx="5881007"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7316" name="Rectangle 7"/>
          <p:cNvSpPr>
            <a:spLocks noChangeArrowheads="1"/>
          </p:cNvSpPr>
          <p:nvPr/>
        </p:nvSpPr>
        <p:spPr bwMode="auto">
          <a:xfrm>
            <a:off x="175219" y="6390873"/>
            <a:ext cx="4920656"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en-US" sz="1400" b="1" dirty="0">
                <a:solidFill>
                  <a:schemeClr val="bg2">
                    <a:lumMod val="50000"/>
                  </a:schemeClr>
                </a:solidFill>
                <a:cs typeface="Times New Roman" pitchFamily="18" charset="0"/>
              </a:rPr>
              <a:t>BASTROP PUBLIC LIBRARY ORGANIZATIONAL CHART</a:t>
            </a:r>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51166FBA-330C-45E5-AFF4-CFFCACB6A516}" type="slidenum">
              <a:rPr lang="en-US" smtClean="0"/>
              <a:pPr algn="r">
                <a:defRPr/>
              </a:pPr>
              <a:t>131</a:t>
            </a:fld>
            <a:endParaRPr lang="en-US" dirty="0"/>
          </a:p>
        </p:txBody>
      </p:sp>
      <p:sp>
        <p:nvSpPr>
          <p:cNvPr id="139266" name="Rectangle 2"/>
          <p:cNvSpPr>
            <a:spLocks noGrp="1" noChangeArrowheads="1"/>
          </p:cNvSpPr>
          <p:nvPr>
            <p:ph type="body" sz="half" idx="4294967295"/>
          </p:nvPr>
        </p:nvSpPr>
        <p:spPr>
          <a:xfrm>
            <a:off x="466725" y="21515"/>
            <a:ext cx="5905500" cy="7823200"/>
          </a:xfrm>
        </p:spPr>
        <p:txBody>
          <a:bodyPr/>
          <a:lstStyle/>
          <a:p>
            <a:pPr eaLnBrk="1" hangingPunct="1">
              <a:buFontTx/>
              <a:buNone/>
            </a:pPr>
            <a:endParaRPr lang="en-US" sz="4400" dirty="0" smtClean="0"/>
          </a:p>
          <a:p>
            <a:pPr algn="r" eaLnBrk="1" hangingPunct="1">
              <a:buFontTx/>
              <a:buNone/>
            </a:pPr>
            <a:endParaRPr lang="en-US" sz="4400" b="1" dirty="0" smtClean="0"/>
          </a:p>
          <a:p>
            <a:pPr algn="r" eaLnBrk="1" hangingPunct="1">
              <a:buFontTx/>
              <a:buNone/>
            </a:pPr>
            <a:endParaRPr lang="en-US" sz="4100" dirty="0" smtClean="0"/>
          </a:p>
          <a:p>
            <a:pPr algn="r" eaLnBrk="1" hangingPunct="1">
              <a:buFontTx/>
              <a:buNone/>
            </a:pPr>
            <a:endParaRPr lang="en-US" sz="4100" dirty="0" smtClean="0">
              <a:solidFill>
                <a:srgbClr val="337799"/>
              </a:solidFill>
            </a:endParaRPr>
          </a:p>
          <a:p>
            <a:pPr algn="ctr" eaLnBrk="1" hangingPunct="1">
              <a:buFontTx/>
              <a:buNone/>
            </a:pPr>
            <a:r>
              <a:rPr lang="en-US" sz="4400" dirty="0" smtClean="0">
                <a:solidFill>
                  <a:srgbClr val="006699"/>
                </a:solidFill>
              </a:rPr>
              <a:t>Proprietary Funds</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27" y="8657167"/>
            <a:ext cx="738014" cy="486833"/>
          </a:xfrm>
        </p:spPr>
        <p:txBody>
          <a:bodyPr/>
          <a:lstStyle/>
          <a:p>
            <a:pPr>
              <a:defRPr/>
            </a:pPr>
            <a:fld id="{F5669E6F-A436-41F2-85FF-0D6B9183F3DF}" type="slidenum">
              <a:rPr lang="en-US" smtClean="0"/>
              <a:pPr>
                <a:defRPr/>
              </a:pPr>
              <a:t>132</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133</a:t>
            </a:fld>
            <a:endParaRPr lang="en-US" dirty="0"/>
          </a:p>
        </p:txBody>
      </p:sp>
      <p:sp>
        <p:nvSpPr>
          <p:cNvPr id="141314" name="Rectangle 2"/>
          <p:cNvSpPr>
            <a:spLocks noGrp="1" noChangeArrowheads="1"/>
          </p:cNvSpPr>
          <p:nvPr>
            <p:ph type="title" idx="4294967295"/>
          </p:nvPr>
        </p:nvSpPr>
        <p:spPr>
          <a:xfrm>
            <a:off x="228600" y="277221"/>
            <a:ext cx="6858000" cy="1524000"/>
          </a:xfrm>
        </p:spPr>
        <p:txBody>
          <a:bodyPr>
            <a:normAutofit/>
          </a:bodyPr>
          <a:lstStyle/>
          <a:p>
            <a:pPr eaLnBrk="1" hangingPunct="1"/>
            <a:r>
              <a:rPr lang="en-US" sz="1400" b="1" dirty="0" smtClean="0">
                <a:solidFill>
                  <a:schemeClr val="bg2">
                    <a:lumMod val="50000"/>
                  </a:schemeClr>
                </a:solidFill>
                <a:latin typeface="Arial" charset="0"/>
                <a:cs typeface="Arial" charset="0"/>
              </a:rPr>
              <a:t>WATER/ WASTEWATER FUND</a:t>
            </a:r>
          </a:p>
        </p:txBody>
      </p:sp>
      <p:sp>
        <p:nvSpPr>
          <p:cNvPr id="139267" name="Rectangle 3"/>
          <p:cNvSpPr>
            <a:spLocks noGrp="1" noChangeArrowheads="1"/>
          </p:cNvSpPr>
          <p:nvPr>
            <p:ph type="body" sz="half" idx="4294967295"/>
          </p:nvPr>
        </p:nvSpPr>
        <p:spPr>
          <a:xfrm>
            <a:off x="609600" y="1962814"/>
            <a:ext cx="5638800" cy="4953000"/>
          </a:xfrm>
        </p:spPr>
        <p:txBody>
          <a:bodyPr>
            <a:normAutofit/>
          </a:bodyPr>
          <a:lstStyle/>
          <a:p>
            <a:pPr marL="182563" indent="-182563" eaLnBrk="1" hangingPunct="1">
              <a:lnSpc>
                <a:spcPct val="80000"/>
              </a:lnSpc>
              <a:buFontTx/>
              <a:buNone/>
              <a:defRPr/>
            </a:pPr>
            <a:r>
              <a:rPr lang="en-US" sz="1200" dirty="0" smtClean="0">
                <a:latin typeface="Arial" pitchFamily="34" charset="0"/>
                <a:cs typeface="Arial" pitchFamily="34" charset="0"/>
              </a:rPr>
              <a:t>The City’s water and wastewater utilities are financed and operated in a manner</a:t>
            </a:r>
          </a:p>
          <a:p>
            <a:pPr marL="182563" indent="-182563" eaLnBrk="1" hangingPunct="1">
              <a:lnSpc>
                <a:spcPct val="80000"/>
              </a:lnSpc>
              <a:buFontTx/>
              <a:buNone/>
              <a:defRPr/>
            </a:pPr>
            <a:r>
              <a:rPr lang="en-US" sz="1200" dirty="0" smtClean="0">
                <a:latin typeface="Arial" pitchFamily="34" charset="0"/>
                <a:cs typeface="Arial" pitchFamily="34" charset="0"/>
              </a:rPr>
              <a:t>similar to private business enterprises, where costs of providing services to the</a:t>
            </a:r>
          </a:p>
          <a:p>
            <a:pPr eaLnBrk="1" hangingPunct="1">
              <a:lnSpc>
                <a:spcPct val="80000"/>
              </a:lnSpc>
              <a:buFontTx/>
              <a:buNone/>
              <a:defRPr/>
            </a:pPr>
            <a:r>
              <a:rPr lang="en-US" sz="1200" dirty="0" smtClean="0">
                <a:latin typeface="Arial" pitchFamily="34" charset="0"/>
                <a:cs typeface="Arial" pitchFamily="34" charset="0"/>
              </a:rPr>
              <a:t>public are financed primarily through user charges.</a:t>
            </a:r>
          </a:p>
          <a:p>
            <a:pPr algn="just" eaLnBrk="1" hangingPunct="1">
              <a:lnSpc>
                <a:spcPct val="80000"/>
              </a:lnSpc>
              <a:buFontTx/>
              <a:buNone/>
              <a:defRPr/>
            </a:pPr>
            <a:endParaRPr lang="en-US" sz="1200" dirty="0" smtClean="0">
              <a:latin typeface="Arial" pitchFamily="34" charset="0"/>
              <a:cs typeface="Arial" pitchFamily="34" charset="0"/>
            </a:endParaRPr>
          </a:p>
          <a:p>
            <a:pPr fontAlgn="auto">
              <a:spcAft>
                <a:spcPts val="0"/>
              </a:spcAft>
              <a:buFontTx/>
              <a:buNone/>
              <a:defRPr/>
            </a:pPr>
            <a:r>
              <a:rPr lang="en-US" sz="1200" dirty="0" smtClean="0">
                <a:latin typeface="Arial" pitchFamily="34" charset="0"/>
                <a:cs typeface="Arial" pitchFamily="34" charset="0"/>
              </a:rPr>
              <a:t>Divisions included within the Water/ Wastewater Department include:</a:t>
            </a:r>
          </a:p>
          <a:p>
            <a:pPr fontAlgn="auto">
              <a:spcAft>
                <a:spcPts val="0"/>
              </a:spcAft>
              <a:defRPr/>
            </a:pPr>
            <a:r>
              <a:rPr lang="en-US" sz="1200" dirty="0" smtClean="0">
                <a:latin typeface="Arial" pitchFamily="34" charset="0"/>
                <a:cs typeface="Arial" pitchFamily="34" charset="0"/>
              </a:rPr>
              <a:t>Water/ Wastewater Administration, </a:t>
            </a:r>
          </a:p>
          <a:p>
            <a:pPr fontAlgn="auto">
              <a:spcAft>
                <a:spcPts val="0"/>
              </a:spcAft>
              <a:defRPr/>
            </a:pPr>
            <a:r>
              <a:rPr lang="en-US" sz="1200" dirty="0" smtClean="0">
                <a:latin typeface="Arial" pitchFamily="34" charset="0"/>
                <a:cs typeface="Arial" pitchFamily="34" charset="0"/>
              </a:rPr>
              <a:t>Water/ Wastewater Distribution, Collection, and Lift Station</a:t>
            </a:r>
          </a:p>
          <a:p>
            <a:pPr fontAlgn="auto">
              <a:spcAft>
                <a:spcPts val="0"/>
              </a:spcAft>
              <a:defRPr/>
            </a:pPr>
            <a:r>
              <a:rPr lang="en-US" sz="1200" dirty="0" smtClean="0">
                <a:latin typeface="Arial" pitchFamily="34" charset="0"/>
                <a:cs typeface="Arial" pitchFamily="34" charset="0"/>
              </a:rPr>
              <a:t>Water/ Wastewater Production Treatment</a:t>
            </a:r>
          </a:p>
          <a:p>
            <a:pPr fontAlgn="auto">
              <a:spcAft>
                <a:spcPts val="0"/>
              </a:spcAft>
              <a:defRPr/>
            </a:pPr>
            <a:r>
              <a:rPr lang="en-US" sz="1200" dirty="0" smtClean="0">
                <a:latin typeface="Arial" pitchFamily="34" charset="0"/>
                <a:cs typeface="Arial" pitchFamily="34" charset="0"/>
              </a:rPr>
              <a:t>Wastewater Treatment Plant </a:t>
            </a:r>
          </a:p>
          <a:p>
            <a:pPr fontAlgn="auto">
              <a:spcAft>
                <a:spcPts val="0"/>
              </a:spcAft>
              <a:buFontTx/>
              <a:buNone/>
              <a:defRPr/>
            </a:pPr>
            <a:endParaRPr lang="en-US" sz="1200" dirty="0">
              <a:solidFill>
                <a:srgbClr val="337799"/>
              </a:solidFill>
              <a:latin typeface="Arial" pitchFamily="34" charset="0"/>
              <a:cs typeface="Arial" pitchFamily="34" charset="0"/>
            </a:endParaRPr>
          </a:p>
          <a:p>
            <a:pPr fontAlgn="auto">
              <a:spcAft>
                <a:spcPts val="0"/>
              </a:spcAft>
              <a:buFontTx/>
              <a:buNone/>
              <a:defRPr/>
            </a:pPr>
            <a:endParaRPr lang="en-US" sz="1200" dirty="0">
              <a:solidFill>
                <a:srgbClr val="337799"/>
              </a:solidFill>
              <a:latin typeface="Arial" pitchFamily="34" charset="0"/>
              <a:cs typeface="Arial" pitchFamily="34" charset="0"/>
            </a:endParaRPr>
          </a:p>
          <a:p>
            <a:pPr marL="0" indent="0" defTabSz="854075">
              <a:buFont typeface="Arial" charset="0"/>
              <a:buNone/>
              <a:defRPr/>
            </a:pPr>
            <a:r>
              <a:rPr lang="en-US" sz="1200" dirty="0">
                <a:latin typeface="Arial" pitchFamily="34" charset="0"/>
                <a:cs typeface="Arial" pitchFamily="34" charset="0"/>
              </a:rPr>
              <a:t>	</a:t>
            </a:r>
          </a:p>
          <a:p>
            <a:pPr marL="0" indent="0">
              <a:buFont typeface="Arial" charset="0"/>
              <a:buNone/>
              <a:defRPr/>
            </a:pPr>
            <a:endParaRPr lang="en-US" sz="1200" dirty="0">
              <a:latin typeface="Arial" pitchFamily="34" charset="0"/>
              <a:cs typeface="Arial" pitchFamily="34" charset="0"/>
            </a:endParaRPr>
          </a:p>
          <a:p>
            <a:pPr marL="0" indent="0">
              <a:buFont typeface="Arial" charset="0"/>
              <a:buNone/>
              <a:defRPr/>
            </a:pPr>
            <a:endParaRPr lang="en-US" sz="1200" dirty="0" smtClean="0">
              <a:latin typeface="Arial" pitchFamily="34" charset="0"/>
              <a:cs typeface="Arial" pitchFamily="34" charset="0"/>
            </a:endParaRPr>
          </a:p>
          <a:p>
            <a:pPr algn="just" eaLnBrk="1" hangingPunct="1">
              <a:lnSpc>
                <a:spcPct val="80000"/>
              </a:lnSpc>
              <a:buFont typeface="Arial" charset="0"/>
              <a:buNone/>
              <a:defRPr/>
            </a:pPr>
            <a:endParaRPr lang="en-US" sz="1200" dirty="0" smtClean="0">
              <a:latin typeface="Arial" pitchFamily="34" charset="0"/>
              <a:cs typeface="Arial" pitchFamily="34" charset="0"/>
            </a:endParaRPr>
          </a:p>
          <a:p>
            <a:pPr algn="just" eaLnBrk="1" hangingPunct="1">
              <a:lnSpc>
                <a:spcPct val="80000"/>
              </a:lnSpc>
              <a:buFont typeface="Arial" charset="0"/>
              <a:buNone/>
              <a:defRPr/>
            </a:pPr>
            <a:r>
              <a:rPr lang="en-US" sz="1200" dirty="0" smtClean="0">
                <a:latin typeface="Arial" pitchFamily="34" charset="0"/>
                <a:cs typeface="Arial" pitchFamily="34" charset="0"/>
              </a:rPr>
              <a:t>   </a:t>
            </a:r>
          </a:p>
        </p:txBody>
      </p:sp>
      <p:sp>
        <p:nvSpPr>
          <p:cNvPr id="141317" name="Rectangle 295"/>
          <p:cNvSpPr>
            <a:spLocks noChangeArrowheads="1"/>
          </p:cNvSpPr>
          <p:nvPr/>
        </p:nvSpPr>
        <p:spPr bwMode="auto">
          <a:xfrm>
            <a:off x="4000500" y="7543817"/>
            <a:ext cx="571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200" dirty="0">
              <a:solidFill>
                <a:srgbClr val="336600"/>
              </a:solidFill>
            </a:endParaRPr>
          </a:p>
        </p:txBody>
      </p:sp>
      <p:pic>
        <p:nvPicPr>
          <p:cNvPr id="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7318" y="8636385"/>
            <a:ext cx="738014" cy="486833"/>
          </a:xfrm>
        </p:spPr>
        <p:txBody>
          <a:bodyPr/>
          <a:lstStyle/>
          <a:p>
            <a:pPr>
              <a:defRPr/>
            </a:pPr>
            <a:fld id="{C2735C76-C27D-495B-85FB-A45C95B8496F}" type="slidenum">
              <a:rPr lang="en-US" smtClean="0"/>
              <a:pPr>
                <a:defRPr/>
              </a:pPr>
              <a:t>134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96267149"/>
              </p:ext>
            </p:extLst>
          </p:nvPr>
        </p:nvGraphicFramePr>
        <p:xfrm>
          <a:off x="609600" y="380989"/>
          <a:ext cx="6096000" cy="8092200"/>
        </p:xfrm>
        <a:graphic>
          <a:graphicData uri="http://schemas.openxmlformats.org/drawingml/2006/table">
            <a:tbl>
              <a:tblPr/>
              <a:tblGrid>
                <a:gridCol w="241905"/>
                <a:gridCol w="2138439"/>
                <a:gridCol w="928914"/>
                <a:gridCol w="928914"/>
                <a:gridCol w="928914"/>
                <a:gridCol w="928914"/>
              </a:tblGrid>
              <a:tr h="151797">
                <a:tc gridSpan="6">
                  <a:txBody>
                    <a:bodyPr/>
                    <a:lstStyle/>
                    <a:p>
                      <a:pPr algn="ctr" fontAlgn="b"/>
                      <a:r>
                        <a:rPr lang="en-US" sz="1100" b="1" i="0" u="none" strike="noStrike" dirty="0">
                          <a:solidFill>
                            <a:srgbClr val="336699"/>
                          </a:solidFill>
                          <a:effectLst/>
                          <a:latin typeface="Calibri"/>
                        </a:rPr>
                        <a:t>WATER/ WASTEWATER FUND-OPERATING</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662">
                <a:tc gridSpan="6">
                  <a:txBody>
                    <a:bodyPr/>
                    <a:lstStyle/>
                    <a:p>
                      <a:pPr algn="ctr" fontAlgn="b"/>
                      <a:r>
                        <a:rPr lang="en-US" sz="1100" b="1" i="0" u="none" strike="noStrike" dirty="0">
                          <a:effectLst/>
                          <a:latin typeface="Calibri"/>
                        </a:rPr>
                        <a:t>COMBINED STATEMENT OF REVENUES AND EXPENSES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8662">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r>
              <a:tr h="148662">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1" i="0" u="none" strike="noStrike" dirty="0">
                          <a:effectLst/>
                          <a:latin typeface="Calibri"/>
                        </a:rPr>
                        <a:t>   </a:t>
                      </a:r>
                    </a:p>
                  </a:txBody>
                  <a:tcPr marL="0" marR="0" marT="0" marB="0" anchor="b">
                    <a:lnL>
                      <a:noFill/>
                    </a:lnL>
                    <a:lnR>
                      <a:noFill/>
                    </a:lnR>
                    <a:lnT>
                      <a:noFill/>
                    </a:lnT>
                    <a:lnB>
                      <a:noFill/>
                    </a:lnB>
                  </a:tcPr>
                </a:tc>
                <a:tc>
                  <a:txBody>
                    <a:bodyPr/>
                    <a:lstStyle/>
                    <a:p>
                      <a:pPr algn="ctr" fontAlgn="b"/>
                      <a:r>
                        <a:rPr lang="en-US" sz="1100" b="1" i="0" u="none" strike="noStrike">
                          <a:effectLst/>
                          <a:latin typeface="Calibri"/>
                        </a:rPr>
                        <a:t>ACTUAL</a:t>
                      </a:r>
                    </a:p>
                  </a:txBody>
                  <a:tcPr marL="0" marR="0" marT="0" marB="0" anchor="b">
                    <a:lnL>
                      <a:noFill/>
                    </a:lnL>
                    <a:lnR>
                      <a:noFill/>
                    </a:lnR>
                    <a:lnT>
                      <a:noFill/>
                    </a:lnT>
                    <a:lnB>
                      <a:noFill/>
                    </a:lnB>
                  </a:tcPr>
                </a:tc>
                <a:tc>
                  <a:txBody>
                    <a:bodyPr/>
                    <a:lstStyle/>
                    <a:p>
                      <a:pPr algn="ctr" fontAlgn="b"/>
                      <a:r>
                        <a:rPr lang="en-US" sz="1100" b="1" i="0" u="none" strike="noStrike">
                          <a:effectLst/>
                          <a:latin typeface="Calibri"/>
                        </a:rPr>
                        <a:t>BUDGET</a:t>
                      </a:r>
                    </a:p>
                  </a:txBody>
                  <a:tcPr marL="0" marR="0" marT="0" marB="0" anchor="b">
                    <a:lnL>
                      <a:noFill/>
                    </a:lnL>
                    <a:lnR>
                      <a:noFill/>
                    </a:lnR>
                    <a:lnT>
                      <a:noFill/>
                    </a:lnT>
                    <a:lnB>
                      <a:noFill/>
                    </a:lnB>
                  </a:tcPr>
                </a:tc>
                <a:tc>
                  <a:txBody>
                    <a:bodyPr/>
                    <a:lstStyle/>
                    <a:p>
                      <a:pPr algn="ctr" fontAlgn="b"/>
                      <a:r>
                        <a:rPr lang="en-US" sz="1100" b="1" i="0" u="none" strike="noStrike">
                          <a:effectLst/>
                          <a:latin typeface="Calibri"/>
                        </a:rPr>
                        <a:t>ESTIMATE</a:t>
                      </a:r>
                    </a:p>
                  </a:txBody>
                  <a:tcPr marL="0" marR="0" marT="0" marB="0" anchor="b">
                    <a:lnL>
                      <a:noFill/>
                    </a:lnL>
                    <a:lnR>
                      <a:noFill/>
                    </a:lnR>
                    <a:lnT>
                      <a:noFill/>
                    </a:lnT>
                    <a:lnB>
                      <a:noFill/>
                    </a:lnB>
                  </a:tcPr>
                </a:tc>
                <a:tc>
                  <a:txBody>
                    <a:bodyPr/>
                    <a:lstStyle/>
                    <a:p>
                      <a:pPr algn="ctr" fontAlgn="b"/>
                      <a:r>
                        <a:rPr lang="en-US" sz="1100" b="1" i="0" u="none" strike="noStrike">
                          <a:effectLst/>
                          <a:latin typeface="Calibri"/>
                        </a:rPr>
                        <a:t>BUDGET</a:t>
                      </a:r>
                    </a:p>
                  </a:txBody>
                  <a:tcPr marL="0" marR="0" marT="0" marB="0" anchor="b">
                    <a:lnL>
                      <a:noFill/>
                    </a:lnL>
                    <a:lnR>
                      <a:noFill/>
                    </a:lnR>
                    <a:lnT>
                      <a:noFill/>
                    </a:lnT>
                    <a:lnB>
                      <a:noFill/>
                    </a:lnB>
                  </a:tcPr>
                </a:tc>
              </a:tr>
              <a:tr h="148662">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marL="0" indent="0" algn="ctr" fontAlgn="b"/>
                      <a:r>
                        <a:rPr lang="en-US" sz="1100" b="1" i="0" u="sng" strike="noStrike" dirty="0" smtClean="0">
                          <a:effectLst/>
                          <a:latin typeface="Calibri"/>
                        </a:rPr>
                        <a:t>2012-2013</a:t>
                      </a:r>
                      <a:endParaRPr lang="en-US" sz="1100" b="1" i="0" u="sng" strike="noStrike" dirty="0">
                        <a:effectLst/>
                        <a:latin typeface="Calibri"/>
                      </a:endParaRPr>
                    </a:p>
                  </a:txBody>
                  <a:tcPr marL="0" marR="0" marT="0" marB="0" anchor="b">
                    <a:lnL>
                      <a:noFill/>
                    </a:lnL>
                    <a:lnR>
                      <a:noFill/>
                    </a:lnR>
                    <a:lnT>
                      <a:noFill/>
                    </a:lnT>
                    <a:lnB>
                      <a:noFill/>
                    </a:lnB>
                  </a:tcPr>
                </a:tc>
                <a:tc>
                  <a:txBody>
                    <a:bodyPr/>
                    <a:lstStyle/>
                    <a:p>
                      <a:pPr algn="ctr" fontAlgn="b"/>
                      <a:r>
                        <a:rPr lang="en-US" sz="1100" b="1" i="0" u="sng" strike="noStrike" dirty="0" smtClean="0">
                          <a:effectLst/>
                          <a:latin typeface="Calibri"/>
                        </a:rPr>
                        <a:t>2013-2014</a:t>
                      </a:r>
                      <a:endParaRPr lang="en-US" sz="1100" b="1" i="0" u="sng" strike="noStrike" dirty="0">
                        <a:effectLst/>
                        <a:latin typeface="Calibri"/>
                      </a:endParaRPr>
                    </a:p>
                  </a:txBody>
                  <a:tcPr marL="0" marR="0" marT="0" marB="0" anchor="b">
                    <a:lnL>
                      <a:noFill/>
                    </a:lnL>
                    <a:lnR>
                      <a:noFill/>
                    </a:lnR>
                    <a:lnT>
                      <a:noFill/>
                    </a:lnT>
                    <a:lnB>
                      <a:noFill/>
                    </a:lnB>
                  </a:tcPr>
                </a:tc>
                <a:tc>
                  <a:txBody>
                    <a:bodyPr/>
                    <a:lstStyle/>
                    <a:p>
                      <a:pPr algn="ctr" fontAlgn="b"/>
                      <a:r>
                        <a:rPr lang="en-US" sz="1100" b="1" i="0" u="sng" strike="noStrike" dirty="0" smtClean="0">
                          <a:effectLst/>
                          <a:latin typeface="Calibri"/>
                        </a:rPr>
                        <a:t>2013-2014</a:t>
                      </a:r>
                      <a:endParaRPr lang="en-US" sz="1100" b="1" i="0" u="sng" strike="noStrike" dirty="0">
                        <a:effectLst/>
                        <a:latin typeface="Calibri"/>
                      </a:endParaRPr>
                    </a:p>
                  </a:txBody>
                  <a:tcPr marL="0" marR="0" marT="0" marB="0" anchor="b">
                    <a:lnL>
                      <a:noFill/>
                    </a:lnL>
                    <a:lnR>
                      <a:noFill/>
                    </a:lnR>
                    <a:lnT>
                      <a:noFill/>
                    </a:lnT>
                    <a:lnB>
                      <a:noFill/>
                    </a:lnB>
                  </a:tcPr>
                </a:tc>
                <a:tc>
                  <a:txBody>
                    <a:bodyPr/>
                    <a:lstStyle/>
                    <a:p>
                      <a:pPr algn="ctr" fontAlgn="b"/>
                      <a:r>
                        <a:rPr lang="en-US" sz="1100" b="1" i="0" u="sng" strike="noStrike" dirty="0" smtClean="0">
                          <a:effectLst/>
                          <a:latin typeface="Calibri"/>
                        </a:rPr>
                        <a:t>2014-2015</a:t>
                      </a:r>
                      <a:endParaRPr lang="en-US" sz="1100" b="1" i="0" u="sng" strike="noStrike" dirty="0">
                        <a:effectLst/>
                        <a:latin typeface="Calibri"/>
                      </a:endParaRPr>
                    </a:p>
                  </a:txBody>
                  <a:tcPr marL="0" marR="0" marT="0" marB="0" anchor="b">
                    <a:lnL>
                      <a:noFill/>
                    </a:lnL>
                    <a:lnR>
                      <a:noFill/>
                    </a:lnR>
                    <a:lnT>
                      <a:noFill/>
                    </a:lnT>
                    <a:lnB>
                      <a:noFill/>
                    </a:lnB>
                  </a:tcPr>
                </a:tc>
              </a:tr>
              <a:tr h="148662">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ctr"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ctr"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ctr"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ctr" fontAlgn="b"/>
                      <a:endParaRPr lang="en-US" sz="1100" b="1" i="0" u="none" strike="noStrike">
                        <a:effectLst/>
                        <a:latin typeface="Calibri"/>
                      </a:endParaRPr>
                    </a:p>
                  </a:txBody>
                  <a:tcPr marL="0" marR="0" marT="0" marB="0" anchor="b">
                    <a:lnL>
                      <a:noFill/>
                    </a:lnL>
                    <a:lnR>
                      <a:noFill/>
                    </a:lnR>
                    <a:lnT>
                      <a:noFill/>
                    </a:lnT>
                    <a:lnB>
                      <a:noFill/>
                    </a:lnB>
                  </a:tcPr>
                </a:tc>
              </a:tr>
              <a:tr h="295644">
                <a:tc gridSpan="2">
                  <a:txBody>
                    <a:bodyPr/>
                    <a:lstStyle/>
                    <a:p>
                      <a:pPr algn="l" fontAlgn="b"/>
                      <a:r>
                        <a:rPr lang="en-US" sz="1100" b="1" i="0" u="none" strike="noStrike" dirty="0">
                          <a:effectLst/>
                          <a:latin typeface="Calibri"/>
                        </a:rPr>
                        <a:t>BEGINNING BALANCE</a:t>
                      </a:r>
                    </a:p>
                  </a:txBody>
                  <a:tcPr marL="0" marR="0" marT="0" marB="0" anchor="b">
                    <a:lnL>
                      <a:noFill/>
                    </a:lnL>
                    <a:lnR>
                      <a:noFill/>
                    </a:lnR>
                    <a:lnT>
                      <a:noFill/>
                    </a:lnT>
                    <a:lnB>
                      <a:noFill/>
                    </a:lnB>
                  </a:tcPr>
                </a:tc>
                <a:tc hMerge="1">
                  <a:txBody>
                    <a:bodyPr/>
                    <a:lstStyle/>
                    <a:p>
                      <a:endParaRPr lang="en-US"/>
                    </a:p>
                  </a:txBody>
                  <a:tcPr/>
                </a:tc>
                <a:tc>
                  <a:txBody>
                    <a:bodyPr/>
                    <a:lstStyle/>
                    <a:p>
                      <a:pPr marL="0" indent="0" algn="ctr" fontAlgn="b"/>
                      <a:r>
                        <a:rPr lang="en-US" sz="1100" b="0" i="0" u="none" strike="noStrike" dirty="0">
                          <a:effectLst/>
                          <a:latin typeface="Calibri"/>
                        </a:rPr>
                        <a:t> $       1,289,172 </a:t>
                      </a:r>
                    </a:p>
                  </a:txBody>
                  <a:tcPr marL="0" marR="0" marT="0" marB="0" anchor="b">
                    <a:lnL>
                      <a:noFill/>
                    </a:lnL>
                    <a:lnR>
                      <a:noFill/>
                    </a:lnR>
                    <a:lnT>
                      <a:noFill/>
                    </a:lnT>
                    <a:lnB>
                      <a:noFill/>
                    </a:lnB>
                  </a:tcPr>
                </a:tc>
                <a:tc>
                  <a:txBody>
                    <a:bodyPr/>
                    <a:lstStyle/>
                    <a:p>
                      <a:pPr algn="ctr" fontAlgn="b"/>
                      <a:r>
                        <a:rPr lang="en-US" sz="1100" b="0" i="0" u="none" strike="noStrike" dirty="0">
                          <a:effectLst/>
                          <a:latin typeface="Calibri"/>
                        </a:rPr>
                        <a:t> $       1,831,353 </a:t>
                      </a:r>
                    </a:p>
                  </a:txBody>
                  <a:tcPr marL="0" marR="0" marT="0" marB="0" anchor="b">
                    <a:lnL>
                      <a:noFill/>
                    </a:lnL>
                    <a:lnR>
                      <a:noFill/>
                    </a:lnR>
                    <a:lnT>
                      <a:noFill/>
                    </a:lnT>
                    <a:lnB>
                      <a:noFill/>
                    </a:lnB>
                  </a:tcPr>
                </a:tc>
                <a:tc>
                  <a:txBody>
                    <a:bodyPr/>
                    <a:lstStyle/>
                    <a:p>
                      <a:pPr algn="ctr" fontAlgn="b"/>
                      <a:r>
                        <a:rPr lang="en-US" sz="1100" b="0" i="0" u="none" strike="noStrike" dirty="0">
                          <a:effectLst/>
                          <a:latin typeface="Calibri"/>
                        </a:rPr>
                        <a:t> $       1,916,338 </a:t>
                      </a:r>
                    </a:p>
                  </a:txBody>
                  <a:tcPr marL="0" marR="0" marT="0" marB="0" anchor="b">
                    <a:lnL>
                      <a:noFill/>
                    </a:lnL>
                    <a:lnR>
                      <a:noFill/>
                    </a:lnR>
                    <a:lnT>
                      <a:noFill/>
                    </a:lnT>
                    <a:lnB>
                      <a:noFill/>
                    </a:lnB>
                  </a:tcPr>
                </a:tc>
                <a:tc>
                  <a:txBody>
                    <a:bodyPr/>
                    <a:lstStyle/>
                    <a:p>
                      <a:pPr algn="ctr" fontAlgn="b"/>
                      <a:r>
                        <a:rPr lang="en-US" sz="1100" b="0" i="0" u="none" strike="noStrike" dirty="0">
                          <a:effectLst/>
                          <a:latin typeface="Calibri"/>
                        </a:rPr>
                        <a:t> $       1,941,458 </a:t>
                      </a:r>
                    </a:p>
                  </a:txBody>
                  <a:tcPr marL="0" marR="0" marT="0" marB="0" anchor="b">
                    <a:lnL>
                      <a:noFill/>
                    </a:lnL>
                    <a:lnR>
                      <a:noFill/>
                    </a:lnR>
                    <a:lnT>
                      <a:noFill/>
                    </a:lnT>
                    <a:lnB>
                      <a:noFill/>
                    </a:lnB>
                  </a:tcPr>
                </a:tc>
              </a:tr>
              <a:tr h="148662">
                <a:tc gridSpan="2">
                  <a:txBody>
                    <a:bodyPr/>
                    <a:lstStyle/>
                    <a:p>
                      <a:pPr algn="l" fontAlgn="b"/>
                      <a:r>
                        <a:rPr lang="en-US" sz="1100" b="1" i="0" u="none" strike="noStrike">
                          <a:effectLst/>
                          <a:latin typeface="Calibri"/>
                        </a:rPr>
                        <a:t>REVENUES: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Water Service</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2,038,620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2,239,920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2,150,000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2,296,400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Sewer Service</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1,294,559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1,433,550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1,393,000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1,487,820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Penalties</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51,333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49,000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50,000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50,000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Water Tap Fees</a:t>
                      </a:r>
                    </a:p>
                  </a:txBody>
                  <a:tcPr marL="0" marR="0" marT="0" marB="0" anchor="b">
                    <a:lnL>
                      <a:noFill/>
                    </a:lnL>
                    <a:lnR>
                      <a:noFill/>
                    </a:lnR>
                    <a:lnT>
                      <a:noFill/>
                    </a:lnT>
                    <a:lnB>
                      <a:noFill/>
                    </a:lnB>
                  </a:tcPr>
                </a:tc>
                <a:tc>
                  <a:txBody>
                    <a:bodyPr/>
                    <a:lstStyle/>
                    <a:p>
                      <a:pPr algn="l" fontAlgn="b"/>
                      <a:r>
                        <a:rPr lang="en-US" sz="1100" b="0" i="0" u="none" strike="noStrike" dirty="0" smtClean="0">
                          <a:effectLst/>
                          <a:latin typeface="Calibri"/>
                        </a:rPr>
                        <a:t>                      900 </a:t>
                      </a:r>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smtClean="0">
                          <a:effectLst/>
                          <a:latin typeface="Calibri"/>
                        </a:rPr>
                        <a:t>                  1,000 </a:t>
                      </a:r>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8,000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1,000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Sewer Tap Fees</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1,200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1,000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1,000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Water Service Fees</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29,041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26,000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26,000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26,000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Septic Tank Dump Fees</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109,283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100,000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100,000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100,000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Other</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528,356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84,500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86,010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88,200 </a:t>
                      </a:r>
                    </a:p>
                  </a:txBody>
                  <a:tcPr marL="0" marR="0" marT="0" marB="0" anchor="b">
                    <a:lnL>
                      <a:noFill/>
                    </a:lnL>
                    <a:lnR>
                      <a:noFill/>
                    </a:lnR>
                    <a:lnT>
                      <a:noFill/>
                    </a:lnT>
                    <a:lnB>
                      <a:noFill/>
                    </a:lnB>
                  </a:tcPr>
                </a:tc>
              </a:tr>
              <a:tr h="295644">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r>
                        <a:rPr lang="en-US" sz="1100" b="1" i="0" u="none" strike="noStrike">
                          <a:effectLst/>
                          <a:latin typeface="Calibri"/>
                        </a:rPr>
                        <a:t>TOTAL  REVENUES</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4,053,291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3,934,970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3,814,010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4,050,420 </a:t>
                      </a:r>
                    </a:p>
                  </a:txBody>
                  <a:tcPr marL="0" marR="0" marT="0" marB="0" anchor="b">
                    <a:lnL>
                      <a:noFill/>
                    </a:lnL>
                    <a:lnR>
                      <a:noFill/>
                    </a:lnR>
                    <a:lnT>
                      <a:noFill/>
                    </a:lnT>
                    <a:lnB>
                      <a:noFill/>
                    </a:lnB>
                  </a:tcPr>
                </a:tc>
              </a:tr>
              <a:tr h="148662">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r>
              <a:tr h="148662">
                <a:tc gridSpan="2">
                  <a:txBody>
                    <a:bodyPr/>
                    <a:lstStyle/>
                    <a:p>
                      <a:pPr algn="l" fontAlgn="b"/>
                      <a:r>
                        <a:rPr lang="en-US" sz="1100" b="1" i="0" u="none" strike="noStrike">
                          <a:effectLst/>
                          <a:latin typeface="Calibri"/>
                        </a:rPr>
                        <a:t>EXPENDITURES:</a:t>
                      </a:r>
                    </a:p>
                  </a:txBody>
                  <a:tcPr marL="0" marR="0" marT="0"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Administration</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2,167,008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2,566,980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2,564,350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2,431,574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Distribution/ Collection/ Liftstation</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355,506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225,150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213,350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205,300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Production/ Treatment</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385,480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280,800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270,300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311,850 </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Wastewater Treatment Plant</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238,417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379,410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383,300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277,900 </a:t>
                      </a:r>
                    </a:p>
                  </a:txBody>
                  <a:tcPr marL="0" marR="0" marT="0" marB="0" anchor="b">
                    <a:lnL>
                      <a:noFill/>
                    </a:lnL>
                    <a:lnR>
                      <a:noFill/>
                    </a:lnR>
                    <a:lnT>
                      <a:noFill/>
                    </a:lnT>
                    <a:lnB>
                      <a:noFill/>
                    </a:lnB>
                  </a:tcPr>
                </a:tc>
              </a:tr>
              <a:tr h="295644">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r>
                        <a:rPr lang="en-US" sz="1100" b="1" i="0" u="none" strike="noStrike" dirty="0">
                          <a:effectLst/>
                          <a:latin typeface="Calibri"/>
                        </a:rPr>
                        <a:t>TOTAL EXPENDITURES</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3,146,411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3,452,340 </a:t>
                      </a:r>
                    </a:p>
                  </a:txBody>
                  <a:tcPr marL="0" marR="0" marT="0" marB="0" anchor="b">
                    <a:lnL>
                      <a:noFill/>
                    </a:lnL>
                    <a:lnR>
                      <a:noFill/>
                    </a:lnR>
                    <a:lnT>
                      <a:noFill/>
                    </a:lnT>
                    <a:lnB>
                      <a:noFill/>
                    </a:lnB>
                  </a:tcPr>
                </a:tc>
                <a:tc>
                  <a:txBody>
                    <a:bodyPr/>
                    <a:lstStyle/>
                    <a:p>
                      <a:pPr algn="l" fontAlgn="b"/>
                      <a:r>
                        <a:rPr lang="en-US" sz="1100" b="0" i="0" u="sng" strike="noStrike">
                          <a:effectLst/>
                          <a:latin typeface="Calibri"/>
                        </a:rPr>
                        <a:t>          3,431,300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a:t>
                      </a:r>
                      <a:r>
                        <a:rPr lang="en-US" sz="1100" b="0" i="0" u="sng" strike="noStrike" dirty="0" smtClean="0">
                          <a:effectLst/>
                          <a:latin typeface="Calibri"/>
                        </a:rPr>
                        <a:t>3,226,624 </a:t>
                      </a:r>
                      <a:endParaRPr lang="en-US" sz="1100" b="0" i="0" u="sng" strike="noStrike" dirty="0">
                        <a:effectLst/>
                        <a:latin typeface="Calibri"/>
                      </a:endParaRPr>
                    </a:p>
                  </a:txBody>
                  <a:tcPr marL="0" marR="0" marT="0" marB="0" anchor="b">
                    <a:lnL>
                      <a:noFill/>
                    </a:lnL>
                    <a:lnR>
                      <a:noFill/>
                    </a:lnR>
                    <a:lnT>
                      <a:noFill/>
                    </a:lnT>
                    <a:lnB>
                      <a:noFill/>
                    </a:lnB>
                  </a:tcPr>
                </a:tc>
              </a:tr>
              <a:tr h="295644">
                <a:tc gridSpan="2">
                  <a:txBody>
                    <a:bodyPr/>
                    <a:lstStyle/>
                    <a:p>
                      <a:pPr algn="l" fontAlgn="b"/>
                      <a:r>
                        <a:rPr lang="en-US" sz="1100" b="1" i="0" u="none" strike="noStrike">
                          <a:effectLst/>
                          <a:latin typeface="Calibri"/>
                        </a:rPr>
                        <a:t>NET INCOME (LOSS)</a:t>
                      </a:r>
                    </a:p>
                  </a:txBody>
                  <a:tcPr marL="0" marR="0" marT="0" marB="0" anchor="b">
                    <a:lnL>
                      <a:noFill/>
                    </a:lnL>
                    <a:lnR>
                      <a:noFill/>
                    </a:lnR>
                    <a:lnT>
                      <a:noFill/>
                    </a:lnT>
                    <a:lnB>
                      <a:noFill/>
                    </a:lnB>
                  </a:tcPr>
                </a:tc>
                <a:tc hMerge="1">
                  <a:txBody>
                    <a:bodyPr/>
                    <a:lstStyle/>
                    <a:p>
                      <a:endParaRPr lang="en-US"/>
                    </a:p>
                  </a:txBody>
                  <a:tcPr/>
                </a:tc>
                <a:tc>
                  <a:txBody>
                    <a:bodyPr/>
                    <a:lstStyle/>
                    <a:p>
                      <a:pPr algn="l" fontAlgn="b"/>
                      <a:r>
                        <a:rPr lang="en-US" sz="1100" b="0" i="0" u="sng" strike="noStrike" dirty="0">
                          <a:effectLst/>
                          <a:latin typeface="Calibri"/>
                        </a:rPr>
                        <a:t>              906,881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482,630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382,710 </a:t>
                      </a:r>
                    </a:p>
                  </a:txBody>
                  <a:tcPr marL="0" marR="0" marT="0" marB="0" anchor="b">
                    <a:lnL>
                      <a:noFill/>
                    </a:lnL>
                    <a:lnR>
                      <a:noFill/>
                    </a:lnR>
                    <a:lnT>
                      <a:noFill/>
                    </a:lnT>
                    <a:lnB>
                      <a:noFill/>
                    </a:lnB>
                  </a:tcPr>
                </a:tc>
                <a:tc>
                  <a:txBody>
                    <a:bodyPr/>
                    <a:lstStyle/>
                    <a:p>
                      <a:pPr algn="l" fontAlgn="b"/>
                      <a:r>
                        <a:rPr lang="en-US" sz="1100" b="0" i="0" u="sng" strike="noStrike" dirty="0">
                          <a:effectLst/>
                          <a:latin typeface="Calibri"/>
                        </a:rPr>
                        <a:t>              823,796 </a:t>
                      </a:r>
                    </a:p>
                  </a:txBody>
                  <a:tcPr marL="0" marR="0" marT="0" marB="0" anchor="b">
                    <a:lnL>
                      <a:noFill/>
                    </a:lnL>
                    <a:lnR>
                      <a:noFill/>
                    </a:lnR>
                    <a:lnT>
                      <a:noFill/>
                    </a:lnT>
                    <a:lnB>
                      <a:noFill/>
                    </a:lnB>
                  </a:tcPr>
                </a:tc>
              </a:tr>
              <a:tr h="148662">
                <a:tc>
                  <a:txBody>
                    <a:bodyPr/>
                    <a:lstStyle/>
                    <a:p>
                      <a:pPr algn="l" fontAlgn="b"/>
                      <a:endParaRPr lang="en-US" sz="1100" b="1" i="0" u="none" strike="noStrike" dirty="0">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r>
              <a:tr h="295644">
                <a:tc gridSpan="2">
                  <a:txBody>
                    <a:bodyPr/>
                    <a:lstStyle/>
                    <a:p>
                      <a:pPr algn="l" fontAlgn="b"/>
                      <a:r>
                        <a:rPr lang="en-US" sz="1100" b="1" i="0" u="none" strike="noStrike" dirty="0">
                          <a:effectLst/>
                          <a:latin typeface="Calibri"/>
                        </a:rPr>
                        <a:t>ENDING FUND BALANCE </a:t>
                      </a:r>
                    </a:p>
                  </a:txBody>
                  <a:tcPr marL="0" marR="0" marT="0" marB="0" anchor="b">
                    <a:lnL>
                      <a:noFill/>
                    </a:lnL>
                    <a:lnR>
                      <a:noFill/>
                    </a:lnR>
                    <a:lnT>
                      <a:noFill/>
                    </a:lnT>
                    <a:lnB>
                      <a:noFill/>
                    </a:lnB>
                  </a:tcPr>
                </a:tc>
                <a:tc hMerge="1">
                  <a:txBody>
                    <a:bodyPr/>
                    <a:lstStyle/>
                    <a:p>
                      <a:endParaRPr lang="en-US"/>
                    </a:p>
                  </a:txBody>
                  <a:tcPr/>
                </a:tc>
                <a:tc>
                  <a:txBody>
                    <a:bodyPr/>
                    <a:lstStyle/>
                    <a:p>
                      <a:pPr algn="l" fontAlgn="b"/>
                      <a:r>
                        <a:rPr lang="en-US" sz="1100" b="0" i="0" u="none" strike="noStrike" dirty="0">
                          <a:effectLst/>
                          <a:latin typeface="Calibri"/>
                        </a:rPr>
                        <a:t> $       2,196,053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       2,313,983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       2,299,048 </a:t>
                      </a: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 $       2,765,254 </a:t>
                      </a:r>
                    </a:p>
                  </a:txBody>
                  <a:tcPr marL="0" marR="0" marT="0" marB="0" anchor="b">
                    <a:lnL>
                      <a:noFill/>
                    </a:lnL>
                    <a:lnR>
                      <a:noFill/>
                    </a:lnR>
                    <a:lnT>
                      <a:noFill/>
                    </a:lnT>
                    <a:lnB>
                      <a:noFill/>
                    </a:lnB>
                  </a:tcPr>
                </a:tc>
              </a:tr>
              <a:tr h="148662">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r>
              <a:tr h="148662">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dirty="0">
                          <a:effectLst/>
                          <a:latin typeface="Calibri"/>
                        </a:rPr>
                        <a:t>Designated Accounts:</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effectLst/>
                          <a:latin typeface="Calibri"/>
                        </a:rPr>
                        <a:t>   </a:t>
                      </a: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r>
              <a:tr h="295644">
                <a:tc>
                  <a:txBody>
                    <a:bodyPr/>
                    <a:lstStyle/>
                    <a:p>
                      <a:pPr algn="l" fontAlgn="b"/>
                      <a:endParaRPr lang="en-US" sz="1100" b="1"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Water Stabilization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        (167,070)</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        (210,720)</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        (223,363)</a:t>
                      </a:r>
                    </a:p>
                  </a:txBody>
                  <a:tcPr marL="0" marR="0" marT="0" marB="0" anchor="b">
                    <a:lnL>
                      <a:noFill/>
                    </a:lnL>
                    <a:lnR>
                      <a:noFill/>
                    </a:lnR>
                    <a:lnT>
                      <a:noFill/>
                    </a:lnT>
                    <a:lnB>
                      <a:noFill/>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Wastewater Stabilization</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        (112,645)</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Calibri"/>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Calibri"/>
                        </a:rPr>
                        <a:t> $        (146,870)</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Calibri"/>
                        </a:rPr>
                        <a:t> $        (155,682)</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r>
              <a:tr h="295644">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1" i="0" u="none" strike="noStrike">
                          <a:effectLst/>
                          <a:latin typeface="Calibri"/>
                        </a:rPr>
                        <a:t>Operating Ending Fund Balance</a:t>
                      </a: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       1,916,338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effectLst/>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effectLst/>
                          <a:latin typeface="Calibri"/>
                        </a:rPr>
                        <a:t> $       1,941,458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effectLst/>
                          <a:latin typeface="Calibri"/>
                        </a:rPr>
                        <a:t> $       2,386,208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148662">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r>
                        <a:rPr lang="en-US" sz="1100" b="0" i="0" u="none" strike="noStrike">
                          <a:effectLst/>
                          <a:latin typeface="Calibri"/>
                        </a:rPr>
                        <a:t> </a:t>
                      </a:r>
                    </a:p>
                  </a:txBody>
                  <a:tcPr marL="0" marR="0" marT="0" marB="0" anchor="b">
                    <a:lnL>
                      <a:noFill/>
                    </a:lnL>
                    <a:lnR>
                      <a:noFill/>
                    </a:lnR>
                    <a:lnT>
                      <a:noFill/>
                    </a:lnT>
                    <a:lnB>
                      <a:noFill/>
                    </a:lnB>
                  </a:tcPr>
                </a:tc>
                <a:tc>
                  <a:txBody>
                    <a:bodyPr/>
                    <a:lstStyle/>
                    <a:p>
                      <a:pPr algn="l" fontAlgn="b"/>
                      <a:endParaRPr lang="en-US" sz="1100" b="0" i="0" u="none" strike="noStrike">
                        <a:effectLst/>
                        <a:latin typeface="Calibri"/>
                      </a:endParaRPr>
                    </a:p>
                  </a:txBody>
                  <a:tcPr marL="0" marR="0" marT="0" marB="0" anchor="b">
                    <a:lnL>
                      <a:noFill/>
                    </a:lnL>
                    <a:lnR>
                      <a:noFill/>
                    </a:lnR>
                    <a:lnT>
                      <a:noFill/>
                    </a:lnT>
                    <a:lnB>
                      <a:noFill/>
                    </a:lnB>
                  </a:tcPr>
                </a:tc>
                <a:tc>
                  <a:txBody>
                    <a:bodyPr/>
                    <a:lstStyle/>
                    <a:p>
                      <a:pPr algn="l" fontAlgn="b"/>
                      <a:endParaRPr lang="en-US" sz="1100" b="0" i="0" u="none" strike="noStrike" dirty="0">
                        <a:effectLst/>
                        <a:latin typeface="Calibri"/>
                      </a:endParaRPr>
                    </a:p>
                  </a:txBody>
                  <a:tcPr marL="0" marR="0" marT="0"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39161" y="3505200"/>
            <a:ext cx="6229350" cy="2133600"/>
          </a:xfrm>
        </p:spPr>
        <p:txBody>
          <a:bodyPr/>
          <a:lstStyle/>
          <a:p>
            <a:pPr algn="l" eaLnBrk="1" hangingPunct="1"/>
            <a:r>
              <a:rPr lang="en-US" altLang="en-US" sz="1800" dirty="0" smtClean="0">
                <a:solidFill>
                  <a:srgbClr val="337799"/>
                </a:solidFill>
              </a:rPr>
              <a:t>Water/ Wastewater Fund Expenditures</a:t>
            </a:r>
            <a:br>
              <a:rPr lang="en-US" altLang="en-US" sz="1800" dirty="0" smtClean="0">
                <a:solidFill>
                  <a:srgbClr val="337799"/>
                </a:solidFill>
              </a:rPr>
            </a:br>
            <a:r>
              <a:rPr lang="en-US" altLang="en-US" sz="1800" dirty="0" smtClean="0"/>
              <a:t>FY 2014-2015</a:t>
            </a:r>
            <a:br>
              <a:rPr lang="en-US" altLang="en-US" sz="1800" dirty="0" smtClean="0"/>
            </a:br>
            <a:r>
              <a:rPr lang="en-US" altLang="en-US" sz="1800" dirty="0" smtClean="0">
                <a:solidFill>
                  <a:srgbClr val="5A5973"/>
                </a:solidFill>
              </a:rPr>
              <a:t>$ 3,226,624</a:t>
            </a:r>
          </a:p>
        </p:txBody>
      </p:sp>
      <p:sp>
        <p:nvSpPr>
          <p:cNvPr id="2" name="Slide Number Placeholder 1"/>
          <p:cNvSpPr>
            <a:spLocks noGrp="1"/>
          </p:cNvSpPr>
          <p:nvPr>
            <p:ph type="sldNum" sz="quarter" idx="12"/>
          </p:nvPr>
        </p:nvSpPr>
        <p:spPr/>
        <p:txBody>
          <a:bodyPr/>
          <a:lstStyle/>
          <a:p>
            <a:pPr>
              <a:defRPr/>
            </a:pPr>
            <a:fld id="{01789628-00D2-4C63-8F39-4D20DA5B0E3F}" type="slidenum">
              <a:rPr lang="en-US" smtClean="0"/>
              <a:pPr>
                <a:defRPr/>
              </a:pPr>
              <a:t>135</a:t>
            </a:fld>
            <a:endParaRPr lang="en-US"/>
          </a:p>
        </p:txBody>
      </p:sp>
      <p:pic>
        <p:nvPicPr>
          <p:cNvPr id="430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423" y="304800"/>
            <a:ext cx="990600" cy="112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hart 5"/>
          <p:cNvGraphicFramePr>
            <a:graphicFrameLocks/>
          </p:cNvGraphicFramePr>
          <p:nvPr>
            <p:extLst>
              <p:ext uri="{D42A27DB-BD31-4B8C-83A1-F6EECF244321}">
                <p14:modId xmlns:p14="http://schemas.microsoft.com/office/powerpoint/2010/main" val="1208322764"/>
              </p:ext>
            </p:extLst>
          </p:nvPr>
        </p:nvGraphicFramePr>
        <p:xfrm>
          <a:off x="591302" y="5486400"/>
          <a:ext cx="5726112"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txBox="1">
            <a:spLocks noChangeArrowheads="1"/>
          </p:cNvSpPr>
          <p:nvPr/>
        </p:nvSpPr>
        <p:spPr>
          <a:xfrm>
            <a:off x="446088" y="533400"/>
            <a:ext cx="6172200" cy="1524000"/>
          </a:xfrm>
          <a:prstGeom prst="rect">
            <a:avLst/>
          </a:prstGeom>
        </p:spPr>
        <p:txBody>
          <a:bodyPr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fontAlgn="auto" hangingPunct="1">
              <a:spcAft>
                <a:spcPts val="0"/>
              </a:spcAft>
              <a:defRPr/>
            </a:pPr>
            <a:r>
              <a:rPr lang="en-US" sz="1800" dirty="0" smtClean="0">
                <a:solidFill>
                  <a:srgbClr val="337799"/>
                </a:solidFill>
              </a:rPr>
              <a:t>Water / Wastewater Fund Revenues</a:t>
            </a:r>
            <a:r>
              <a:rPr lang="en-US" sz="1800" b="1" dirty="0" smtClean="0"/>
              <a:t> </a:t>
            </a:r>
            <a:br>
              <a:rPr lang="en-US" sz="1800" b="1" dirty="0" smtClean="0"/>
            </a:br>
            <a:r>
              <a:rPr lang="en-US" sz="1800" dirty="0" smtClean="0"/>
              <a:t>FY 2014-2015</a:t>
            </a:r>
            <a:br>
              <a:rPr lang="en-US" sz="1800" dirty="0" smtClean="0"/>
            </a:br>
            <a:r>
              <a:rPr lang="en-US" sz="1800" dirty="0" smtClean="0">
                <a:solidFill>
                  <a:srgbClr val="336600"/>
                </a:solidFill>
              </a:rPr>
              <a:t>$ 4,050,420</a:t>
            </a:r>
          </a:p>
        </p:txBody>
      </p:sp>
      <p:graphicFrame>
        <p:nvGraphicFramePr>
          <p:cNvPr id="3" name="Object 1"/>
          <p:cNvGraphicFramePr>
            <a:graphicFrameLocks noGrp="1"/>
          </p:cNvGraphicFramePr>
          <p:nvPr>
            <p:extLst>
              <p:ext uri="{D42A27DB-BD31-4B8C-83A1-F6EECF244321}">
                <p14:modId xmlns:p14="http://schemas.microsoft.com/office/powerpoint/2010/main" val="141529348"/>
              </p:ext>
            </p:extLst>
          </p:nvPr>
        </p:nvGraphicFramePr>
        <p:xfrm>
          <a:off x="540326" y="1828800"/>
          <a:ext cx="5773624" cy="22859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175456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304800" y="76200"/>
            <a:ext cx="6019800" cy="83253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rgbClr val="336600"/>
                </a:solidFill>
                <a:latin typeface="Arial" pitchFamily="34" charset="0"/>
                <a:cs typeface="Times New Roman" pitchFamily="18" charset="0"/>
              </a:rPr>
              <a:t>WATER WASTEWATER </a:t>
            </a:r>
            <a:endParaRPr lang="en-US" sz="1400" dirty="0">
              <a:solidFill>
                <a:srgbClr val="336600"/>
              </a:solidFill>
              <a:latin typeface="Arial" pitchFamily="34" charset="0"/>
              <a:cs typeface="+mn-cs"/>
            </a:endParaRPr>
          </a:p>
          <a:p>
            <a:pPr eaLnBrk="0" hangingPunct="0">
              <a:defRPr/>
            </a:pPr>
            <a:r>
              <a:rPr lang="en-US" sz="1100" dirty="0">
                <a:solidFill>
                  <a:srgbClr val="337799"/>
                </a:solidFill>
                <a:latin typeface="Arial" pitchFamily="34" charset="0"/>
                <a:cs typeface="Times New Roman" pitchFamily="18" charset="0"/>
              </a:rPr>
              <a:t>			</a:t>
            </a:r>
            <a:r>
              <a:rPr lang="en-US" sz="1100" dirty="0">
                <a:latin typeface="Arial" pitchFamily="34" charset="0"/>
                <a:cs typeface="Times New Roman" pitchFamily="18" charset="0"/>
              </a:rPr>
              <a:t>		</a:t>
            </a:r>
            <a:endParaRPr lang="en-US" sz="1100" dirty="0">
              <a:latin typeface="Arial" pitchFamily="34" charset="0"/>
              <a:cs typeface="+mn-cs"/>
            </a:endParaRPr>
          </a:p>
          <a:p>
            <a:pPr hangingPunct="0">
              <a:defRPr/>
            </a:pPr>
            <a:r>
              <a:rPr lang="en-US" sz="1000" b="1" dirty="0">
                <a:solidFill>
                  <a:srgbClr val="337799"/>
                </a:solidFill>
                <a:cs typeface="+mn-cs"/>
              </a:rPr>
              <a:t>Administration:</a:t>
            </a:r>
            <a:endParaRPr lang="en-US" sz="1000" dirty="0">
              <a:solidFill>
                <a:srgbClr val="337799"/>
              </a:solidFill>
              <a:cs typeface="+mn-cs"/>
            </a:endParaRPr>
          </a:p>
          <a:p>
            <a:pPr marL="171450" indent="-171450" hangingPunct="0">
              <a:buFont typeface="Arial" pitchFamily="34" charset="0"/>
              <a:buChar char="•"/>
              <a:defRPr/>
            </a:pPr>
            <a:r>
              <a:rPr lang="en-US" sz="1000" dirty="0">
                <a:cs typeface="+mn-cs"/>
              </a:rPr>
              <a:t>Work with City Council and staff to maintain current levels of acceptable services to customers and improve levels of services where needed.</a:t>
            </a:r>
          </a:p>
          <a:p>
            <a:pPr marL="171450" indent="-171450" hangingPunct="0">
              <a:buFont typeface="Arial" pitchFamily="34" charset="0"/>
              <a:buChar char="•"/>
              <a:defRPr/>
            </a:pPr>
            <a:r>
              <a:rPr lang="en-US" sz="1000" dirty="0" smtClean="0">
                <a:cs typeface="+mn-cs"/>
              </a:rPr>
              <a:t>Ensure annual review of water and wastewater impact </a:t>
            </a:r>
            <a:r>
              <a:rPr lang="en-US" sz="1000" dirty="0">
                <a:cs typeface="+mn-cs"/>
              </a:rPr>
              <a:t>fees, capital improvements program and water distribution improvement program.</a:t>
            </a:r>
          </a:p>
          <a:p>
            <a:pPr marL="171450" indent="-171450" hangingPunct="0">
              <a:buFont typeface="Arial" pitchFamily="34" charset="0"/>
              <a:buChar char="•"/>
              <a:defRPr/>
            </a:pPr>
            <a:r>
              <a:rPr lang="en-US" sz="1000" dirty="0">
                <a:cs typeface="+mn-cs"/>
              </a:rPr>
              <a:t>Comply with state regulations </a:t>
            </a:r>
            <a:r>
              <a:rPr lang="en-US" sz="1000" dirty="0" smtClean="0">
                <a:cs typeface="+mn-cs"/>
              </a:rPr>
              <a:t>and reporting requirements including monthly operational reports,  </a:t>
            </a:r>
            <a:r>
              <a:rPr lang="en-US" sz="1000" dirty="0">
                <a:cs typeface="+mn-cs"/>
              </a:rPr>
              <a:t>consumer confidence reports, backflow prevention and drought contingency planning</a:t>
            </a:r>
            <a:r>
              <a:rPr lang="en-US" sz="1000" dirty="0" smtClean="0">
                <a:cs typeface="+mn-cs"/>
              </a:rPr>
              <a:t>.</a:t>
            </a:r>
          </a:p>
          <a:p>
            <a:pPr marL="171450" indent="-171450" hangingPunct="0">
              <a:buFont typeface="Arial" pitchFamily="34" charset="0"/>
              <a:buChar char="•"/>
              <a:defRPr/>
            </a:pPr>
            <a:r>
              <a:rPr lang="en-US" sz="1000" dirty="0" smtClean="0">
                <a:cs typeface="+mn-cs"/>
              </a:rPr>
              <a:t>Calculate water taps, wastewater collection taps and water and wastewater impact fees for new development.</a:t>
            </a:r>
            <a:endParaRPr lang="en-US" sz="1000" dirty="0">
              <a:cs typeface="+mn-cs"/>
            </a:endParaRPr>
          </a:p>
          <a:p>
            <a:pPr marL="171450" indent="-171450" hangingPunct="0">
              <a:buFont typeface="Arial" pitchFamily="34" charset="0"/>
              <a:buChar char="•"/>
              <a:defRPr/>
            </a:pPr>
            <a:r>
              <a:rPr lang="en-US" sz="1000" dirty="0" smtClean="0">
                <a:cs typeface="+mn-cs"/>
              </a:rPr>
              <a:t>Support/cooperate </a:t>
            </a:r>
            <a:r>
              <a:rPr lang="en-US" sz="1000" dirty="0">
                <a:cs typeface="+mn-cs"/>
              </a:rPr>
              <a:t>with Lost Pines Groundwater Conservation </a:t>
            </a:r>
            <a:r>
              <a:rPr lang="en-US" sz="1000" dirty="0" smtClean="0">
                <a:cs typeface="+mn-cs"/>
              </a:rPr>
              <a:t>District.</a:t>
            </a:r>
            <a:endParaRPr lang="en-US" sz="1000" dirty="0">
              <a:cs typeface="+mn-cs"/>
            </a:endParaRPr>
          </a:p>
          <a:p>
            <a:pPr marL="171450" indent="-171450" hangingPunct="0">
              <a:buFont typeface="Arial" pitchFamily="34" charset="0"/>
              <a:buChar char="•"/>
              <a:defRPr/>
            </a:pPr>
            <a:r>
              <a:rPr lang="en-US" sz="1000" dirty="0">
                <a:cs typeface="+mn-cs"/>
              </a:rPr>
              <a:t>Provide </a:t>
            </a:r>
            <a:r>
              <a:rPr lang="en-US" sz="1000" dirty="0" smtClean="0">
                <a:cs typeface="+mn-cs"/>
              </a:rPr>
              <a:t>customers with </a:t>
            </a:r>
            <a:r>
              <a:rPr lang="en-US" sz="1000" dirty="0">
                <a:cs typeface="+mn-cs"/>
              </a:rPr>
              <a:t>a high quality drinking water while being cost effective and efficient</a:t>
            </a:r>
            <a:r>
              <a:rPr lang="en-US" sz="1000" dirty="0" smtClean="0">
                <a:cs typeface="+mn-cs"/>
              </a:rPr>
              <a:t>.</a:t>
            </a:r>
          </a:p>
          <a:p>
            <a:pPr marL="171450" indent="-171450" hangingPunct="0">
              <a:buFont typeface="Arial" pitchFamily="34" charset="0"/>
              <a:buChar char="•"/>
              <a:defRPr/>
            </a:pPr>
            <a:r>
              <a:rPr lang="en-US" sz="1000" dirty="0" smtClean="0">
                <a:cs typeface="+mn-cs"/>
              </a:rPr>
              <a:t>Support and participate in the Water Conservation Program.</a:t>
            </a:r>
            <a:endParaRPr lang="en-US" sz="1000" dirty="0">
              <a:cs typeface="+mn-cs"/>
            </a:endParaRPr>
          </a:p>
          <a:p>
            <a:pPr marL="171450" indent="-171450" hangingPunct="0">
              <a:buFont typeface="Arial" pitchFamily="34" charset="0"/>
              <a:buChar char="•"/>
              <a:defRPr/>
            </a:pPr>
            <a:r>
              <a:rPr lang="en-US" sz="1000" dirty="0">
                <a:cs typeface="+mn-cs"/>
              </a:rPr>
              <a:t>Provide water services relating to the processing and distribution of the City’s water </a:t>
            </a:r>
            <a:r>
              <a:rPr lang="en-US" sz="1000" dirty="0" smtClean="0">
                <a:cs typeface="+mn-cs"/>
              </a:rPr>
              <a:t>supply.</a:t>
            </a:r>
            <a:r>
              <a:rPr lang="en-US" sz="1000" dirty="0" smtClean="0"/>
              <a:t> </a:t>
            </a:r>
            <a:endParaRPr lang="en-US" sz="1000" dirty="0"/>
          </a:p>
          <a:p>
            <a:pPr marL="171450" indent="-171450" hangingPunct="0">
              <a:buFont typeface="Arial" pitchFamily="34" charset="0"/>
              <a:buChar char="•"/>
              <a:defRPr/>
            </a:pPr>
            <a:r>
              <a:rPr lang="en-US" sz="1000" dirty="0" smtClean="0"/>
              <a:t>Upgrade </a:t>
            </a:r>
            <a:r>
              <a:rPr lang="en-US" sz="1000" dirty="0"/>
              <a:t>wastewater mapping system.</a:t>
            </a:r>
          </a:p>
          <a:p>
            <a:pPr marL="171450" indent="-171450" hangingPunct="0">
              <a:buFont typeface="Arial" pitchFamily="34" charset="0"/>
              <a:buChar char="•"/>
              <a:defRPr/>
            </a:pPr>
            <a:r>
              <a:rPr lang="en-US" sz="1000" dirty="0" smtClean="0"/>
              <a:t>Ensure wastewater </a:t>
            </a:r>
            <a:r>
              <a:rPr lang="en-US" sz="1000" dirty="0"/>
              <a:t>operation and maintenance practices are </a:t>
            </a:r>
            <a:r>
              <a:rPr lang="en-US" sz="1000" dirty="0" smtClean="0"/>
              <a:t>in accordance with Federal/State regulations including compiling daily data for Monthly Discharge Permit report, and Biomonitoring the discharge and the river; measure toxicity from biosolids production.</a:t>
            </a:r>
          </a:p>
          <a:p>
            <a:pPr marL="171450" indent="-171450" hangingPunct="0">
              <a:buFont typeface="Arial" pitchFamily="34" charset="0"/>
              <a:buChar char="•"/>
              <a:defRPr/>
            </a:pPr>
            <a:r>
              <a:rPr lang="en-US" sz="1000" dirty="0" smtClean="0"/>
              <a:t>Treat </a:t>
            </a:r>
            <a:r>
              <a:rPr lang="en-US" sz="1000" dirty="0"/>
              <a:t>wastewater to the best quality </a:t>
            </a:r>
            <a:r>
              <a:rPr lang="en-US" sz="1000" dirty="0" smtClean="0"/>
              <a:t>achievable </a:t>
            </a:r>
            <a:r>
              <a:rPr lang="en-US" sz="1000" dirty="0"/>
              <a:t>while using cost efficient </a:t>
            </a:r>
            <a:r>
              <a:rPr lang="en-US" sz="1000" dirty="0" smtClean="0"/>
              <a:t>practices and </a:t>
            </a:r>
            <a:r>
              <a:rPr lang="en-US" sz="1000" dirty="0"/>
              <a:t>providing customer’s </a:t>
            </a:r>
            <a:r>
              <a:rPr lang="en-US" sz="1000" dirty="0" smtClean="0"/>
              <a:t>all the services associated with the operation and maintenance of a safe</a:t>
            </a:r>
            <a:r>
              <a:rPr lang="en-US" sz="1000" dirty="0"/>
              <a:t>, dependable, and affordable wastewater </a:t>
            </a:r>
            <a:r>
              <a:rPr lang="en-US" sz="1000" dirty="0" smtClean="0"/>
              <a:t>treatment and pollution control system.  </a:t>
            </a:r>
            <a:endParaRPr lang="en-US" sz="1000" dirty="0"/>
          </a:p>
          <a:p>
            <a:pPr marL="171450" indent="-171450" hangingPunct="0">
              <a:buFont typeface="Arial" pitchFamily="34" charset="0"/>
              <a:buChar char="•"/>
              <a:defRPr/>
            </a:pPr>
            <a:r>
              <a:rPr lang="en-US" sz="1000" dirty="0" smtClean="0"/>
              <a:t>Provide assistance and data to possible new developers in the community.</a:t>
            </a:r>
          </a:p>
          <a:p>
            <a:pPr marL="171450" indent="-171450" hangingPunct="0">
              <a:buFont typeface="Arial" pitchFamily="34" charset="0"/>
              <a:buChar char="•"/>
              <a:defRPr/>
            </a:pPr>
            <a:r>
              <a:rPr lang="en-US" sz="1000" dirty="0" smtClean="0"/>
              <a:t>Receive, prepare/process work orders and line locate requests from customers and excavators.</a:t>
            </a:r>
          </a:p>
          <a:p>
            <a:pPr marL="171450" indent="-171450" hangingPunct="0">
              <a:buFont typeface="Arial" pitchFamily="34" charset="0"/>
              <a:buChar char="•"/>
              <a:defRPr/>
            </a:pPr>
            <a:r>
              <a:rPr lang="en-US" sz="1000" dirty="0" smtClean="0"/>
              <a:t>Oversee septic hauler discharges to reception location, including manifests and city charge invoices.</a:t>
            </a:r>
          </a:p>
          <a:p>
            <a:pPr marL="171450" indent="-171450" hangingPunct="0">
              <a:buFont typeface="Arial" pitchFamily="34" charset="0"/>
              <a:buChar char="•"/>
              <a:defRPr/>
            </a:pPr>
            <a:r>
              <a:rPr lang="en-US" sz="1000" dirty="0" smtClean="0"/>
              <a:t>Maintain Department web page, create and distribute informational and educational materials, and create and maintain complex filing system and departmental data.</a:t>
            </a:r>
          </a:p>
          <a:p>
            <a:pPr marL="171450" indent="-171450" hangingPunct="0">
              <a:buFont typeface="Arial" pitchFamily="34" charset="0"/>
              <a:buChar char="•"/>
              <a:defRPr/>
            </a:pPr>
            <a:r>
              <a:rPr lang="en-US" sz="1000" dirty="0">
                <a:cs typeface="+mn-cs"/>
              </a:rPr>
              <a:t> </a:t>
            </a:r>
          </a:p>
          <a:p>
            <a:pPr hangingPunct="0">
              <a:defRPr/>
            </a:pPr>
            <a:r>
              <a:rPr lang="en-US" sz="1000" b="1" dirty="0">
                <a:solidFill>
                  <a:srgbClr val="337799"/>
                </a:solidFill>
                <a:cs typeface="+mn-cs"/>
              </a:rPr>
              <a:t>Water Production</a:t>
            </a:r>
            <a:r>
              <a:rPr lang="en-US" sz="1000" dirty="0">
                <a:solidFill>
                  <a:srgbClr val="337799"/>
                </a:solidFill>
                <a:cs typeface="+mn-cs"/>
              </a:rPr>
              <a:t>/ </a:t>
            </a:r>
            <a:r>
              <a:rPr lang="en-US" sz="1000" b="1" dirty="0">
                <a:solidFill>
                  <a:srgbClr val="337799"/>
                </a:solidFill>
                <a:cs typeface="+mn-cs"/>
              </a:rPr>
              <a:t>Treatment in Two (2) Facilities (Willow’s Plant and Bob Bryant Plant):</a:t>
            </a:r>
            <a:endParaRPr lang="en-US" sz="1000" dirty="0">
              <a:solidFill>
                <a:srgbClr val="337799"/>
              </a:solidFill>
              <a:cs typeface="+mn-cs"/>
            </a:endParaRPr>
          </a:p>
          <a:p>
            <a:pPr marL="171450" indent="-171450" hangingPunct="0">
              <a:buFont typeface="Arial" pitchFamily="34" charset="0"/>
              <a:buChar char="•"/>
              <a:defRPr/>
            </a:pPr>
            <a:r>
              <a:rPr lang="en-US" sz="1000" dirty="0" smtClean="0">
                <a:cs typeface="+mn-cs"/>
              </a:rPr>
              <a:t>Operate, monitor </a:t>
            </a:r>
            <a:r>
              <a:rPr lang="en-US" sz="1000" dirty="0">
                <a:cs typeface="+mn-cs"/>
              </a:rPr>
              <a:t>and maintain </a:t>
            </a:r>
            <a:r>
              <a:rPr lang="en-US" sz="1000" dirty="0" smtClean="0">
                <a:cs typeface="+mn-cs"/>
              </a:rPr>
              <a:t>5 </a:t>
            </a:r>
            <a:r>
              <a:rPr lang="en-US" sz="1000" dirty="0">
                <a:cs typeface="+mn-cs"/>
              </a:rPr>
              <a:t>wells </a:t>
            </a:r>
            <a:r>
              <a:rPr lang="en-US" sz="1000" dirty="0" smtClean="0">
                <a:cs typeface="+mn-cs"/>
              </a:rPr>
              <a:t>at </a:t>
            </a:r>
            <a:r>
              <a:rPr lang="en-US" sz="1000" dirty="0">
                <a:cs typeface="+mn-cs"/>
              </a:rPr>
              <a:t>Fisher Man’s </a:t>
            </a:r>
            <a:r>
              <a:rPr lang="en-US" sz="1000" dirty="0" smtClean="0">
                <a:cs typeface="+mn-cs"/>
              </a:rPr>
              <a:t>Park and 2 wells at Bob Bryant Park.</a:t>
            </a:r>
            <a:endParaRPr lang="en-US" sz="1000" dirty="0">
              <a:cs typeface="+mn-cs"/>
            </a:endParaRPr>
          </a:p>
          <a:p>
            <a:pPr marL="171450" indent="-171450" hangingPunct="0">
              <a:buFont typeface="Arial" pitchFamily="34" charset="0"/>
              <a:buChar char="•"/>
              <a:defRPr/>
            </a:pPr>
            <a:r>
              <a:rPr lang="en-US" sz="1000" dirty="0" smtClean="0">
                <a:cs typeface="+mn-cs"/>
              </a:rPr>
              <a:t>Comply </a:t>
            </a:r>
            <a:r>
              <a:rPr lang="en-US" sz="1000" dirty="0">
                <a:cs typeface="+mn-cs"/>
              </a:rPr>
              <a:t>with TCEQ regulations in the operation and maintenance of the </a:t>
            </a:r>
            <a:r>
              <a:rPr lang="en-US" sz="1000" dirty="0" smtClean="0">
                <a:cs typeface="+mn-cs"/>
              </a:rPr>
              <a:t>system.</a:t>
            </a:r>
            <a:endParaRPr lang="en-US" sz="1000" dirty="0">
              <a:cs typeface="+mn-cs"/>
            </a:endParaRPr>
          </a:p>
          <a:p>
            <a:pPr marL="171450" indent="-171450" hangingPunct="0">
              <a:buFont typeface="Arial" pitchFamily="34" charset="0"/>
              <a:buChar char="•"/>
              <a:defRPr/>
            </a:pPr>
            <a:r>
              <a:rPr lang="en-US" sz="1000" dirty="0" smtClean="0">
                <a:cs typeface="+mn-cs"/>
              </a:rPr>
              <a:t>Adjust water </a:t>
            </a:r>
            <a:r>
              <a:rPr lang="en-US" sz="1000" dirty="0">
                <a:cs typeface="+mn-cs"/>
              </a:rPr>
              <a:t>treatment operation based on system demand.</a:t>
            </a:r>
          </a:p>
          <a:p>
            <a:pPr marL="171450" indent="-171450" hangingPunct="0">
              <a:buFont typeface="Arial" pitchFamily="34" charset="0"/>
              <a:buChar char="•"/>
              <a:defRPr/>
            </a:pPr>
            <a:r>
              <a:rPr lang="en-US" sz="1000" dirty="0">
                <a:cs typeface="+mn-cs"/>
              </a:rPr>
              <a:t>Perform daily testing of water for chlorine to ensure proper disinfection. Regulate </a:t>
            </a:r>
            <a:r>
              <a:rPr lang="en-US" sz="1000" dirty="0" smtClean="0">
                <a:cs typeface="+mn-cs"/>
              </a:rPr>
              <a:t>feed rates of treatment process.  Maintain logs/records of treatment performance. </a:t>
            </a:r>
            <a:r>
              <a:rPr lang="en-US" sz="1000" dirty="0">
                <a:cs typeface="+mn-cs"/>
              </a:rPr>
              <a:t>Collect bacteriological samples </a:t>
            </a:r>
            <a:r>
              <a:rPr lang="en-US" sz="1000" dirty="0" smtClean="0">
                <a:cs typeface="+mn-cs"/>
              </a:rPr>
              <a:t>from </a:t>
            </a:r>
            <a:r>
              <a:rPr lang="en-US" sz="1000" dirty="0">
                <a:cs typeface="+mn-cs"/>
              </a:rPr>
              <a:t>distribution system. </a:t>
            </a:r>
            <a:r>
              <a:rPr lang="en-US" sz="1000" dirty="0" smtClean="0">
                <a:cs typeface="+mn-cs"/>
              </a:rPr>
              <a:t>Treat </a:t>
            </a:r>
            <a:r>
              <a:rPr lang="en-US" sz="1000" dirty="0">
                <a:cs typeface="+mn-cs"/>
              </a:rPr>
              <a:t>raw water for Manganese, Lead and Copper. Add fluoride to the water on the advice of local dentists</a:t>
            </a:r>
            <a:r>
              <a:rPr lang="en-US" sz="1000" dirty="0" smtClean="0">
                <a:cs typeface="+mn-cs"/>
              </a:rPr>
              <a:t>.</a:t>
            </a:r>
          </a:p>
          <a:p>
            <a:pPr marL="171450" indent="-171450" hangingPunct="0">
              <a:buFont typeface="Arial" pitchFamily="34" charset="0"/>
              <a:buChar char="•"/>
              <a:defRPr/>
            </a:pPr>
            <a:r>
              <a:rPr lang="en-US" sz="1000" dirty="0" smtClean="0">
                <a:cs typeface="+mn-cs"/>
              </a:rPr>
              <a:t>Maintain 3 chlorine auto analyzers including chemicals and chart recorders.</a:t>
            </a:r>
            <a:endParaRPr lang="en-US" sz="1000" dirty="0">
              <a:cs typeface="+mn-cs"/>
            </a:endParaRPr>
          </a:p>
          <a:p>
            <a:pPr marL="171450" indent="-171450" hangingPunct="0">
              <a:buFont typeface="Arial" pitchFamily="34" charset="0"/>
              <a:buChar char="•"/>
              <a:defRPr/>
            </a:pPr>
            <a:r>
              <a:rPr lang="en-US" sz="1000" dirty="0">
                <a:cs typeface="+mn-cs"/>
              </a:rPr>
              <a:t>Pump potable water throughout the city, averaging above </a:t>
            </a:r>
            <a:r>
              <a:rPr lang="en-US" sz="1000" dirty="0" smtClean="0">
                <a:cs typeface="+mn-cs"/>
              </a:rPr>
              <a:t>1.306 </a:t>
            </a:r>
            <a:r>
              <a:rPr lang="en-US" sz="1000" dirty="0">
                <a:cs typeface="+mn-cs"/>
              </a:rPr>
              <a:t>million gallons per day.</a:t>
            </a:r>
          </a:p>
          <a:p>
            <a:pPr marL="171450" indent="-171450" hangingPunct="0">
              <a:buFont typeface="Arial" pitchFamily="34" charset="0"/>
              <a:buChar char="•"/>
              <a:defRPr/>
            </a:pPr>
            <a:r>
              <a:rPr lang="en-US" sz="1000" dirty="0">
                <a:cs typeface="+mn-cs"/>
              </a:rPr>
              <a:t>Provide operation of treatment plant 24-hours per day, 7-days per week.</a:t>
            </a:r>
          </a:p>
          <a:p>
            <a:pPr marL="171450" indent="-171450" hangingPunct="0">
              <a:buFont typeface="Arial" pitchFamily="34" charset="0"/>
              <a:buChar char="•"/>
              <a:defRPr/>
            </a:pPr>
            <a:r>
              <a:rPr lang="en-US" sz="1000" dirty="0">
                <a:cs typeface="+mn-cs"/>
              </a:rPr>
              <a:t>Operate a system that provides water to 3 separate pressure </a:t>
            </a:r>
            <a:r>
              <a:rPr lang="en-US" sz="1000" dirty="0" smtClean="0">
                <a:cs typeface="+mn-cs"/>
              </a:rPr>
              <a:t>zones.</a:t>
            </a:r>
            <a:endParaRPr lang="en-US" sz="1000" dirty="0">
              <a:cs typeface="+mn-cs"/>
            </a:endParaRPr>
          </a:p>
          <a:p>
            <a:pPr marL="171450" indent="-171450" hangingPunct="0">
              <a:buFont typeface="Arial" pitchFamily="34" charset="0"/>
              <a:buChar char="•"/>
              <a:defRPr/>
            </a:pPr>
            <a:r>
              <a:rPr lang="en-US" sz="1000" dirty="0" smtClean="0">
                <a:cs typeface="+mn-cs"/>
              </a:rPr>
              <a:t>Maintain and repair 8 high service pumps and 2 transfer </a:t>
            </a:r>
            <a:r>
              <a:rPr lang="en-US" sz="1000" dirty="0">
                <a:cs typeface="+mn-cs"/>
              </a:rPr>
              <a:t>pumps; </a:t>
            </a:r>
            <a:r>
              <a:rPr lang="en-US" sz="1000" dirty="0" smtClean="0">
                <a:cs typeface="+mn-cs"/>
              </a:rPr>
              <a:t>6 Variable </a:t>
            </a:r>
            <a:r>
              <a:rPr lang="en-US" sz="1000" dirty="0">
                <a:cs typeface="+mn-cs"/>
              </a:rPr>
              <a:t>Frequency Drives; </a:t>
            </a:r>
            <a:r>
              <a:rPr lang="en-US" sz="1000" dirty="0" smtClean="0">
                <a:cs typeface="+mn-cs"/>
              </a:rPr>
              <a:t>6 </a:t>
            </a:r>
            <a:r>
              <a:rPr lang="en-US" sz="1000" dirty="0">
                <a:cs typeface="+mn-cs"/>
              </a:rPr>
              <a:t>water storage tanks with total capacity of </a:t>
            </a:r>
            <a:r>
              <a:rPr lang="en-US" sz="1000" dirty="0" smtClean="0">
                <a:cs typeface="+mn-cs"/>
              </a:rPr>
              <a:t>2,715,000 </a:t>
            </a:r>
            <a:r>
              <a:rPr lang="en-US" sz="1000" dirty="0">
                <a:cs typeface="+mn-cs"/>
              </a:rPr>
              <a:t>gallons; </a:t>
            </a:r>
            <a:r>
              <a:rPr lang="en-US" sz="1000" dirty="0" smtClean="0">
                <a:cs typeface="+mn-cs"/>
              </a:rPr>
              <a:t>9 pressure reducer, 2 altitude valves, multiple solenoid valves, and 2 chlorine booster systems.</a:t>
            </a:r>
            <a:endParaRPr lang="en-US" sz="1000" dirty="0">
              <a:cs typeface="+mn-cs"/>
            </a:endParaRPr>
          </a:p>
          <a:p>
            <a:pPr hangingPunct="0">
              <a:defRPr/>
            </a:pPr>
            <a:r>
              <a:rPr lang="en-US" sz="1000" dirty="0">
                <a:cs typeface="+mn-cs"/>
              </a:rPr>
              <a:t> </a:t>
            </a:r>
            <a:endParaRPr lang="en-US" sz="1000" dirty="0">
              <a:solidFill>
                <a:srgbClr val="337799"/>
              </a:solidFill>
              <a:cs typeface="+mn-cs"/>
            </a:endParaRPr>
          </a:p>
          <a:p>
            <a:pPr hangingPunct="0">
              <a:defRPr/>
            </a:pPr>
            <a:r>
              <a:rPr lang="en-US" sz="1000" b="1" dirty="0" smtClean="0">
                <a:solidFill>
                  <a:srgbClr val="337799"/>
                </a:solidFill>
                <a:cs typeface="+mn-cs"/>
              </a:rPr>
              <a:t>Water Distribution</a:t>
            </a:r>
            <a:r>
              <a:rPr lang="en-US" sz="1000" b="1" dirty="0">
                <a:solidFill>
                  <a:srgbClr val="337799"/>
                </a:solidFill>
                <a:cs typeface="+mn-cs"/>
              </a:rPr>
              <a:t>, </a:t>
            </a:r>
            <a:r>
              <a:rPr lang="en-US" sz="1000" b="1" dirty="0" smtClean="0">
                <a:solidFill>
                  <a:srgbClr val="337799"/>
                </a:solidFill>
                <a:cs typeface="+mn-cs"/>
              </a:rPr>
              <a:t>Wastewater Collection, Wastewater Lift </a:t>
            </a:r>
            <a:r>
              <a:rPr lang="en-US" sz="1000" b="1" dirty="0">
                <a:solidFill>
                  <a:srgbClr val="337799"/>
                </a:solidFill>
                <a:cs typeface="+mn-cs"/>
              </a:rPr>
              <a:t>Stations:</a:t>
            </a:r>
            <a:endParaRPr lang="en-US" sz="1000" dirty="0">
              <a:solidFill>
                <a:srgbClr val="337799"/>
              </a:solidFill>
              <a:cs typeface="+mn-cs"/>
            </a:endParaRPr>
          </a:p>
          <a:p>
            <a:pPr marL="171450" indent="-171450" hangingPunct="0">
              <a:buFont typeface="Arial" pitchFamily="34" charset="0"/>
              <a:buChar char="•"/>
              <a:defRPr/>
            </a:pPr>
            <a:r>
              <a:rPr lang="en-US" sz="1000" dirty="0" smtClean="0">
                <a:cs typeface="+mn-cs"/>
              </a:rPr>
              <a:t>Monitor/maintain 500 fire hydrants, wastewater lines, and 18 lift stations throughout the city.</a:t>
            </a:r>
          </a:p>
          <a:p>
            <a:pPr marL="171450" indent="-171450" hangingPunct="0">
              <a:buFont typeface="Arial" pitchFamily="34" charset="0"/>
              <a:buChar char="•"/>
              <a:defRPr/>
            </a:pPr>
            <a:r>
              <a:rPr lang="en-US" sz="1000" dirty="0" smtClean="0">
                <a:cs typeface="+mn-cs"/>
              </a:rPr>
              <a:t>Perform </a:t>
            </a:r>
            <a:r>
              <a:rPr lang="en-US" sz="1000" dirty="0">
                <a:cs typeface="+mn-cs"/>
              </a:rPr>
              <a:t>over </a:t>
            </a:r>
            <a:r>
              <a:rPr lang="en-US" sz="1000" dirty="0" smtClean="0">
                <a:cs typeface="+mn-cs"/>
              </a:rPr>
              <a:t>240 </a:t>
            </a:r>
            <a:r>
              <a:rPr lang="en-US" sz="1000" dirty="0">
                <a:cs typeface="+mn-cs"/>
              </a:rPr>
              <a:t>routine flushing operations in distribution system to maintain chlorine residual.</a:t>
            </a:r>
          </a:p>
          <a:p>
            <a:pPr marL="171450" indent="-171450" hangingPunct="0">
              <a:buFont typeface="Arial" pitchFamily="34" charset="0"/>
              <a:buChar char="•"/>
              <a:defRPr/>
            </a:pPr>
            <a:r>
              <a:rPr lang="en-US" sz="1000" dirty="0">
                <a:cs typeface="+mn-cs"/>
              </a:rPr>
              <a:t>Provide 24-hour on-call emergency </a:t>
            </a:r>
            <a:r>
              <a:rPr lang="en-US" sz="1000" dirty="0" smtClean="0">
                <a:cs typeface="+mn-cs"/>
              </a:rPr>
              <a:t>service in response to citizens requests and repair orders. </a:t>
            </a:r>
          </a:p>
          <a:p>
            <a:pPr marL="171450" indent="-171450" hangingPunct="0">
              <a:buFont typeface="Arial" pitchFamily="34" charset="0"/>
              <a:buChar char="•"/>
              <a:defRPr/>
            </a:pPr>
            <a:r>
              <a:rPr lang="en-US" sz="1000" dirty="0" smtClean="0">
                <a:cs typeface="+mn-cs"/>
              </a:rPr>
              <a:t>Respond to high volume of water and wastewater customer service requests /repair orders annually.</a:t>
            </a:r>
            <a:endParaRPr lang="en-US" sz="1000" dirty="0">
              <a:cs typeface="+mn-cs"/>
            </a:endParaRPr>
          </a:p>
          <a:p>
            <a:pPr marL="171450" indent="-171450" hangingPunct="0">
              <a:buFont typeface="Arial" pitchFamily="34" charset="0"/>
              <a:buChar char="•"/>
              <a:defRPr/>
            </a:pPr>
            <a:r>
              <a:rPr lang="en-US" sz="1000" dirty="0" smtClean="0">
                <a:cs typeface="+mn-cs"/>
              </a:rPr>
              <a:t>Make </a:t>
            </a:r>
            <a:r>
              <a:rPr lang="en-US" sz="1000" dirty="0">
                <a:cs typeface="+mn-cs"/>
              </a:rPr>
              <a:t>service taps, install new </a:t>
            </a:r>
            <a:r>
              <a:rPr lang="en-US" sz="1000" dirty="0" smtClean="0">
                <a:cs typeface="+mn-cs"/>
              </a:rPr>
              <a:t>meters /services, assist </a:t>
            </a:r>
            <a:r>
              <a:rPr lang="en-US" sz="1000" dirty="0">
                <a:cs typeface="+mn-cs"/>
              </a:rPr>
              <a:t>Utilities in changing </a:t>
            </a:r>
            <a:r>
              <a:rPr lang="en-US" sz="1000" dirty="0" smtClean="0">
                <a:cs typeface="+mn-cs"/>
              </a:rPr>
              <a:t>out old water </a:t>
            </a:r>
            <a:r>
              <a:rPr lang="en-US" sz="1000" dirty="0">
                <a:cs typeface="+mn-cs"/>
              </a:rPr>
              <a:t>meters.</a:t>
            </a:r>
          </a:p>
          <a:p>
            <a:pPr marL="171450" indent="-171450" hangingPunct="0">
              <a:buFont typeface="Arial" pitchFamily="34" charset="0"/>
              <a:buChar char="•"/>
              <a:defRPr/>
            </a:pPr>
            <a:r>
              <a:rPr lang="en-US" sz="1000" dirty="0" smtClean="0">
                <a:cs typeface="+mn-cs"/>
              </a:rPr>
              <a:t>Construct/replace water and wastewater mains/service lines and install/replace manholes.</a:t>
            </a:r>
            <a:endParaRPr lang="en-US" sz="1000" dirty="0">
              <a:cs typeface="+mn-cs"/>
            </a:endParaRPr>
          </a:p>
          <a:p>
            <a:pPr marL="171450" indent="-171450" hangingPunct="0">
              <a:buFont typeface="Arial" pitchFamily="34" charset="0"/>
              <a:buChar char="•"/>
              <a:defRPr/>
            </a:pPr>
            <a:r>
              <a:rPr lang="en-US" sz="1000" dirty="0" smtClean="0"/>
              <a:t>Operate </a:t>
            </a:r>
            <a:r>
              <a:rPr lang="en-US" sz="1000" dirty="0"/>
              <a:t>and maintain the collection system consisting of mains, sub-mains, manholes.</a:t>
            </a:r>
          </a:p>
          <a:p>
            <a:pPr marL="171450" indent="-171450" hangingPunct="0">
              <a:buFont typeface="Arial" pitchFamily="34" charset="0"/>
              <a:buChar char="•"/>
              <a:defRPr/>
            </a:pPr>
            <a:r>
              <a:rPr lang="en-US" sz="1000" dirty="0" smtClean="0"/>
              <a:t>Maintain </a:t>
            </a:r>
            <a:r>
              <a:rPr lang="en-US" sz="1000" dirty="0"/>
              <a:t>the hauling septic receiving </a:t>
            </a:r>
            <a:r>
              <a:rPr lang="en-US" sz="1000" dirty="0" smtClean="0"/>
              <a:t>station and SCADA </a:t>
            </a:r>
            <a:r>
              <a:rPr lang="en-US" sz="1000" dirty="0"/>
              <a:t>system from lift </a:t>
            </a:r>
            <a:r>
              <a:rPr lang="en-US" sz="1000" dirty="0" smtClean="0"/>
              <a:t>stations.</a:t>
            </a:r>
            <a:endParaRPr lang="en-US" sz="1000" dirty="0"/>
          </a:p>
        </p:txBody>
      </p:sp>
      <p:sp>
        <p:nvSpPr>
          <p:cNvPr id="2" name="Slide Number Placeholder 1"/>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136</a:t>
            </a:fld>
            <a:endParaRPr lang="en-US" dirty="0"/>
          </a:p>
        </p:txBody>
      </p:sp>
      <p:sp>
        <p:nvSpPr>
          <p:cNvPr id="4"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136</a:t>
            </a:r>
            <a:endParaRPr 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57200" y="152400"/>
            <a:ext cx="6019800" cy="34009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rgbClr val="336600"/>
                </a:solidFill>
                <a:latin typeface="Arial" pitchFamily="34" charset="0"/>
                <a:cs typeface="Times New Roman" pitchFamily="18" charset="0"/>
              </a:rPr>
              <a:t>WATER WASTEWATER continued</a:t>
            </a:r>
            <a:r>
              <a:rPr lang="en-US" sz="1100" dirty="0">
                <a:solidFill>
                  <a:srgbClr val="337799"/>
                </a:solidFill>
                <a:latin typeface="Arial" pitchFamily="34" charset="0"/>
                <a:cs typeface="Times New Roman" pitchFamily="18" charset="0"/>
              </a:rPr>
              <a:t>	</a:t>
            </a:r>
            <a:r>
              <a:rPr lang="en-US" sz="1100" dirty="0">
                <a:latin typeface="Arial" pitchFamily="34" charset="0"/>
                <a:cs typeface="Times New Roman" pitchFamily="18" charset="0"/>
              </a:rPr>
              <a:t>		</a:t>
            </a:r>
          </a:p>
          <a:p>
            <a:pPr hangingPunct="0">
              <a:defRPr/>
            </a:pPr>
            <a:endParaRPr lang="en-US" sz="1000" b="1" dirty="0">
              <a:solidFill>
                <a:srgbClr val="337799"/>
              </a:solidFill>
              <a:latin typeface="Arial" pitchFamily="34" charset="0"/>
              <a:cs typeface="Times New Roman" pitchFamily="18" charset="0"/>
            </a:endParaRPr>
          </a:p>
          <a:p>
            <a:pPr hangingPunct="0">
              <a:defRPr/>
            </a:pPr>
            <a:r>
              <a:rPr lang="en-US" sz="1000" b="1" dirty="0">
                <a:solidFill>
                  <a:srgbClr val="337799"/>
                </a:solidFill>
              </a:rPr>
              <a:t>Wastewater Treatment:</a:t>
            </a:r>
            <a:endParaRPr lang="en-US" sz="1000" dirty="0">
              <a:solidFill>
                <a:srgbClr val="337799"/>
              </a:solidFill>
            </a:endParaRPr>
          </a:p>
          <a:p>
            <a:pPr marL="171450" indent="-171450" hangingPunct="0">
              <a:buFont typeface="Arial" pitchFamily="34" charset="0"/>
              <a:buChar char="•"/>
              <a:defRPr/>
            </a:pPr>
            <a:r>
              <a:rPr lang="en-US" sz="1000" dirty="0"/>
              <a:t>Treat influent wastewater flow, averaging approximately above </a:t>
            </a:r>
            <a:r>
              <a:rPr lang="en-US" sz="1000" dirty="0" smtClean="0"/>
              <a:t>870,000 </a:t>
            </a:r>
            <a:r>
              <a:rPr lang="en-US" sz="1000" dirty="0"/>
              <a:t>gallons daily.</a:t>
            </a:r>
          </a:p>
          <a:p>
            <a:pPr marL="171450" indent="-171450" hangingPunct="0">
              <a:buFont typeface="Arial" pitchFamily="34" charset="0"/>
              <a:buChar char="•"/>
              <a:defRPr/>
            </a:pPr>
            <a:r>
              <a:rPr lang="en-US" sz="1000" dirty="0"/>
              <a:t>Provide operation and maintenance of the wastewater treatment plant 7 days per week.</a:t>
            </a:r>
          </a:p>
          <a:p>
            <a:pPr marL="171450" indent="-171450" hangingPunct="0">
              <a:buFont typeface="Arial" pitchFamily="34" charset="0"/>
              <a:buChar char="•"/>
              <a:defRPr/>
            </a:pPr>
            <a:r>
              <a:rPr lang="en-US" sz="1000" dirty="0"/>
              <a:t>Operate and maintain 12 sand drying beds for sludge dewatering.</a:t>
            </a:r>
          </a:p>
          <a:p>
            <a:pPr marL="171450" indent="-171450" hangingPunct="0">
              <a:buFont typeface="Arial" pitchFamily="34" charset="0"/>
              <a:buChar char="•"/>
              <a:defRPr/>
            </a:pPr>
            <a:r>
              <a:rPr lang="en-US" sz="1000" dirty="0"/>
              <a:t>Operate and maintain chlorination, polymer/alum, and </a:t>
            </a:r>
            <a:r>
              <a:rPr lang="en-US" sz="1000" dirty="0" smtClean="0"/>
              <a:t>de-chlorination </a:t>
            </a:r>
            <a:r>
              <a:rPr lang="en-US" sz="1000" dirty="0"/>
              <a:t>equipment.</a:t>
            </a:r>
          </a:p>
          <a:p>
            <a:pPr marL="171450" indent="-171450" hangingPunct="0">
              <a:buFont typeface="Arial" pitchFamily="34" charset="0"/>
              <a:buChar char="•"/>
              <a:defRPr/>
            </a:pPr>
            <a:r>
              <a:rPr lang="en-US" sz="1000" dirty="0"/>
              <a:t>Operate and maintain a bio-solids belt press.</a:t>
            </a:r>
          </a:p>
          <a:p>
            <a:pPr marL="171450" indent="-171450" hangingPunct="0">
              <a:buFont typeface="Arial" pitchFamily="34" charset="0"/>
              <a:buChar char="•"/>
              <a:defRPr/>
            </a:pPr>
            <a:r>
              <a:rPr lang="en-US" sz="1000" dirty="0"/>
              <a:t>Ensure that WWTP effluent discharged into the Colorado River comply with </a:t>
            </a:r>
            <a:r>
              <a:rPr lang="en-US" sz="1000" dirty="0" smtClean="0"/>
              <a:t>Federal/State requirements </a:t>
            </a:r>
            <a:r>
              <a:rPr lang="en-US" sz="1000" dirty="0"/>
              <a:t>(Toxicity Characteristic Leaching Procedure, Bio monitoring and organics concentrations).</a:t>
            </a:r>
          </a:p>
          <a:p>
            <a:pPr marL="171450" indent="-171450" hangingPunct="0">
              <a:buFont typeface="Arial" pitchFamily="34" charset="0"/>
              <a:buChar char="•"/>
              <a:defRPr/>
            </a:pPr>
            <a:r>
              <a:rPr lang="en-US" sz="1000" dirty="0"/>
              <a:t>Maintain SCADA system from the wastewater treatment </a:t>
            </a:r>
            <a:r>
              <a:rPr lang="en-US" sz="1000" dirty="0" smtClean="0"/>
              <a:t>plant.</a:t>
            </a:r>
            <a:endParaRPr lang="en-US" sz="1000" dirty="0"/>
          </a:p>
          <a:p>
            <a:pPr hangingPunct="0">
              <a:defRPr/>
            </a:pPr>
            <a:endParaRPr lang="en-US" sz="1000" dirty="0">
              <a:latin typeface="Arial" pitchFamily="34" charset="0"/>
            </a:endParaRPr>
          </a:p>
          <a:p>
            <a:pPr eaLnBrk="0" hangingPunct="0">
              <a:defRPr/>
            </a:pPr>
            <a:r>
              <a:rPr lang="en-US" sz="1000" b="1" dirty="0">
                <a:solidFill>
                  <a:srgbClr val="337799"/>
                </a:solidFill>
                <a:latin typeface="Arial" pitchFamily="34" charset="0"/>
                <a:cs typeface="Times New Roman" pitchFamily="18" charset="0"/>
              </a:rPr>
              <a:t>Department (s) Location</a:t>
            </a:r>
          </a:p>
          <a:p>
            <a:pPr eaLnBrk="0" hangingPunct="0">
              <a:defRPr/>
            </a:pPr>
            <a:endParaRPr lang="en-US" sz="1000" dirty="0">
              <a:latin typeface="Arial" pitchFamily="34" charset="0"/>
            </a:endParaRPr>
          </a:p>
          <a:p>
            <a:pPr marL="171450" indent="-171450" hangingPunct="0">
              <a:buFont typeface="Arial" pitchFamily="34" charset="0"/>
              <a:buChar char="•"/>
              <a:defRPr/>
            </a:pPr>
            <a:r>
              <a:rPr lang="en-US" sz="1000" dirty="0"/>
              <a:t>The Water Wastewater Department is located at 300 Water </a:t>
            </a:r>
            <a:r>
              <a:rPr lang="en-US" sz="1000" dirty="0" smtClean="0"/>
              <a:t>Street, Bastrop, Texas 78602.</a:t>
            </a:r>
            <a:endParaRPr lang="en-US" sz="1000" dirty="0"/>
          </a:p>
          <a:p>
            <a:pPr marL="171450" indent="-171450" hangingPunct="0">
              <a:buFont typeface="Arial" pitchFamily="34" charset="0"/>
              <a:buChar char="•"/>
              <a:defRPr/>
            </a:pPr>
            <a:r>
              <a:rPr lang="en-US" sz="1000" dirty="0"/>
              <a:t>Office hours are 7:00 AM to 4:00 PM, Monday through Friday, excluding holidays.</a:t>
            </a:r>
          </a:p>
          <a:p>
            <a:pPr marL="171450" indent="-171450" hangingPunct="0">
              <a:buFont typeface="Arial" pitchFamily="34" charset="0"/>
              <a:buChar char="•"/>
              <a:defRPr/>
            </a:pPr>
            <a:r>
              <a:rPr lang="en-US" sz="1000" dirty="0"/>
              <a:t>Operation and Service crew </a:t>
            </a:r>
            <a:r>
              <a:rPr lang="en-US" sz="1000" dirty="0" smtClean="0"/>
              <a:t>on call 24 </a:t>
            </a:r>
            <a:r>
              <a:rPr lang="en-US" sz="1000" dirty="0"/>
              <a:t>hours </a:t>
            </a:r>
            <a:r>
              <a:rPr lang="en-US" sz="1000" dirty="0" smtClean="0"/>
              <a:t>a day.</a:t>
            </a:r>
            <a:endParaRPr lang="en-US" sz="1000" dirty="0"/>
          </a:p>
          <a:p>
            <a:pPr marL="171450" indent="-171450" hangingPunct="0">
              <a:buFont typeface="Arial" pitchFamily="34" charset="0"/>
              <a:buChar char="•"/>
              <a:defRPr/>
            </a:pPr>
            <a:r>
              <a:rPr lang="en-US" sz="1000" dirty="0"/>
              <a:t>You may contact staff by phone at (512) 332-8960.</a:t>
            </a:r>
          </a:p>
          <a:p>
            <a:pPr marL="171450" indent="-171450" hangingPunct="0">
              <a:buFont typeface="Arial" pitchFamily="34" charset="0"/>
              <a:buChar char="•"/>
              <a:defRPr/>
            </a:pPr>
            <a:r>
              <a:rPr lang="en-US" sz="1000" dirty="0"/>
              <a:t>The Water Treatment Plants are located on Willow Street and </a:t>
            </a:r>
            <a:r>
              <a:rPr lang="en-US" sz="1000" dirty="0" smtClean="0"/>
              <a:t>in Bob </a:t>
            </a:r>
            <a:r>
              <a:rPr lang="en-US" sz="1000" dirty="0"/>
              <a:t>Bryant </a:t>
            </a:r>
            <a:r>
              <a:rPr lang="en-US" sz="1000" dirty="0" smtClean="0"/>
              <a:t>Park</a:t>
            </a:r>
            <a:r>
              <a:rPr lang="en-US" sz="1000" dirty="0"/>
              <a:t>.</a:t>
            </a:r>
          </a:p>
          <a:p>
            <a:pPr eaLnBrk="0" hangingPunct="0">
              <a:defRPr/>
            </a:pPr>
            <a:r>
              <a:rPr lang="en-US" sz="1100" dirty="0">
                <a:latin typeface="Arial" pitchFamily="34" charset="0"/>
                <a:cs typeface="Times New Roman" pitchFamily="18" charset="0"/>
              </a:rPr>
              <a:t>		</a:t>
            </a:r>
            <a:endParaRPr lang="en-US" sz="400" dirty="0">
              <a:latin typeface="Arial" pitchFamily="34" charset="0"/>
              <a:cs typeface="+mn-cs"/>
            </a:endParaRPr>
          </a:p>
        </p:txBody>
      </p:sp>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137</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57600"/>
            <a:ext cx="3251200" cy="372659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34381" y="5392207"/>
            <a:ext cx="3698276" cy="1991589"/>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5"/>
          <p:cNvSpPr>
            <a:spLocks noChangeArrowheads="1"/>
          </p:cNvSpPr>
          <p:nvPr/>
        </p:nvSpPr>
        <p:spPr bwMode="auto">
          <a:xfrm>
            <a:off x="304800" y="671677"/>
            <a:ext cx="586740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100" dirty="0">
                <a:cs typeface="Times New Roman" pitchFamily="18" charset="0"/>
              </a:rPr>
              <a:t>					</a:t>
            </a:r>
            <a:endParaRPr lang="en-US" sz="400" dirty="0"/>
          </a:p>
        </p:txBody>
      </p:sp>
      <p:graphicFrame>
        <p:nvGraphicFramePr>
          <p:cNvPr id="13" name="Table 12"/>
          <p:cNvGraphicFramePr>
            <a:graphicFrameLocks noGrp="1"/>
          </p:cNvGraphicFramePr>
          <p:nvPr>
            <p:extLst>
              <p:ext uri="{D42A27DB-BD31-4B8C-83A1-F6EECF244321}">
                <p14:modId xmlns:p14="http://schemas.microsoft.com/office/powerpoint/2010/main" val="2940445650"/>
              </p:ext>
            </p:extLst>
          </p:nvPr>
        </p:nvGraphicFramePr>
        <p:xfrm>
          <a:off x="685800" y="3581417"/>
          <a:ext cx="5681662" cy="2799186"/>
        </p:xfrm>
        <a:graphic>
          <a:graphicData uri="http://schemas.openxmlformats.org/drawingml/2006/table">
            <a:tbl>
              <a:tblPr>
                <a:tableStyleId>{ED083AE6-46FA-4A59-8FB0-9F97EB10719F}</a:tableStyleId>
              </a:tblPr>
              <a:tblGrid>
                <a:gridCol w="1888950"/>
                <a:gridCol w="962993"/>
                <a:gridCol w="962993"/>
                <a:gridCol w="962993"/>
                <a:gridCol w="903733"/>
              </a:tblGrid>
              <a:tr h="548640">
                <a:tc>
                  <a:txBody>
                    <a:bodyPr/>
                    <a:lstStyle/>
                    <a:p>
                      <a:pPr marL="0" marR="0" algn="l" hangingPunct="0">
                        <a:spcBef>
                          <a:spcPts val="0"/>
                        </a:spcBef>
                        <a:spcAft>
                          <a:spcPts val="0"/>
                        </a:spcAft>
                      </a:pPr>
                      <a:r>
                        <a:rPr lang="en-US" sz="1100" b="1" baseline="0" dirty="0" smtClean="0">
                          <a:solidFill>
                            <a:schemeClr val="tx1"/>
                          </a:solidFill>
                          <a:effectLst/>
                        </a:rPr>
                        <a:t>Expenditure Summary</a:t>
                      </a:r>
                      <a:r>
                        <a:rPr lang="en-US" sz="900" b="1" dirty="0" smtClean="0">
                          <a:solidFill>
                            <a:schemeClr val="tx1"/>
                          </a:solidFill>
                          <a:effectLst/>
                        </a:rPr>
                        <a:t/>
                      </a:r>
                      <a:br>
                        <a:rPr lang="en-US" sz="900" b="1" dirty="0" smtClean="0">
                          <a:solidFill>
                            <a:schemeClr val="tx1"/>
                          </a:solidFill>
                          <a:effectLst/>
                        </a:rPr>
                      </a:br>
                      <a:r>
                        <a:rPr lang="en-US" sz="900" b="1" dirty="0" smtClean="0">
                          <a:effectLst/>
                        </a:rPr>
                        <a:t/>
                      </a:r>
                      <a:br>
                        <a:rPr lang="en-US" sz="900" b="1" dirty="0" smtClean="0">
                          <a:effectLst/>
                        </a:rPr>
                      </a:br>
                      <a:r>
                        <a:rPr lang="en-US" sz="900" b="1" dirty="0">
                          <a:effectLst/>
                        </a:rPr>
                        <a:t> </a:t>
                      </a:r>
                      <a:endParaRPr lang="en-US" sz="900" b="1" dirty="0" smtClean="0">
                        <a:solidFill>
                          <a:srgbClr val="FF0000"/>
                        </a:solidFill>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FF0000"/>
                        </a:solidFill>
                        <a:effectLst/>
                        <a:latin typeface="Times New Roman"/>
                        <a:ea typeface="Times New Roman"/>
                      </a:endParaRPr>
                    </a:p>
                  </a:txBody>
                  <a:tcPr marL="67668" marR="67668" marT="0" marB="0"/>
                </a:tc>
              </a:tr>
              <a:tr h="137143">
                <a:tc>
                  <a:txBody>
                    <a:bodyPr/>
                    <a:lstStyle/>
                    <a:p>
                      <a:pPr marL="0" marR="0" algn="l" hangingPunct="0">
                        <a:spcBef>
                          <a:spcPts val="0"/>
                        </a:spcBef>
                        <a:spcAft>
                          <a:spcPts val="0"/>
                        </a:spcAft>
                      </a:pPr>
                      <a:r>
                        <a:rPr lang="en-US" sz="900" dirty="0">
                          <a:solidFill>
                            <a:srgbClr val="336600"/>
                          </a:solidFill>
                          <a:effectLst/>
                        </a:rPr>
                        <a:t>Classification</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Prior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336600"/>
                          </a:solidFill>
                          <a:effectLst/>
                        </a:rPr>
                        <a:t>Original Budget</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Projected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Budget</a:t>
                      </a:r>
                      <a:endParaRPr lang="en-US" sz="900" b="1" dirty="0">
                        <a:solidFill>
                          <a:srgbClr val="336600"/>
                        </a:solidFill>
                        <a:effectLst/>
                        <a:latin typeface="Times New Roman"/>
                        <a:ea typeface="Times New Roman"/>
                      </a:endParaRPr>
                    </a:p>
                  </a:txBody>
                  <a:tcPr marL="67668" marR="67668" marT="0" marB="0"/>
                </a:tc>
              </a:tr>
              <a:tr h="209509">
                <a:tc>
                  <a:txBody>
                    <a:bodyPr/>
                    <a:lstStyle/>
                    <a:p>
                      <a:pPr marL="0" marR="0" algn="l" hangingPunct="0">
                        <a:spcBef>
                          <a:spcPts val="0"/>
                        </a:spcBef>
                        <a:spcAft>
                          <a:spcPts val="0"/>
                        </a:spcAft>
                      </a:pPr>
                      <a:r>
                        <a:rPr lang="en-US" sz="900" dirty="0">
                          <a:effectLst/>
                        </a:rPr>
                        <a:t>Personnel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870,985</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819,670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730,390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852,022</a:t>
                      </a:r>
                      <a:endParaRPr lang="en-US" sz="900" dirty="0">
                        <a:solidFill>
                          <a:schemeClr val="tx1"/>
                        </a:solidFill>
                      </a:endParaRPr>
                    </a:p>
                  </a:txBody>
                  <a:tcPr marL="67668" marR="67668" marT="0" marB="0" anchor="ctr"/>
                </a:tc>
              </a:tr>
              <a:tr h="209509">
                <a:tc>
                  <a:txBody>
                    <a:bodyPr/>
                    <a:lstStyle/>
                    <a:p>
                      <a:pPr marL="0" marR="0" algn="l" hangingPunct="0">
                        <a:spcBef>
                          <a:spcPts val="0"/>
                        </a:spcBef>
                        <a:spcAft>
                          <a:spcPts val="0"/>
                        </a:spcAft>
                      </a:pPr>
                      <a:r>
                        <a:rPr lang="en-US" sz="900" dirty="0">
                          <a:effectLst/>
                        </a:rPr>
                        <a:t>Supplies </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54,283</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47,210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43,060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47,210</a:t>
                      </a:r>
                      <a:endParaRPr lang="en-US" sz="900" dirty="0">
                        <a:solidFill>
                          <a:schemeClr val="tx1"/>
                        </a:solidFill>
                      </a:endParaRPr>
                    </a:p>
                  </a:txBody>
                  <a:tcPr marL="67668" marR="67668" marT="0" marB="0" anchor="ctr"/>
                </a:tc>
              </a:tr>
              <a:tr h="209509">
                <a:tc>
                  <a:txBody>
                    <a:bodyPr/>
                    <a:lstStyle/>
                    <a:p>
                      <a:pPr marL="0" marR="0" algn="l" hangingPunct="0">
                        <a:spcBef>
                          <a:spcPts val="0"/>
                        </a:spcBef>
                        <a:spcAft>
                          <a:spcPts val="0"/>
                        </a:spcAft>
                      </a:pPr>
                      <a:r>
                        <a:rPr lang="en-US" sz="900" dirty="0">
                          <a:effectLst/>
                        </a:rPr>
                        <a:t>Maintenance</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12,434</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21,630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16,600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19,130</a:t>
                      </a:r>
                      <a:endParaRPr lang="en-US" sz="900" dirty="0">
                        <a:solidFill>
                          <a:schemeClr val="tx1"/>
                        </a:solidFill>
                      </a:endParaRPr>
                    </a:p>
                  </a:txBody>
                  <a:tcPr marL="67668" marR="67668" marT="0" marB="0" anchor="ctr"/>
                </a:tc>
              </a:tr>
              <a:tr h="209509">
                <a:tc>
                  <a:txBody>
                    <a:bodyPr/>
                    <a:lstStyle/>
                    <a:p>
                      <a:pPr marL="0" marR="0" algn="l" hangingPunct="0">
                        <a:spcBef>
                          <a:spcPts val="0"/>
                        </a:spcBef>
                        <a:spcAft>
                          <a:spcPts val="0"/>
                        </a:spcAft>
                      </a:pPr>
                      <a:r>
                        <a:rPr lang="en-US" sz="900" dirty="0">
                          <a:effectLst/>
                        </a:rPr>
                        <a:t>Occupancy</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20,299</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19,270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23,400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23,470</a:t>
                      </a:r>
                      <a:endParaRPr lang="en-US" sz="900" dirty="0">
                        <a:solidFill>
                          <a:schemeClr val="tx1"/>
                        </a:solidFill>
                      </a:endParaRPr>
                    </a:p>
                  </a:txBody>
                  <a:tcPr marL="67668" marR="67668" marT="0" marB="0" anchor="ctr"/>
                </a:tc>
              </a:tr>
              <a:tr h="186460">
                <a:tc>
                  <a:txBody>
                    <a:bodyPr/>
                    <a:lstStyle/>
                    <a:p>
                      <a:pPr marL="0" marR="0" algn="l" hangingPunct="0">
                        <a:spcBef>
                          <a:spcPts val="0"/>
                        </a:spcBef>
                        <a:spcAft>
                          <a:spcPts val="0"/>
                        </a:spcAft>
                      </a:pPr>
                      <a:r>
                        <a:rPr lang="en-US" sz="900" dirty="0">
                          <a:effectLst/>
                        </a:rPr>
                        <a:t>Contractual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876,613</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652,870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656,750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661,420</a:t>
                      </a:r>
                      <a:endParaRPr lang="en-US" sz="900" dirty="0">
                        <a:solidFill>
                          <a:schemeClr val="tx1"/>
                        </a:solidFill>
                      </a:endParaRPr>
                    </a:p>
                  </a:txBody>
                  <a:tcPr marL="67668" marR="67668" marT="0" marB="0" anchor="ctr"/>
                </a:tc>
              </a:tr>
              <a:tr h="175313">
                <a:tc>
                  <a:txBody>
                    <a:bodyPr/>
                    <a:lstStyle/>
                    <a:p>
                      <a:pPr marL="0" marR="0" algn="l" hangingPunct="0">
                        <a:spcBef>
                          <a:spcPts val="0"/>
                        </a:spcBef>
                        <a:spcAft>
                          <a:spcPts val="0"/>
                        </a:spcAft>
                      </a:pPr>
                      <a:r>
                        <a:rPr lang="en-US" sz="900" dirty="0">
                          <a:effectLst/>
                          <a:latin typeface="+mn-lt"/>
                        </a:rPr>
                        <a:t>Other Charges</a:t>
                      </a:r>
                      <a:endParaRPr lang="en-US" sz="900" dirty="0">
                        <a:solidFill>
                          <a:srgbClr val="FF0000"/>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663,364</a:t>
                      </a:r>
                      <a:endParaRPr lang="en-US" sz="900" dirty="0">
                        <a:solidFill>
                          <a:srgbClr val="FF0000"/>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31,950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40,750</a:t>
                      </a:r>
                      <a:endParaRPr lang="en-US" sz="900" dirty="0">
                        <a:solidFill>
                          <a:srgbClr val="FF0000"/>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43,000</a:t>
                      </a:r>
                      <a:endParaRPr lang="en-US" sz="900" dirty="0">
                        <a:solidFill>
                          <a:schemeClr val="tx1"/>
                        </a:solidFill>
                        <a:latin typeface="+mn-lt"/>
                      </a:endParaRPr>
                    </a:p>
                  </a:txBody>
                  <a:tcPr marL="67668" marR="67668" marT="0" marB="0" anchor="ctr"/>
                </a:tc>
              </a:tr>
              <a:tr h="175313">
                <a:tc>
                  <a:txBody>
                    <a:bodyPr/>
                    <a:lstStyle/>
                    <a:p>
                      <a:pPr marL="0" marR="0" algn="l" hangingPunct="0">
                        <a:spcBef>
                          <a:spcPts val="0"/>
                        </a:spcBef>
                        <a:spcAft>
                          <a:spcPts val="0"/>
                        </a:spcAft>
                      </a:pPr>
                      <a:r>
                        <a:rPr lang="en-US" sz="900" dirty="0" smtClean="0">
                          <a:solidFill>
                            <a:schemeClr val="tx1"/>
                          </a:solidFill>
                          <a:effectLst/>
                          <a:latin typeface="+mn-lt"/>
                          <a:ea typeface="Times New Roman"/>
                        </a:rPr>
                        <a:t>Contingency</a:t>
                      </a:r>
                      <a:endParaRPr lang="en-US" sz="90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10,000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28,950</a:t>
                      </a:r>
                      <a:endParaRPr lang="en-US" sz="900" dirty="0">
                        <a:solidFill>
                          <a:schemeClr val="tx1"/>
                        </a:solidFill>
                        <a:latin typeface="+mn-lt"/>
                      </a:endParaRPr>
                    </a:p>
                  </a:txBody>
                  <a:tcPr marL="67668" marR="67668" marT="0" marB="0" anchor="ctr"/>
                </a:tc>
              </a:tr>
              <a:tr h="178129">
                <a:tc>
                  <a:txBody>
                    <a:bodyPr/>
                    <a:lstStyle/>
                    <a:p>
                      <a:pPr marL="0" marR="0" algn="l" hangingPunct="0">
                        <a:spcBef>
                          <a:spcPts val="0"/>
                        </a:spcBef>
                        <a:spcAft>
                          <a:spcPts val="0"/>
                        </a:spcAft>
                      </a:pPr>
                      <a:r>
                        <a:rPr lang="en-US" sz="900" dirty="0" smtClean="0">
                          <a:solidFill>
                            <a:schemeClr val="tx1"/>
                          </a:solidFill>
                          <a:effectLst/>
                          <a:latin typeface="+mn-lt"/>
                          <a:ea typeface="Times New Roman"/>
                        </a:rPr>
                        <a:t>Capital </a:t>
                      </a:r>
                      <a:r>
                        <a:rPr lang="en-US" sz="900" baseline="0" dirty="0" smtClean="0">
                          <a:solidFill>
                            <a:schemeClr val="tx1"/>
                          </a:solidFill>
                          <a:effectLst/>
                          <a:latin typeface="+mn-lt"/>
                          <a:ea typeface="Times New Roman"/>
                        </a:rPr>
                        <a:t> Outlay</a:t>
                      </a:r>
                      <a:endParaRPr lang="en-US" sz="90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r>
              <a:tr h="175313">
                <a:tc>
                  <a:txBody>
                    <a:bodyPr/>
                    <a:lstStyle/>
                    <a:p>
                      <a:pPr marL="0" marR="0" algn="l" hangingPunct="0">
                        <a:spcBef>
                          <a:spcPts val="0"/>
                        </a:spcBef>
                        <a:spcAft>
                          <a:spcPts val="0"/>
                        </a:spcAft>
                      </a:pPr>
                      <a:r>
                        <a:rPr lang="en-US" sz="900" dirty="0" smtClean="0">
                          <a:solidFill>
                            <a:schemeClr val="tx1"/>
                          </a:solidFill>
                          <a:effectLst/>
                          <a:latin typeface="+mn-lt"/>
                          <a:ea typeface="Times New Roman"/>
                        </a:rPr>
                        <a:t>Debt</a:t>
                      </a:r>
                      <a:r>
                        <a:rPr lang="en-US" sz="900" baseline="0" dirty="0" smtClean="0">
                          <a:solidFill>
                            <a:schemeClr val="tx1"/>
                          </a:solidFill>
                          <a:effectLst/>
                          <a:latin typeface="+mn-lt"/>
                          <a:ea typeface="Times New Roman"/>
                        </a:rPr>
                        <a:t> Service</a:t>
                      </a:r>
                      <a:endParaRPr lang="en-US" sz="90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348,258</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657,290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756,908</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1,242,728</a:t>
                      </a:r>
                      <a:endParaRPr lang="en-US" sz="900" dirty="0">
                        <a:solidFill>
                          <a:schemeClr val="tx1"/>
                        </a:solidFill>
                        <a:latin typeface="+mn-lt"/>
                      </a:endParaRPr>
                    </a:p>
                  </a:txBody>
                  <a:tcPr marL="67668" marR="67668" marT="0" marB="0" anchor="ctr"/>
                </a:tc>
              </a:tr>
              <a:tr h="175313">
                <a:tc>
                  <a:txBody>
                    <a:bodyPr/>
                    <a:lstStyle/>
                    <a:p>
                      <a:pPr marL="0" marR="0" algn="l" hangingPunct="0">
                        <a:spcBef>
                          <a:spcPts val="0"/>
                        </a:spcBef>
                        <a:spcAft>
                          <a:spcPts val="0"/>
                        </a:spcAft>
                      </a:pPr>
                      <a:r>
                        <a:rPr lang="en-US" sz="900" dirty="0" smtClean="0">
                          <a:solidFill>
                            <a:schemeClr val="tx1"/>
                          </a:solidFill>
                          <a:effectLst/>
                          <a:latin typeface="+mn-lt"/>
                          <a:ea typeface="Times New Roman"/>
                        </a:rPr>
                        <a:t>Transfers Out</a:t>
                      </a:r>
                      <a:endParaRPr lang="en-US" sz="90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185,740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171,684</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171,684</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172,000</a:t>
                      </a:r>
                      <a:endParaRPr lang="en-US" sz="900" dirty="0">
                        <a:solidFill>
                          <a:schemeClr val="tx1"/>
                        </a:solidFill>
                        <a:latin typeface="+mn-lt"/>
                      </a:endParaRPr>
                    </a:p>
                  </a:txBody>
                  <a:tcPr marL="67668" marR="67668" marT="0" marB="0" anchor="ctr"/>
                </a:tc>
              </a:tr>
              <a:tr h="209509">
                <a:tc>
                  <a:txBody>
                    <a:bodyPr/>
                    <a:lstStyle/>
                    <a:p>
                      <a:pPr marL="0" marR="0" algn="l" hangingPunct="0">
                        <a:spcBef>
                          <a:spcPts val="0"/>
                        </a:spcBef>
                        <a:spcAft>
                          <a:spcPts val="0"/>
                        </a:spcAft>
                      </a:pPr>
                      <a:r>
                        <a:rPr lang="en-US" sz="1100" b="1" dirty="0">
                          <a:effectLst/>
                        </a:rPr>
                        <a:t>Total</a:t>
                      </a:r>
                      <a:endParaRPr lang="en-US" sz="1100" b="1"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b="1" dirty="0" smtClean="0"/>
                        <a:t>$3,032,477</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$2,431,574</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t>$2,439,542</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$3,089,930</a:t>
                      </a:r>
                      <a:endParaRPr lang="en-US" sz="900" b="1" dirty="0">
                        <a:solidFill>
                          <a:schemeClr val="tx1"/>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19264055"/>
              </p:ext>
            </p:extLst>
          </p:nvPr>
        </p:nvGraphicFramePr>
        <p:xfrm>
          <a:off x="54457" y="533417"/>
          <a:ext cx="6814178" cy="2895599"/>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5"/>
          <p:cNvSpPr>
            <a:spLocks noChangeArrowheads="1"/>
          </p:cNvSpPr>
          <p:nvPr/>
        </p:nvSpPr>
        <p:spPr bwMode="auto">
          <a:xfrm>
            <a:off x="773113" y="738188"/>
            <a:ext cx="1600200" cy="630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rgbClr val="336600"/>
                </a:solidFill>
                <a:latin typeface="Arial" pitchFamily="34" charset="0"/>
                <a:cs typeface="Times New Roman" pitchFamily="18" charset="0"/>
              </a:rPr>
              <a:t>Water Wastewater Administration</a:t>
            </a:r>
            <a:r>
              <a:rPr lang="en-US" sz="1100" dirty="0">
                <a:solidFill>
                  <a:srgbClr val="337799"/>
                </a:solidFill>
                <a:latin typeface="Arial" pitchFamily="34" charset="0"/>
                <a:cs typeface="Times New Roman" pitchFamily="18" charset="0"/>
              </a:rPr>
              <a:t>	</a:t>
            </a:r>
            <a:endParaRPr lang="en-US" sz="400" dirty="0">
              <a:solidFill>
                <a:srgbClr val="337799"/>
              </a:solidFill>
              <a:latin typeface="Arial" pitchFamily="34" charset="0"/>
              <a:cs typeface="+mn-cs"/>
            </a:endParaRPr>
          </a:p>
        </p:txBody>
      </p:sp>
      <p:pic>
        <p:nvPicPr>
          <p:cNvPr id="11" name="Picture 4"/>
          <p:cNvPicPr>
            <a:picLocks noChangeAspect="1" noChangeArrowheads="1"/>
          </p:cNvPicPr>
          <p:nvPr/>
        </p:nvPicPr>
        <p:blipFill>
          <a:blip r:embed="rId3"/>
          <a:srcRect/>
          <a:stretch>
            <a:fillRect/>
          </a:stretch>
        </p:blipFill>
        <p:spPr bwMode="auto">
          <a:xfrm>
            <a:off x="1981200" y="6629400"/>
            <a:ext cx="3200400"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373063" y="5024"/>
            <a:ext cx="800100" cy="438912"/>
          </a:xfrm>
        </p:spPr>
        <p:txBody>
          <a:bodyPr/>
          <a:lstStyle/>
          <a:p>
            <a:pPr>
              <a:defRPr/>
            </a:pPr>
            <a:fld id="{F5669E6F-A436-41F2-85FF-0D6B9183F3DF}" type="slidenum">
              <a:rPr lang="en-US" smtClean="0"/>
              <a:pPr>
                <a:defRPr/>
              </a:pPr>
              <a:t>138</a:t>
            </a:fld>
            <a:endParaRPr lang="en-US" dirty="0"/>
          </a:p>
        </p:txBody>
      </p:sp>
      <p:sp>
        <p:nvSpPr>
          <p:cNvPr id="8"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138</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5"/>
          <p:cNvSpPr>
            <a:spLocks noChangeArrowheads="1"/>
          </p:cNvSpPr>
          <p:nvPr/>
        </p:nvSpPr>
        <p:spPr bwMode="auto">
          <a:xfrm>
            <a:off x="304800" y="671677"/>
            <a:ext cx="586740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100" dirty="0">
                <a:cs typeface="Times New Roman" pitchFamily="18" charset="0"/>
              </a:rPr>
              <a:t>					</a:t>
            </a:r>
            <a:endParaRPr lang="en-US" sz="400" dirty="0"/>
          </a:p>
        </p:txBody>
      </p:sp>
      <p:graphicFrame>
        <p:nvGraphicFramePr>
          <p:cNvPr id="13" name="Table 12"/>
          <p:cNvGraphicFramePr>
            <a:graphicFrameLocks noGrp="1"/>
          </p:cNvGraphicFramePr>
          <p:nvPr>
            <p:extLst>
              <p:ext uri="{D42A27DB-BD31-4B8C-83A1-F6EECF244321}">
                <p14:modId xmlns:p14="http://schemas.microsoft.com/office/powerpoint/2010/main" val="4058878046"/>
              </p:ext>
            </p:extLst>
          </p:nvPr>
        </p:nvGraphicFramePr>
        <p:xfrm>
          <a:off x="461849" y="3124200"/>
          <a:ext cx="5845174" cy="2624840"/>
        </p:xfrm>
        <a:graphic>
          <a:graphicData uri="http://schemas.openxmlformats.org/drawingml/2006/table">
            <a:tbl>
              <a:tblPr>
                <a:tableStyleId>{ED083AE6-46FA-4A59-8FB0-9F97EB10719F}</a:tableStyleId>
              </a:tblPr>
              <a:tblGrid>
                <a:gridCol w="1943312"/>
                <a:gridCol w="990707"/>
                <a:gridCol w="990707"/>
                <a:gridCol w="990707"/>
                <a:gridCol w="929741"/>
              </a:tblGrid>
              <a:tr h="533399">
                <a:tc>
                  <a:txBody>
                    <a:bodyPr/>
                    <a:lstStyle/>
                    <a:p>
                      <a:pPr marL="0" marR="0" algn="l" hangingPunct="0">
                        <a:spcBef>
                          <a:spcPts val="0"/>
                        </a:spcBef>
                        <a:spcAft>
                          <a:spcPts val="0"/>
                        </a:spcAft>
                      </a:pPr>
                      <a:r>
                        <a:rPr lang="en-US" sz="1100" b="1" baseline="0" dirty="0" smtClean="0">
                          <a:effectLst/>
                        </a:rPr>
                        <a:t>Expenditure Summary</a:t>
                      </a:r>
                      <a:r>
                        <a:rPr lang="en-US" sz="900" dirty="0" smtClean="0">
                          <a:effectLst/>
                        </a:rPr>
                        <a:t/>
                      </a:r>
                      <a:br>
                        <a:rPr lang="en-US" sz="900" dirty="0" smtClean="0">
                          <a:effectLst/>
                        </a:rPr>
                      </a:br>
                      <a:endParaRPr lang="en-US" sz="900" dirty="0" smtClean="0">
                        <a:solidFill>
                          <a:srgbClr val="FF0000"/>
                        </a:solidFill>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FF00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336600"/>
                          </a:solidFill>
                          <a:effectLst/>
                        </a:rPr>
                        <a:t>Classification</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Prior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336600"/>
                          </a:solidFill>
                          <a:effectLst/>
                        </a:rPr>
                        <a:t>Original Budget</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Projected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Budget</a:t>
                      </a:r>
                      <a:endParaRPr lang="en-US" sz="900" b="1" dirty="0">
                        <a:solidFill>
                          <a:srgbClr val="336600"/>
                        </a:solidFill>
                        <a:effectLst/>
                        <a:latin typeface="Times New Roman"/>
                        <a:ea typeface="Times New Roman"/>
                      </a:endParaRPr>
                    </a:p>
                  </a:txBody>
                  <a:tcPr marL="67668" marR="67668" marT="0" marB="0"/>
                </a:tc>
              </a:tr>
              <a:tr h="209501">
                <a:tc>
                  <a:txBody>
                    <a:bodyPr/>
                    <a:lstStyle/>
                    <a:p>
                      <a:pPr marL="0" marR="0" algn="l" hangingPunct="0">
                        <a:spcBef>
                          <a:spcPts val="0"/>
                        </a:spcBef>
                        <a:spcAft>
                          <a:spcPts val="0"/>
                        </a:spcAft>
                      </a:pPr>
                      <a:r>
                        <a:rPr lang="en-US" sz="900" dirty="0">
                          <a:effectLst/>
                        </a:rPr>
                        <a:t>Personnel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chemeClr val="tx1"/>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Supplies </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6,191</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6,800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14,800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9,800</a:t>
                      </a:r>
                      <a:endParaRPr lang="en-US" sz="900" dirty="0">
                        <a:solidFill>
                          <a:schemeClr val="tx1"/>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Maintenance</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154,431</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130,000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127,000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80,400</a:t>
                      </a:r>
                      <a:endParaRPr lang="en-US" sz="900" dirty="0">
                        <a:solidFill>
                          <a:schemeClr val="tx1"/>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Occupancy</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36,909</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42,000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chemeClr val="tx1"/>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Contractual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19,124</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20,000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1,000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9,840</a:t>
                      </a:r>
                      <a:endParaRPr lang="en-US" sz="900" dirty="0">
                        <a:solidFill>
                          <a:schemeClr val="tx1"/>
                        </a:solidFill>
                      </a:endParaRPr>
                    </a:p>
                  </a:txBody>
                  <a:tcPr marL="67668" marR="67668" marT="0" marB="0" anchor="ctr"/>
                </a:tc>
              </a:tr>
              <a:tr h="175307">
                <a:tc>
                  <a:txBody>
                    <a:bodyPr/>
                    <a:lstStyle/>
                    <a:p>
                      <a:pPr marL="0" marR="0" algn="l" hangingPunct="0">
                        <a:spcBef>
                          <a:spcPts val="0"/>
                        </a:spcBef>
                        <a:spcAft>
                          <a:spcPts val="0"/>
                        </a:spcAft>
                      </a:pPr>
                      <a:r>
                        <a:rPr lang="en-US" sz="900" dirty="0">
                          <a:effectLst/>
                        </a:rPr>
                        <a:t>Other Charges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1,500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1,500</a:t>
                      </a:r>
                      <a:endParaRPr lang="en-US" sz="900" dirty="0">
                        <a:solidFill>
                          <a:schemeClr val="tx1"/>
                        </a:solidFill>
                      </a:endParaRPr>
                    </a:p>
                  </a:txBody>
                  <a:tcPr marL="67668" marR="67668" marT="0" marB="0" anchor="ctr"/>
                </a:tc>
              </a:tr>
              <a:tr h="175307">
                <a:tc>
                  <a:txBody>
                    <a:bodyPr/>
                    <a:lstStyle/>
                    <a:p>
                      <a:pPr marL="0" marR="0" algn="l" hangingPunct="0">
                        <a:spcBef>
                          <a:spcPts val="0"/>
                        </a:spcBef>
                        <a:spcAft>
                          <a:spcPts val="0"/>
                        </a:spcAft>
                      </a:pPr>
                      <a:r>
                        <a:rPr lang="en-US" sz="900" dirty="0" smtClean="0">
                          <a:solidFill>
                            <a:schemeClr val="tx1"/>
                          </a:solidFill>
                          <a:effectLst/>
                          <a:latin typeface="+mn-lt"/>
                          <a:ea typeface="Times New Roman"/>
                        </a:rPr>
                        <a:t>Capital Outlay</a:t>
                      </a:r>
                      <a:endParaRPr lang="en-US" sz="90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5,000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15,000</a:t>
                      </a:r>
                      <a:endParaRPr lang="en-US" sz="900" dirty="0">
                        <a:solidFill>
                          <a:schemeClr val="tx1"/>
                        </a:solidFill>
                        <a:latin typeface="+mn-lt"/>
                      </a:endParaRPr>
                    </a:p>
                  </a:txBody>
                  <a:tcPr marL="67668" marR="67668" marT="0" marB="0" anchor="ctr"/>
                </a:tc>
              </a:tr>
              <a:tr h="209501">
                <a:tc>
                  <a:txBody>
                    <a:bodyPr/>
                    <a:lstStyle/>
                    <a:p>
                      <a:pPr marL="0" marR="0" algn="l" hangingPunct="0">
                        <a:spcBef>
                          <a:spcPts val="0"/>
                        </a:spcBef>
                        <a:spcAft>
                          <a:spcPts val="0"/>
                        </a:spcAft>
                      </a:pPr>
                      <a:r>
                        <a:rPr lang="en-US" sz="1100" b="1" dirty="0">
                          <a:effectLst/>
                        </a:rPr>
                        <a:t>Total</a:t>
                      </a:r>
                      <a:endParaRPr lang="en-US" sz="1100" b="1"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b="1" dirty="0" smtClean="0"/>
                        <a:t>$216,654</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t>$205,300</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t>$143,800</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$116,540</a:t>
                      </a:r>
                      <a:endParaRPr lang="en-US" sz="900" b="1" dirty="0">
                        <a:solidFill>
                          <a:schemeClr val="tx1"/>
                        </a:solidFill>
                      </a:endParaRPr>
                    </a:p>
                  </a:txBody>
                  <a:tcPr marL="67668" marR="67668" marT="0" marB="0" anchor="ctr"/>
                </a:tc>
              </a:tr>
              <a:tr h="209501">
                <a:tc>
                  <a:txBody>
                    <a:bodyPr/>
                    <a:lstStyle/>
                    <a:p>
                      <a:pPr marL="0" marR="0" algn="l" hangingPunct="0">
                        <a:spcBef>
                          <a:spcPts val="0"/>
                        </a:spcBef>
                        <a:spcAft>
                          <a:spcPts val="0"/>
                        </a:spcAft>
                      </a:pPr>
                      <a:endParaRPr lang="en-US" sz="1100" b="1"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endParaRPr lang="en-US" sz="900" b="1" dirty="0">
                        <a:solidFill>
                          <a:srgbClr val="FF0000"/>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3532769470"/>
              </p:ext>
            </p:extLst>
          </p:nvPr>
        </p:nvGraphicFramePr>
        <p:xfrm>
          <a:off x="2286000" y="533417"/>
          <a:ext cx="4078288" cy="2514584"/>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5"/>
          <p:cNvSpPr>
            <a:spLocks noChangeArrowheads="1"/>
          </p:cNvSpPr>
          <p:nvPr/>
        </p:nvSpPr>
        <p:spPr bwMode="auto">
          <a:xfrm>
            <a:off x="457200" y="611375"/>
            <a:ext cx="1981200" cy="8156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rgbClr val="336600"/>
                </a:solidFill>
                <a:latin typeface="Arial" pitchFamily="34" charset="0"/>
                <a:cs typeface="Times New Roman" pitchFamily="18" charset="0"/>
              </a:rPr>
              <a:t>Water Wastewater Distribution, Collection &amp; Lift Station</a:t>
            </a:r>
            <a:r>
              <a:rPr lang="en-US" sz="1100" dirty="0">
                <a:solidFill>
                  <a:srgbClr val="337799"/>
                </a:solidFill>
                <a:latin typeface="Arial" pitchFamily="34" charset="0"/>
                <a:cs typeface="Times New Roman" pitchFamily="18" charset="0"/>
              </a:rPr>
              <a:t>	</a:t>
            </a:r>
            <a:endParaRPr lang="en-US" sz="400" dirty="0">
              <a:solidFill>
                <a:srgbClr val="337799"/>
              </a:solidFill>
              <a:latin typeface="Arial" pitchFamily="34" charset="0"/>
              <a:cs typeface="+mn-cs"/>
            </a:endParaRPr>
          </a:p>
        </p:txBody>
      </p:sp>
      <p:pic>
        <p:nvPicPr>
          <p:cNvPr id="14752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248400"/>
            <a:ext cx="3355745" cy="183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lgn="r">
              <a:defRPr/>
            </a:pPr>
            <a:fld id="{F5669E6F-A436-41F2-85FF-0D6B9183F3DF}" type="slidenum">
              <a:rPr lang="en-US" smtClean="0"/>
              <a:pPr algn="r">
                <a:defRPr/>
              </a:pPr>
              <a:t>139</a:t>
            </a:fld>
            <a:endParaRPr lang="en-US" dirty="0"/>
          </a:p>
        </p:txBody>
      </p:sp>
      <p:sp>
        <p:nvSpPr>
          <p:cNvPr id="4" name="Rectangle 3"/>
          <p:cNvSpPr/>
          <p:nvPr/>
        </p:nvSpPr>
        <p:spPr>
          <a:xfrm>
            <a:off x="609600" y="1905000"/>
            <a:ext cx="1905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6200" y="8657167"/>
            <a:ext cx="738014" cy="486833"/>
          </a:xfrm>
        </p:spPr>
        <p:txBody>
          <a:bodyPr/>
          <a:lstStyle/>
          <a:p>
            <a:pPr>
              <a:defRPr/>
            </a:pPr>
            <a:fld id="{F5669E6F-A436-41F2-85FF-0D6B9183F3DF}" type="slidenum">
              <a:rPr lang="en-US" smtClean="0"/>
              <a:pPr>
                <a:defRPr/>
              </a:pPr>
              <a:t>14</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ChangeArrowheads="1"/>
          </p:cNvSpPr>
          <p:nvPr/>
        </p:nvSpPr>
        <p:spPr bwMode="auto">
          <a:xfrm>
            <a:off x="304800" y="671677"/>
            <a:ext cx="586740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100" dirty="0">
                <a:cs typeface="Times New Roman" pitchFamily="18" charset="0"/>
              </a:rPr>
              <a:t>					</a:t>
            </a:r>
            <a:endParaRPr lang="en-US" sz="400" dirty="0"/>
          </a:p>
        </p:txBody>
      </p:sp>
      <p:graphicFrame>
        <p:nvGraphicFramePr>
          <p:cNvPr id="13" name="Table 12"/>
          <p:cNvGraphicFramePr>
            <a:graphicFrameLocks noGrp="1"/>
          </p:cNvGraphicFramePr>
          <p:nvPr>
            <p:extLst>
              <p:ext uri="{D42A27DB-BD31-4B8C-83A1-F6EECF244321}">
                <p14:modId xmlns:p14="http://schemas.microsoft.com/office/powerpoint/2010/main" val="422617665"/>
              </p:ext>
            </p:extLst>
          </p:nvPr>
        </p:nvGraphicFramePr>
        <p:xfrm>
          <a:off x="457200" y="3505201"/>
          <a:ext cx="5845174" cy="2430576"/>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1" baseline="0" dirty="0" smtClean="0">
                          <a:effectLst/>
                        </a:rPr>
                        <a:t>Expenditure Summary</a:t>
                      </a:r>
                      <a:r>
                        <a:rPr lang="en-US" sz="900" dirty="0" smtClean="0">
                          <a:effectLst/>
                        </a:rPr>
                        <a:t/>
                      </a:r>
                      <a:br>
                        <a:rPr lang="en-US" sz="900" dirty="0" smtClean="0">
                          <a:effectLst/>
                        </a:rPr>
                      </a:br>
                      <a:endParaRPr lang="en-US" sz="900" dirty="0" smtClean="0">
                        <a:solidFill>
                          <a:srgbClr val="FF0000"/>
                        </a:solidFill>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FF00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336600"/>
                          </a:solidFill>
                          <a:effectLst/>
                        </a:rPr>
                        <a:t>Classification</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Prior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336600"/>
                          </a:solidFill>
                          <a:effectLst/>
                        </a:rPr>
                        <a:t>Original Budget</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Projected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Budget</a:t>
                      </a:r>
                      <a:endParaRPr lang="en-US" sz="900" b="1" dirty="0">
                        <a:solidFill>
                          <a:srgbClr val="336600"/>
                        </a:solidFill>
                        <a:effectLst/>
                        <a:latin typeface="Times New Roman"/>
                        <a:ea typeface="Times New Roman"/>
                      </a:endParaRPr>
                    </a:p>
                  </a:txBody>
                  <a:tcPr marL="67668" marR="67668" marT="0" marB="0"/>
                </a:tc>
              </a:tr>
              <a:tr h="209501">
                <a:tc>
                  <a:txBody>
                    <a:bodyPr/>
                    <a:lstStyle/>
                    <a:p>
                      <a:pPr marL="0" marR="0" algn="l" hangingPunct="0">
                        <a:spcBef>
                          <a:spcPts val="0"/>
                        </a:spcBef>
                        <a:spcAft>
                          <a:spcPts val="0"/>
                        </a:spcAft>
                      </a:pPr>
                      <a:r>
                        <a:rPr lang="en-US" sz="900" dirty="0">
                          <a:effectLst/>
                        </a:rPr>
                        <a:t>Personnel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Supplies </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17,861</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23,500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23,000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28,500</a:t>
                      </a:r>
                      <a:endParaRPr lang="en-US" sz="900" dirty="0">
                        <a:solidFill>
                          <a:srgbClr val="FF0000"/>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Maintenance</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102,222</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76,000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70,000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94,000</a:t>
                      </a:r>
                      <a:endParaRPr lang="en-US" sz="900" dirty="0">
                        <a:solidFill>
                          <a:srgbClr val="FF0000"/>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Occupancy</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84,572</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116,000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116,000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116,000</a:t>
                      </a:r>
                      <a:endParaRPr lang="en-US" sz="900" dirty="0">
                        <a:solidFill>
                          <a:srgbClr val="FF0000"/>
                        </a:solidFill>
                      </a:endParaRPr>
                    </a:p>
                  </a:txBody>
                  <a:tcPr marL="67668" marR="67668" marT="0" marB="0" anchor="ctr"/>
                </a:tc>
              </a:tr>
              <a:tr h="209501">
                <a:tc>
                  <a:txBody>
                    <a:bodyPr/>
                    <a:lstStyle/>
                    <a:p>
                      <a:pPr marL="0" marR="0" algn="l" hangingPunct="0">
                        <a:spcBef>
                          <a:spcPts val="0"/>
                        </a:spcBef>
                        <a:spcAft>
                          <a:spcPts val="0"/>
                        </a:spcAft>
                      </a:pPr>
                      <a:r>
                        <a:rPr lang="en-US" sz="900" dirty="0">
                          <a:effectLst/>
                        </a:rPr>
                        <a:t>Contractual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85,645</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96,350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98,300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126,350</a:t>
                      </a:r>
                      <a:endParaRPr lang="en-US" sz="900" dirty="0">
                        <a:solidFill>
                          <a:srgbClr val="FF0000"/>
                        </a:solidFill>
                      </a:endParaRPr>
                    </a:p>
                  </a:txBody>
                  <a:tcPr marL="67668" marR="67668" marT="0" marB="0" anchor="ctr"/>
                </a:tc>
              </a:tr>
              <a:tr h="175305">
                <a:tc>
                  <a:txBody>
                    <a:bodyPr/>
                    <a:lstStyle/>
                    <a:p>
                      <a:pPr marL="0" marR="0" algn="l" hangingPunct="0">
                        <a:spcBef>
                          <a:spcPts val="0"/>
                        </a:spcBef>
                        <a:spcAft>
                          <a:spcPts val="0"/>
                        </a:spcAft>
                      </a:pPr>
                      <a:r>
                        <a:rPr lang="en-US" sz="900" dirty="0">
                          <a:solidFill>
                            <a:schemeClr val="tx1"/>
                          </a:solidFill>
                          <a:effectLst/>
                          <a:latin typeface="+mn-lt"/>
                        </a:rPr>
                        <a:t>Other Charges</a:t>
                      </a:r>
                      <a:endParaRPr lang="en-US" sz="90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r>
              <a:tr h="175305">
                <a:tc>
                  <a:txBody>
                    <a:bodyPr/>
                    <a:lstStyle/>
                    <a:p>
                      <a:pPr marL="0" marR="0" algn="l" hangingPunct="0">
                        <a:spcBef>
                          <a:spcPts val="0"/>
                        </a:spcBef>
                        <a:spcAft>
                          <a:spcPts val="0"/>
                        </a:spcAft>
                      </a:pPr>
                      <a:r>
                        <a:rPr lang="en-US" sz="900" dirty="0" smtClean="0">
                          <a:solidFill>
                            <a:schemeClr val="tx1"/>
                          </a:solidFill>
                          <a:effectLst/>
                          <a:latin typeface="+mn-lt"/>
                          <a:ea typeface="Times New Roman"/>
                        </a:rPr>
                        <a:t>Capital Outlay</a:t>
                      </a:r>
                      <a:endParaRPr lang="en-US" sz="90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latin typeface="+mn-lt"/>
                        </a:rPr>
                        <a:t>0</a:t>
                      </a:r>
                      <a:endParaRPr lang="en-US" sz="900" dirty="0">
                        <a:solidFill>
                          <a:schemeClr val="tx1"/>
                        </a:solidFill>
                        <a:latin typeface="+mn-lt"/>
                      </a:endParaRPr>
                    </a:p>
                  </a:txBody>
                  <a:tcPr marL="67668" marR="67668" marT="0" marB="0" anchor="ctr"/>
                </a:tc>
              </a:tr>
              <a:tr h="209501">
                <a:tc>
                  <a:txBody>
                    <a:bodyPr/>
                    <a:lstStyle/>
                    <a:p>
                      <a:pPr marL="0" marR="0" algn="l" hangingPunct="0">
                        <a:spcBef>
                          <a:spcPts val="0"/>
                        </a:spcBef>
                        <a:spcAft>
                          <a:spcPts val="0"/>
                        </a:spcAft>
                      </a:pPr>
                      <a:r>
                        <a:rPr lang="en-US" sz="1100" b="1" dirty="0">
                          <a:effectLst/>
                        </a:rPr>
                        <a:t>Total</a:t>
                      </a:r>
                      <a:endParaRPr lang="en-US" sz="1100" b="1"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b="1" dirty="0" smtClean="0"/>
                        <a:t>$385,480</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t>$311,850</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t>$307,300</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t>$364,850</a:t>
                      </a:r>
                      <a:endParaRPr lang="en-US" sz="900" b="1" dirty="0">
                        <a:solidFill>
                          <a:srgbClr val="FF0000"/>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249486181"/>
              </p:ext>
            </p:extLst>
          </p:nvPr>
        </p:nvGraphicFramePr>
        <p:xfrm>
          <a:off x="1625009" y="671677"/>
          <a:ext cx="4764087" cy="2728912"/>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5"/>
          <p:cNvSpPr>
            <a:spLocks noChangeArrowheads="1"/>
          </p:cNvSpPr>
          <p:nvPr/>
        </p:nvSpPr>
        <p:spPr bwMode="auto">
          <a:xfrm>
            <a:off x="457200" y="571665"/>
            <a:ext cx="2286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rgbClr val="336600"/>
                </a:solidFill>
                <a:latin typeface="Arial" pitchFamily="34" charset="0"/>
                <a:cs typeface="Times New Roman" pitchFamily="18" charset="0"/>
              </a:rPr>
              <a:t>Water Wastewater Production, Treatment</a:t>
            </a:r>
            <a:endParaRPr lang="en-US" sz="400" dirty="0">
              <a:solidFill>
                <a:srgbClr val="336600"/>
              </a:solidFill>
              <a:latin typeface="Arial" pitchFamily="34" charset="0"/>
              <a:cs typeface="+mn-cs"/>
            </a:endParaRPr>
          </a:p>
        </p:txBody>
      </p:sp>
      <p:pic>
        <p:nvPicPr>
          <p:cNvPr id="148553" name="Picture 7" descr="C:\Users\kstovall.HALL\AppData\Local\Microsoft\Windows\Temporary Internet Files\Content.IE5\EWRY3XP4\MP9004228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19800"/>
            <a:ext cx="4191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315686" y="19463"/>
            <a:ext cx="800100" cy="438912"/>
          </a:xfrm>
        </p:spPr>
        <p:txBody>
          <a:bodyPr/>
          <a:lstStyle/>
          <a:p>
            <a:pPr>
              <a:defRPr/>
            </a:pPr>
            <a:fld id="{F5669E6F-A436-41F2-85FF-0D6B9183F3DF}" type="slidenum">
              <a:rPr lang="en-US" smtClean="0"/>
              <a:pPr>
                <a:defRPr/>
              </a:pPr>
              <a:t>140</a:t>
            </a:fld>
            <a:endParaRPr lang="en-US" dirty="0"/>
          </a:p>
        </p:txBody>
      </p:sp>
      <p:sp>
        <p:nvSpPr>
          <p:cNvPr id="4" name="Rectangle 3"/>
          <p:cNvSpPr/>
          <p:nvPr/>
        </p:nvSpPr>
        <p:spPr>
          <a:xfrm>
            <a:off x="533400" y="1752600"/>
            <a:ext cx="12192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140</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ChangeArrowheads="1"/>
          </p:cNvSpPr>
          <p:nvPr/>
        </p:nvSpPr>
        <p:spPr bwMode="auto">
          <a:xfrm>
            <a:off x="304800" y="757589"/>
            <a:ext cx="586740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100" dirty="0">
                <a:cs typeface="Times New Roman" pitchFamily="18" charset="0"/>
              </a:rPr>
              <a:t>					</a:t>
            </a:r>
            <a:endParaRPr lang="en-US" sz="400" dirty="0"/>
          </a:p>
        </p:txBody>
      </p:sp>
      <p:graphicFrame>
        <p:nvGraphicFramePr>
          <p:cNvPr id="13" name="Table 12"/>
          <p:cNvGraphicFramePr>
            <a:graphicFrameLocks noGrp="1"/>
          </p:cNvGraphicFramePr>
          <p:nvPr>
            <p:extLst>
              <p:ext uri="{D42A27DB-BD31-4B8C-83A1-F6EECF244321}">
                <p14:modId xmlns:p14="http://schemas.microsoft.com/office/powerpoint/2010/main" val="1349340726"/>
              </p:ext>
            </p:extLst>
          </p:nvPr>
        </p:nvGraphicFramePr>
        <p:xfrm>
          <a:off x="522288" y="3581401"/>
          <a:ext cx="5845174" cy="2431112"/>
        </p:xfrm>
        <a:graphic>
          <a:graphicData uri="http://schemas.openxmlformats.org/drawingml/2006/table">
            <a:tbl>
              <a:tblPr>
                <a:tableStyleId>{ED083AE6-46FA-4A59-8FB0-9F97EB10719F}</a:tableStyleId>
              </a:tblPr>
              <a:tblGrid>
                <a:gridCol w="1943312"/>
                <a:gridCol w="990707"/>
                <a:gridCol w="990707"/>
                <a:gridCol w="1039386"/>
                <a:gridCol w="881062"/>
              </a:tblGrid>
              <a:tr h="548640">
                <a:tc>
                  <a:txBody>
                    <a:bodyPr/>
                    <a:lstStyle/>
                    <a:p>
                      <a:pPr marL="0" marR="0" algn="l" hangingPunct="0">
                        <a:spcBef>
                          <a:spcPts val="0"/>
                        </a:spcBef>
                        <a:spcAft>
                          <a:spcPts val="0"/>
                        </a:spcAft>
                      </a:pPr>
                      <a:r>
                        <a:rPr lang="en-US" sz="1100" b="1" baseline="0" dirty="0" smtClean="0">
                          <a:solidFill>
                            <a:schemeClr val="tx1"/>
                          </a:solidFill>
                          <a:effectLst/>
                        </a:rPr>
                        <a:t>Expenditure Summary</a:t>
                      </a:r>
                      <a:r>
                        <a:rPr lang="en-US" sz="900" dirty="0" smtClean="0">
                          <a:effectLst/>
                        </a:rPr>
                        <a:t/>
                      </a:r>
                      <a:br>
                        <a:rPr lang="en-US" sz="900" dirty="0" smtClean="0">
                          <a:effectLst/>
                        </a:rPr>
                      </a:br>
                      <a:endParaRPr lang="en-US" sz="900" dirty="0" smtClean="0">
                        <a:solidFill>
                          <a:srgbClr val="FF0000"/>
                        </a:solidFill>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FF00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FF00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336600"/>
                          </a:solidFill>
                          <a:effectLst/>
                        </a:rPr>
                        <a:t>Classification</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Prior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336600"/>
                          </a:solidFill>
                          <a:effectLst/>
                        </a:rPr>
                        <a:t>Original Budget</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Projected YTD</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336600"/>
                          </a:solidFill>
                          <a:effectLst/>
                        </a:rPr>
                        <a:t>Budget</a:t>
                      </a:r>
                      <a:endParaRPr lang="en-US" sz="900" b="1" dirty="0">
                        <a:solidFill>
                          <a:srgbClr val="336600"/>
                        </a:solidFill>
                        <a:effectLst/>
                        <a:latin typeface="Times New Roman"/>
                        <a:ea typeface="Times New Roman"/>
                      </a:endParaRPr>
                    </a:p>
                  </a:txBody>
                  <a:tcPr marL="67668" marR="67668" marT="0" marB="0"/>
                </a:tc>
              </a:tr>
              <a:tr h="209571">
                <a:tc>
                  <a:txBody>
                    <a:bodyPr/>
                    <a:lstStyle/>
                    <a:p>
                      <a:pPr marL="0" marR="0" algn="l" hangingPunct="0">
                        <a:spcBef>
                          <a:spcPts val="0"/>
                        </a:spcBef>
                        <a:spcAft>
                          <a:spcPts val="0"/>
                        </a:spcAft>
                      </a:pPr>
                      <a:r>
                        <a:rPr lang="en-US" sz="900" dirty="0">
                          <a:effectLst/>
                        </a:rPr>
                        <a:t>Personnel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chemeClr val="tx1"/>
                        </a:solidFill>
                      </a:endParaRPr>
                    </a:p>
                  </a:txBody>
                  <a:tcPr marL="67668" marR="67668" marT="0" marB="0" anchor="ctr"/>
                </a:tc>
              </a:tr>
              <a:tr h="209571">
                <a:tc>
                  <a:txBody>
                    <a:bodyPr/>
                    <a:lstStyle/>
                    <a:p>
                      <a:pPr marL="0" marR="0" algn="l" hangingPunct="0">
                        <a:spcBef>
                          <a:spcPts val="0"/>
                        </a:spcBef>
                        <a:spcAft>
                          <a:spcPts val="0"/>
                        </a:spcAft>
                      </a:pPr>
                      <a:r>
                        <a:rPr lang="en-US" sz="900" dirty="0">
                          <a:effectLst/>
                        </a:rPr>
                        <a:t>Supplies </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31,858</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29,800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29,800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29,800</a:t>
                      </a:r>
                      <a:endParaRPr lang="en-US" sz="900" dirty="0">
                        <a:solidFill>
                          <a:schemeClr val="tx1"/>
                        </a:solidFill>
                      </a:endParaRPr>
                    </a:p>
                  </a:txBody>
                  <a:tcPr marL="67668" marR="67668" marT="0" marB="0" anchor="ctr"/>
                </a:tc>
              </a:tr>
              <a:tr h="209571">
                <a:tc>
                  <a:txBody>
                    <a:bodyPr/>
                    <a:lstStyle/>
                    <a:p>
                      <a:pPr marL="0" marR="0" algn="l" hangingPunct="0">
                        <a:spcBef>
                          <a:spcPts val="0"/>
                        </a:spcBef>
                        <a:spcAft>
                          <a:spcPts val="0"/>
                        </a:spcAft>
                      </a:pPr>
                      <a:r>
                        <a:rPr lang="en-US" sz="900" dirty="0">
                          <a:effectLst/>
                        </a:rPr>
                        <a:t>Maintenance</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207,478</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122,100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122,000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135,100</a:t>
                      </a:r>
                      <a:endParaRPr lang="en-US" sz="900" dirty="0">
                        <a:solidFill>
                          <a:schemeClr val="tx1"/>
                        </a:solidFill>
                      </a:endParaRPr>
                    </a:p>
                  </a:txBody>
                  <a:tcPr marL="67668" marR="67668" marT="0" marB="0" anchor="ctr"/>
                </a:tc>
              </a:tr>
              <a:tr h="209571">
                <a:tc>
                  <a:txBody>
                    <a:bodyPr/>
                    <a:lstStyle/>
                    <a:p>
                      <a:pPr marL="0" marR="0" algn="l" hangingPunct="0">
                        <a:spcBef>
                          <a:spcPts val="0"/>
                        </a:spcBef>
                        <a:spcAft>
                          <a:spcPts val="0"/>
                        </a:spcAft>
                      </a:pPr>
                      <a:r>
                        <a:rPr lang="en-US" sz="900" dirty="0">
                          <a:effectLst/>
                        </a:rPr>
                        <a:t>Occupancy</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100,271</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80,000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117,800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117,800</a:t>
                      </a:r>
                      <a:endParaRPr lang="en-US" sz="900" dirty="0">
                        <a:solidFill>
                          <a:schemeClr val="tx1"/>
                        </a:solidFill>
                      </a:endParaRPr>
                    </a:p>
                  </a:txBody>
                  <a:tcPr marL="67668" marR="67668" marT="0" marB="0" anchor="ctr"/>
                </a:tc>
              </a:tr>
              <a:tr h="209571">
                <a:tc>
                  <a:txBody>
                    <a:bodyPr/>
                    <a:lstStyle/>
                    <a:p>
                      <a:pPr marL="0" marR="0" algn="l" hangingPunct="0">
                        <a:spcBef>
                          <a:spcPts val="0"/>
                        </a:spcBef>
                        <a:spcAft>
                          <a:spcPts val="0"/>
                        </a:spcAft>
                      </a:pPr>
                      <a:r>
                        <a:rPr lang="en-US" sz="900" dirty="0">
                          <a:effectLst/>
                        </a:rPr>
                        <a:t>Contractual Services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55,037</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46,000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59,000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57,000</a:t>
                      </a:r>
                      <a:endParaRPr lang="en-US" sz="900" dirty="0">
                        <a:solidFill>
                          <a:schemeClr val="tx1"/>
                        </a:solidFill>
                      </a:endParaRPr>
                    </a:p>
                  </a:txBody>
                  <a:tcPr marL="67668" marR="67668" marT="0" marB="0" anchor="ctr"/>
                </a:tc>
              </a:tr>
              <a:tr h="175363">
                <a:tc>
                  <a:txBody>
                    <a:bodyPr/>
                    <a:lstStyle/>
                    <a:p>
                      <a:pPr marL="0" marR="0" algn="l" hangingPunct="0">
                        <a:spcBef>
                          <a:spcPts val="0"/>
                        </a:spcBef>
                        <a:spcAft>
                          <a:spcPts val="0"/>
                        </a:spcAft>
                      </a:pPr>
                      <a:r>
                        <a:rPr lang="en-US" sz="900" dirty="0" smtClean="0">
                          <a:solidFill>
                            <a:schemeClr val="tx1"/>
                          </a:solidFill>
                          <a:effectLst/>
                          <a:latin typeface="+mn-lt"/>
                          <a:ea typeface="+mn-ea"/>
                        </a:rPr>
                        <a:t>Other</a:t>
                      </a:r>
                      <a:r>
                        <a:rPr lang="en-US" sz="900" baseline="0" dirty="0" smtClean="0">
                          <a:solidFill>
                            <a:schemeClr val="tx1"/>
                          </a:solidFill>
                          <a:effectLst/>
                          <a:latin typeface="+mn-lt"/>
                          <a:ea typeface="+mn-ea"/>
                        </a:rPr>
                        <a:t> Charges</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chemeClr val="tx1"/>
                        </a:solidFill>
                      </a:endParaRPr>
                    </a:p>
                  </a:txBody>
                  <a:tcPr marL="67668" marR="67668" marT="0" marB="0" anchor="ctr"/>
                </a:tc>
              </a:tr>
              <a:tr h="175363">
                <a:tc>
                  <a:txBody>
                    <a:bodyPr/>
                    <a:lstStyle/>
                    <a:p>
                      <a:pPr marL="0" marR="0" algn="l" hangingPunct="0">
                        <a:spcBef>
                          <a:spcPts val="0"/>
                        </a:spcBef>
                        <a:spcAft>
                          <a:spcPts val="0"/>
                        </a:spcAft>
                      </a:pPr>
                      <a:r>
                        <a:rPr lang="en-US" sz="900" dirty="0" smtClean="0">
                          <a:solidFill>
                            <a:schemeClr val="tx1"/>
                          </a:solidFill>
                          <a:effectLst/>
                          <a:latin typeface="+mn-lt"/>
                          <a:ea typeface="+mn-ea"/>
                        </a:rPr>
                        <a:t>Capital</a:t>
                      </a:r>
                      <a:r>
                        <a:rPr lang="en-US" sz="900" baseline="0" dirty="0" smtClean="0">
                          <a:solidFill>
                            <a:schemeClr val="tx1"/>
                          </a:solidFill>
                          <a:effectLst/>
                          <a:latin typeface="+mn-lt"/>
                          <a:ea typeface="+mn-ea"/>
                        </a:rPr>
                        <a:t> Outlay</a:t>
                      </a:r>
                      <a:endParaRPr lang="en-US" sz="900"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solidFill>
                            <a:schemeClr val="tx1"/>
                          </a:solidFill>
                        </a:rPr>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chemeClr val="tx1"/>
                        </a:solidFill>
                      </a:endParaRPr>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dirty="0" smtClean="0">
                          <a:solidFill>
                            <a:schemeClr val="tx1"/>
                          </a:solidFill>
                        </a:rPr>
                        <a:t>0</a:t>
                      </a:r>
                      <a:endParaRPr lang="en-US" sz="900" dirty="0">
                        <a:solidFill>
                          <a:schemeClr val="tx1"/>
                        </a:solidFill>
                      </a:endParaRPr>
                    </a:p>
                  </a:txBody>
                  <a:tcPr marL="67668" marR="67668" marT="0" marB="0" anchor="ctr"/>
                </a:tc>
              </a:tr>
              <a:tr h="209571">
                <a:tc>
                  <a:txBody>
                    <a:bodyPr/>
                    <a:lstStyle/>
                    <a:p>
                      <a:pPr marL="0" marR="0" algn="l" hangingPunct="0">
                        <a:spcBef>
                          <a:spcPts val="0"/>
                        </a:spcBef>
                        <a:spcAft>
                          <a:spcPts val="0"/>
                        </a:spcAft>
                      </a:pPr>
                      <a:r>
                        <a:rPr lang="en-US" sz="1100" b="1" dirty="0">
                          <a:effectLst/>
                        </a:rPr>
                        <a:t>Total</a:t>
                      </a:r>
                      <a:endParaRPr lang="en-US" sz="1100" b="1" dirty="0">
                        <a:solidFill>
                          <a:srgbClr val="FF00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b="1" dirty="0" smtClean="0"/>
                        <a:t>$394,643</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$277,900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t>$328,600</a:t>
                      </a:r>
                      <a:endParaRPr lang="en-US" sz="900" b="1" dirty="0">
                        <a:solidFill>
                          <a:srgbClr val="FF0000"/>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$339,700</a:t>
                      </a:r>
                      <a:endParaRPr lang="en-US" sz="900" b="1" dirty="0">
                        <a:solidFill>
                          <a:schemeClr val="tx1"/>
                        </a:solidFill>
                      </a:endParaRPr>
                    </a:p>
                  </a:txBody>
                  <a:tcPr marL="67668" marR="67668" marT="0" marB="0" anchor="ctr"/>
                </a:tc>
              </a:tr>
            </a:tbl>
          </a:graphicData>
        </a:graphic>
      </p:graphicFrame>
      <p:sp>
        <p:nvSpPr>
          <p:cNvPr id="15" name="Rectangle 5"/>
          <p:cNvSpPr>
            <a:spLocks noChangeArrowheads="1"/>
          </p:cNvSpPr>
          <p:nvPr/>
        </p:nvSpPr>
        <p:spPr bwMode="auto">
          <a:xfrm>
            <a:off x="315433" y="657583"/>
            <a:ext cx="2286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rgbClr val="336600"/>
                </a:solidFill>
                <a:latin typeface="Arial" pitchFamily="34" charset="0"/>
                <a:cs typeface="Times New Roman" pitchFamily="18" charset="0"/>
              </a:rPr>
              <a:t>Water Wastewater  Treatment Plant</a:t>
            </a:r>
            <a:endParaRPr lang="en-US" sz="400" dirty="0">
              <a:solidFill>
                <a:srgbClr val="336600"/>
              </a:solidFill>
              <a:latin typeface="Arial" pitchFamily="34" charset="0"/>
              <a:cs typeface="+mn-cs"/>
            </a:endParaRPr>
          </a:p>
        </p:txBody>
      </p:sp>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141</a:t>
            </a:fld>
            <a:endParaRPr lang="en-US" dirty="0"/>
          </a:p>
        </p:txBody>
      </p:sp>
      <p:graphicFrame>
        <p:nvGraphicFramePr>
          <p:cNvPr id="8" name="Chart 12"/>
          <p:cNvGraphicFramePr>
            <a:graphicFrameLocks/>
          </p:cNvGraphicFramePr>
          <p:nvPr>
            <p:extLst>
              <p:ext uri="{D42A27DB-BD31-4B8C-83A1-F6EECF244321}">
                <p14:modId xmlns:p14="http://schemas.microsoft.com/office/powerpoint/2010/main" val="537097478"/>
              </p:ext>
            </p:extLst>
          </p:nvPr>
        </p:nvGraphicFramePr>
        <p:xfrm>
          <a:off x="2286000" y="533416"/>
          <a:ext cx="4078288" cy="262731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533400" y="1752600"/>
            <a:ext cx="1905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6400800"/>
            <a:ext cx="3657600" cy="1752600"/>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5"/>
          <p:cNvSpPr>
            <a:spLocks noChangeArrowheads="1"/>
          </p:cNvSpPr>
          <p:nvPr/>
        </p:nvSpPr>
        <p:spPr bwMode="auto">
          <a:xfrm>
            <a:off x="213506" y="685802"/>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WATER WASTEWATER </a:t>
            </a:r>
            <a:r>
              <a:rPr lang="en-US" sz="1400" b="1" dirty="0" smtClean="0">
                <a:solidFill>
                  <a:srgbClr val="336600"/>
                </a:solidFill>
                <a:cs typeface="Times New Roman" pitchFamily="18" charset="0"/>
              </a:rPr>
              <a:t>continued</a:t>
            </a:r>
            <a:r>
              <a:rPr lang="en-US" sz="1100" dirty="0">
                <a:solidFill>
                  <a:srgbClr val="336600"/>
                </a:solidFill>
                <a:cs typeface="Times New Roman" pitchFamily="18" charset="0"/>
              </a:rPr>
              <a:t>					</a:t>
            </a:r>
            <a:endParaRPr lang="en-US" sz="1000" dirty="0">
              <a:solidFill>
                <a:srgbClr val="336600"/>
              </a:solidFill>
            </a:endParaRPr>
          </a:p>
        </p:txBody>
      </p:sp>
      <p:sp>
        <p:nvSpPr>
          <p:cNvPr id="11" name="Rectangle 10"/>
          <p:cNvSpPr/>
          <p:nvPr/>
        </p:nvSpPr>
        <p:spPr>
          <a:xfrm>
            <a:off x="236538" y="1066800"/>
            <a:ext cx="6088062" cy="2292935"/>
          </a:xfrm>
          <a:prstGeom prst="rect">
            <a:avLst/>
          </a:prstGeom>
          <a:solidFill>
            <a:schemeClr val="bg1"/>
          </a:solidFill>
          <a:ln>
            <a:noFill/>
          </a:ln>
        </p:spPr>
        <p:txBody>
          <a:bodyPr>
            <a:spAutoFit/>
          </a:bodyPr>
          <a:lstStyle/>
          <a:p>
            <a:pPr hangingPunct="0">
              <a:defRPr/>
            </a:pPr>
            <a:r>
              <a:rPr lang="en-US" sz="1000" dirty="0">
                <a:cs typeface="+mn-cs"/>
              </a:rPr>
              <a:t> </a:t>
            </a:r>
            <a:r>
              <a:rPr lang="en-US" sz="1100" b="1" dirty="0" smtClean="0"/>
              <a:t>2013-2014 </a:t>
            </a:r>
            <a:r>
              <a:rPr lang="en-US" sz="1100" b="1" dirty="0"/>
              <a:t>Accomplishments</a:t>
            </a:r>
          </a:p>
          <a:p>
            <a:pPr marL="171450" indent="-171450" hangingPunct="0">
              <a:buFont typeface="Arial" panose="020B0604020202020204" pitchFamily="34" charset="0"/>
              <a:buChar char="•"/>
              <a:defRPr/>
            </a:pPr>
            <a:r>
              <a:rPr lang="en-US" sz="1100" dirty="0" smtClean="0"/>
              <a:t>Increased efficiency in operation crews by doing more maintenance work in-house resulting in fewer after hour call outs</a:t>
            </a:r>
          </a:p>
          <a:p>
            <a:pPr marL="171450" indent="-171450" hangingPunct="0">
              <a:buFont typeface="Arial" panose="020B0604020202020204" pitchFamily="34" charset="0"/>
              <a:buChar char="•"/>
              <a:defRPr/>
            </a:pPr>
            <a:r>
              <a:rPr lang="en-US" sz="1100" dirty="0" smtClean="0"/>
              <a:t>Adjusted SCADA set points to reduce call outs</a:t>
            </a:r>
          </a:p>
          <a:p>
            <a:pPr marL="171450" indent="-171450" hangingPunct="0">
              <a:buFont typeface="Arial" panose="020B0604020202020204" pitchFamily="34" charset="0"/>
              <a:buChar char="•"/>
              <a:defRPr/>
            </a:pPr>
            <a:r>
              <a:rPr lang="en-US" sz="1100" dirty="0" smtClean="0"/>
              <a:t>Moved water wastewater distribution crew in the same building with streets/drainage department which resulted in better communication and reduced the cost and amount of trip to complete a project.</a:t>
            </a:r>
          </a:p>
          <a:p>
            <a:pPr marL="171450" indent="-171450" hangingPunct="0">
              <a:buFont typeface="Arial" panose="020B0604020202020204" pitchFamily="34" charset="0"/>
              <a:buChar char="•"/>
              <a:defRPr/>
            </a:pPr>
            <a:r>
              <a:rPr lang="en-US" sz="1100" dirty="0" smtClean="0"/>
              <a:t>Instituted proper flushing techniques in the distribution system</a:t>
            </a:r>
          </a:p>
          <a:p>
            <a:pPr marL="171450" indent="-171450" hangingPunct="0">
              <a:buFont typeface="Arial" panose="020B0604020202020204" pitchFamily="34" charset="0"/>
              <a:buChar char="•"/>
              <a:defRPr/>
            </a:pPr>
            <a:r>
              <a:rPr lang="en-US" sz="1100" dirty="0" smtClean="0"/>
              <a:t>Increased training by registering with TEEX and having classes taught on site at the BP&amp;L training facility</a:t>
            </a:r>
          </a:p>
          <a:p>
            <a:pPr marL="171450" indent="-171450" hangingPunct="0">
              <a:buFont typeface="Arial" panose="020B0604020202020204" pitchFamily="34" charset="0"/>
              <a:buChar char="•"/>
              <a:defRPr/>
            </a:pPr>
            <a:r>
              <a:rPr lang="en-US" sz="1100" dirty="0" smtClean="0"/>
              <a:t>Successfully negotiated the start of an AMI project with the help of multiple departments</a:t>
            </a:r>
          </a:p>
          <a:p>
            <a:pPr marL="171450" indent="-171450" hangingPunct="0">
              <a:buFont typeface="Arial" panose="020B0604020202020204" pitchFamily="34" charset="0"/>
              <a:buChar char="•"/>
              <a:defRPr/>
            </a:pPr>
            <a:endParaRPr lang="en-US" sz="1100" dirty="0"/>
          </a:p>
          <a:p>
            <a:pPr>
              <a:defRPr/>
            </a:pPr>
            <a:r>
              <a:rPr lang="en-US" sz="1100" dirty="0"/>
              <a:t> </a:t>
            </a:r>
          </a:p>
        </p:txBody>
      </p:sp>
      <p:sp>
        <p:nvSpPr>
          <p:cNvPr id="2" name="Slide Number Placeholder 1"/>
          <p:cNvSpPr>
            <a:spLocks noGrp="1"/>
          </p:cNvSpPr>
          <p:nvPr>
            <p:ph type="sldNum" sz="quarter" idx="12"/>
          </p:nvPr>
        </p:nvSpPr>
        <p:spPr>
          <a:xfrm>
            <a:off x="381000" y="0"/>
            <a:ext cx="800100" cy="438912"/>
          </a:xfrm>
        </p:spPr>
        <p:txBody>
          <a:bodyPr/>
          <a:lstStyle/>
          <a:p>
            <a:pPr>
              <a:defRPr/>
            </a:pPr>
            <a:fld id="{C2735C76-C27D-495B-85FB-A45C95B8496F}" type="slidenum">
              <a:rPr lang="en-US" smtClean="0"/>
              <a:pPr>
                <a:defRPr/>
              </a:pPr>
              <a:t>142</a:t>
            </a:fld>
            <a:endParaRPr lang="en-US" dirty="0"/>
          </a:p>
        </p:txBody>
      </p:sp>
      <p:pic>
        <p:nvPicPr>
          <p:cNvPr id="6" name="Picture 4" descr="C:\Users\kstovall.HALL\AppData\Local\Microsoft\Windows\Temporary Internet Files\Content.IE5\EWRY3XP4\MP9004277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02633"/>
            <a:ext cx="55626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142</a:t>
            </a:r>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69851" y="1143000"/>
            <a:ext cx="5867400" cy="7201972"/>
          </a:xfrm>
          <a:prstGeom prst="rect">
            <a:avLst/>
          </a:prstGeom>
          <a:solidFill>
            <a:schemeClr val="bg1"/>
          </a:solidFill>
        </p:spPr>
        <p:txBody>
          <a:bodyPr>
            <a:spAutoFit/>
          </a:bodyPr>
          <a:lstStyle/>
          <a:p>
            <a:pPr hangingPunct="0">
              <a:defRPr/>
            </a:pPr>
            <a:r>
              <a:rPr lang="en-US" sz="1100" b="1" dirty="0" smtClean="0"/>
              <a:t>2014-2015 </a:t>
            </a:r>
            <a:r>
              <a:rPr lang="en-US" sz="1100" b="1" dirty="0"/>
              <a:t>Goals</a:t>
            </a:r>
          </a:p>
          <a:p>
            <a:pPr hangingPunct="0">
              <a:defRPr/>
            </a:pPr>
            <a:r>
              <a:rPr lang="en-US" sz="1100" b="1" dirty="0">
                <a:solidFill>
                  <a:srgbClr val="337799"/>
                </a:solidFill>
              </a:rPr>
              <a:t>Water Operations</a:t>
            </a:r>
          </a:p>
          <a:p>
            <a:r>
              <a:rPr lang="en-US" sz="1100" dirty="0"/>
              <a:t>• Continue operating and maintaining a State “Superior Water System”.</a:t>
            </a:r>
          </a:p>
          <a:p>
            <a:r>
              <a:rPr lang="en-US" sz="1100" dirty="0"/>
              <a:t>• Continue with projects described in the Capital Improvement Plan.</a:t>
            </a:r>
          </a:p>
          <a:p>
            <a:r>
              <a:rPr lang="en-US" sz="1100" dirty="0"/>
              <a:t>• Replace water line on Main Street between Spring and Pine.</a:t>
            </a:r>
          </a:p>
          <a:p>
            <a:r>
              <a:rPr lang="en-US" sz="1100" dirty="0"/>
              <a:t>• Replace infrastructure at Willow Water Plant to Main Street downtown.</a:t>
            </a:r>
          </a:p>
          <a:p>
            <a:r>
              <a:rPr lang="en-US" sz="1100" dirty="0"/>
              <a:t>• Design water tank for Highway 71 and 20.</a:t>
            </a:r>
          </a:p>
          <a:p>
            <a:r>
              <a:rPr lang="en-US" sz="1100" dirty="0"/>
              <a:t>• Optimize resources in operation and maintenance of the water system.</a:t>
            </a:r>
          </a:p>
          <a:p>
            <a:r>
              <a:rPr lang="en-US" sz="1100" dirty="0"/>
              <a:t>• Up-grade the SCADA system by adding current software and programming.</a:t>
            </a:r>
          </a:p>
          <a:p>
            <a:r>
              <a:rPr lang="en-US" sz="1100" dirty="0"/>
              <a:t>• Investigate new water sources for city’s growth demand.</a:t>
            </a:r>
          </a:p>
          <a:p>
            <a:r>
              <a:rPr lang="en-US" sz="1100" dirty="0"/>
              <a:t>• Continue with water meter replacement program.</a:t>
            </a:r>
          </a:p>
          <a:p>
            <a:r>
              <a:rPr lang="en-US" sz="1100" dirty="0"/>
              <a:t>• Maintain water loss program equal to or below 15% of unaccounted water.</a:t>
            </a:r>
          </a:p>
          <a:p>
            <a:pPr hangingPunct="0">
              <a:defRPr/>
            </a:pPr>
            <a:endParaRPr lang="en-US" sz="1100" b="1" dirty="0"/>
          </a:p>
          <a:p>
            <a:pPr hangingPunct="0">
              <a:defRPr/>
            </a:pPr>
            <a:r>
              <a:rPr lang="en-US" sz="1100" b="1" dirty="0">
                <a:solidFill>
                  <a:srgbClr val="337799"/>
                </a:solidFill>
              </a:rPr>
              <a:t>Wastewater Operations</a:t>
            </a:r>
          </a:p>
          <a:p>
            <a:pPr marL="171450" indent="-171450">
              <a:buFont typeface="Arial" pitchFamily="34" charset="0"/>
              <a:buChar char="•"/>
              <a:defRPr/>
            </a:pPr>
            <a:r>
              <a:rPr lang="en-US" sz="1100" dirty="0"/>
              <a:t>Continue certification of operators in water and wastewater.</a:t>
            </a:r>
          </a:p>
          <a:p>
            <a:pPr marL="171450" indent="-171450">
              <a:buFont typeface="Arial" pitchFamily="34" charset="0"/>
              <a:buChar char="•"/>
              <a:defRPr/>
            </a:pPr>
            <a:r>
              <a:rPr lang="en-US" sz="1100" dirty="0"/>
              <a:t>Construct the cover </a:t>
            </a:r>
            <a:r>
              <a:rPr lang="en-US" sz="1100" dirty="0" smtClean="0"/>
              <a:t>for </a:t>
            </a:r>
            <a:r>
              <a:rPr lang="en-US" sz="1100" dirty="0"/>
              <a:t>the </a:t>
            </a:r>
            <a:r>
              <a:rPr lang="en-US" sz="1100" dirty="0" smtClean="0"/>
              <a:t>non-potable </a:t>
            </a:r>
            <a:r>
              <a:rPr lang="en-US" sz="1100" dirty="0"/>
              <a:t>water tank</a:t>
            </a:r>
            <a:r>
              <a:rPr lang="en-US" sz="1100" dirty="0" smtClean="0"/>
              <a:t>.</a:t>
            </a:r>
          </a:p>
          <a:p>
            <a:pPr marL="171450" indent="-171450">
              <a:buFont typeface="Arial" pitchFamily="34" charset="0"/>
              <a:buChar char="•"/>
              <a:defRPr/>
            </a:pPr>
            <a:r>
              <a:rPr lang="en-US" sz="1100" dirty="0" smtClean="0"/>
              <a:t>Construct replacement collection lines that discharge at Gill’s Branch lift station (Fayette).</a:t>
            </a:r>
          </a:p>
          <a:p>
            <a:pPr marL="171450" indent="-171450">
              <a:buFont typeface="Arial" pitchFamily="34" charset="0"/>
              <a:buChar char="•"/>
              <a:defRPr/>
            </a:pPr>
            <a:r>
              <a:rPr lang="en-US" sz="1100" dirty="0" smtClean="0"/>
              <a:t>Increase pipe diameter by pipe bursting on Highway 71 from SH 304 to </a:t>
            </a:r>
            <a:r>
              <a:rPr lang="en-US" sz="1100" dirty="0" err="1" smtClean="0"/>
              <a:t>Hasler</a:t>
            </a:r>
            <a:r>
              <a:rPr lang="en-US" sz="1100" dirty="0" smtClean="0"/>
              <a:t> Blvd.</a:t>
            </a:r>
            <a:endParaRPr lang="en-US" sz="1100" dirty="0"/>
          </a:p>
          <a:p>
            <a:pPr marL="171450" indent="-171450">
              <a:buFont typeface="Arial" pitchFamily="34" charset="0"/>
              <a:buChar char="•"/>
              <a:defRPr/>
            </a:pPr>
            <a:r>
              <a:rPr lang="en-US" sz="1100" dirty="0" smtClean="0"/>
              <a:t>Make </a:t>
            </a:r>
            <a:r>
              <a:rPr lang="en-US" sz="1100" dirty="0"/>
              <a:t>smoke test in the city’s wastewater lines that feed Mauna Loa lift station.</a:t>
            </a:r>
          </a:p>
          <a:p>
            <a:pPr marL="171450" indent="-171450">
              <a:buFont typeface="Arial" pitchFamily="34" charset="0"/>
              <a:buChar char="•"/>
              <a:defRPr/>
            </a:pPr>
            <a:r>
              <a:rPr lang="en-US" sz="1100" dirty="0"/>
              <a:t>Maintain in 100 % operation the SCADA system (Sewage lift stations and Wastewater Treatment Plants).</a:t>
            </a:r>
          </a:p>
          <a:p>
            <a:pPr marL="171450" indent="-171450">
              <a:buFont typeface="Arial" pitchFamily="34" charset="0"/>
              <a:buChar char="•"/>
              <a:defRPr/>
            </a:pPr>
            <a:r>
              <a:rPr lang="en-US" sz="1100" dirty="0" smtClean="0"/>
              <a:t>Obtain </a:t>
            </a:r>
            <a:r>
              <a:rPr lang="en-US" sz="1100" dirty="0"/>
              <a:t>mechanical equipment for proper grease cleaning the wet wells from all </a:t>
            </a:r>
            <a:r>
              <a:rPr lang="en-US" sz="1100" dirty="0" smtClean="0"/>
              <a:t>City </a:t>
            </a:r>
            <a:r>
              <a:rPr lang="en-US" sz="1100" dirty="0"/>
              <a:t>lift stations, also removal of grit in street’s manholes (vacuum tank and additional techs</a:t>
            </a:r>
            <a:r>
              <a:rPr lang="en-US" sz="1100" dirty="0" smtClean="0"/>
              <a:t>).</a:t>
            </a:r>
            <a:endParaRPr lang="en-US" sz="1100" dirty="0"/>
          </a:p>
          <a:p>
            <a:pPr marL="171450" indent="-171450">
              <a:buFont typeface="Arial" pitchFamily="34" charset="0"/>
              <a:buChar char="•"/>
              <a:defRPr/>
            </a:pPr>
            <a:r>
              <a:rPr lang="en-US" sz="1100" dirty="0"/>
              <a:t>Continue with the operation and maintenance of our manholes, adding this information to our GIS.</a:t>
            </a:r>
          </a:p>
          <a:p>
            <a:pPr hangingPunct="0">
              <a:defRPr/>
            </a:pPr>
            <a:r>
              <a:rPr lang="en-US" sz="1100" b="1" dirty="0"/>
              <a:t> </a:t>
            </a:r>
            <a:endParaRPr lang="en-US" sz="1100" dirty="0"/>
          </a:p>
          <a:p>
            <a:pPr hangingPunct="0">
              <a:defRPr/>
            </a:pPr>
            <a:r>
              <a:rPr lang="en-US" sz="1100" b="1" dirty="0" smtClean="0"/>
              <a:t>2014-2015 </a:t>
            </a:r>
            <a:r>
              <a:rPr lang="en-US" sz="1100" b="1" dirty="0"/>
              <a:t>Budget Objectives</a:t>
            </a:r>
          </a:p>
          <a:p>
            <a:pPr hangingPunct="0">
              <a:defRPr/>
            </a:pPr>
            <a:r>
              <a:rPr lang="en-US" sz="1100" b="1" dirty="0">
                <a:solidFill>
                  <a:srgbClr val="337799"/>
                </a:solidFill>
              </a:rPr>
              <a:t>Water Operations</a:t>
            </a:r>
            <a:endParaRPr lang="en-US" sz="1100" b="1" dirty="0"/>
          </a:p>
          <a:p>
            <a:pPr marL="171450" indent="-171450">
              <a:buFont typeface="Arial" pitchFamily="34" charset="0"/>
              <a:buChar char="•"/>
              <a:defRPr/>
            </a:pPr>
            <a:r>
              <a:rPr lang="en-US" sz="1100" dirty="0"/>
              <a:t>Continue a program of ongoing education and instruction and </a:t>
            </a:r>
            <a:r>
              <a:rPr lang="en-US" sz="1100" dirty="0" smtClean="0"/>
              <a:t>in-house training.</a:t>
            </a:r>
            <a:endParaRPr lang="en-US" sz="1100" dirty="0"/>
          </a:p>
          <a:p>
            <a:pPr marL="171450" indent="-171450">
              <a:buFont typeface="Arial" pitchFamily="34" charset="0"/>
              <a:buChar char="•"/>
              <a:defRPr/>
            </a:pPr>
            <a:r>
              <a:rPr lang="en-US" sz="1100" dirty="0"/>
              <a:t>Continue a program of ongoing repairs and maintenance to plant equipment and structure as necessary.</a:t>
            </a:r>
          </a:p>
          <a:p>
            <a:pPr marL="171450" indent="-171450">
              <a:buFont typeface="Arial" pitchFamily="34" charset="0"/>
              <a:buChar char="•"/>
              <a:defRPr/>
            </a:pPr>
            <a:r>
              <a:rPr lang="en-US" sz="1100" dirty="0"/>
              <a:t>Reduce expenditures based on optimizing resources.</a:t>
            </a:r>
          </a:p>
          <a:p>
            <a:pPr marL="171450" indent="-171450">
              <a:buFont typeface="Arial" pitchFamily="34" charset="0"/>
              <a:buChar char="•"/>
              <a:defRPr/>
            </a:pPr>
            <a:r>
              <a:rPr lang="en-US" sz="1100" dirty="0"/>
              <a:t>Improve and expand Water Conservation and Backflow Prevention Programs.</a:t>
            </a:r>
          </a:p>
          <a:p>
            <a:pPr hangingPunct="0">
              <a:defRPr/>
            </a:pPr>
            <a:endParaRPr lang="en-US" sz="1100" b="1" dirty="0"/>
          </a:p>
          <a:p>
            <a:pPr hangingPunct="0">
              <a:defRPr/>
            </a:pPr>
            <a:r>
              <a:rPr lang="en-US" sz="1100" b="1" dirty="0">
                <a:solidFill>
                  <a:srgbClr val="337799"/>
                </a:solidFill>
              </a:rPr>
              <a:t>Wastewater Operations</a:t>
            </a:r>
            <a:endParaRPr lang="en-US" sz="1100" dirty="0">
              <a:solidFill>
                <a:srgbClr val="337799"/>
              </a:solidFill>
            </a:endParaRPr>
          </a:p>
          <a:p>
            <a:pPr marL="171450" indent="-171450">
              <a:buFont typeface="Arial" pitchFamily="34" charset="0"/>
              <a:buChar char="•"/>
              <a:defRPr/>
            </a:pPr>
            <a:r>
              <a:rPr lang="en-US" sz="1100" dirty="0"/>
              <a:t>Continue a program of ongoing education, instruction, and training in house.</a:t>
            </a:r>
          </a:p>
          <a:p>
            <a:pPr marL="171450" indent="-171450">
              <a:buFont typeface="Arial" pitchFamily="34" charset="0"/>
              <a:buChar char="•"/>
              <a:defRPr/>
            </a:pPr>
            <a:r>
              <a:rPr lang="en-US" sz="1100" dirty="0"/>
              <a:t>Continue a program of ongoing repairs and maintenance to plant equipment and structure as necessary.</a:t>
            </a:r>
          </a:p>
          <a:p>
            <a:pPr marL="171450" indent="-171450">
              <a:buFont typeface="Arial" pitchFamily="34" charset="0"/>
              <a:buChar char="•"/>
              <a:defRPr/>
            </a:pPr>
            <a:r>
              <a:rPr lang="en-US" sz="1100" dirty="0"/>
              <a:t>Reduce expenditures based on optimizing resources</a:t>
            </a:r>
            <a:r>
              <a:rPr lang="en-US" sz="1100" dirty="0" smtClean="0"/>
              <a:t>.</a:t>
            </a:r>
          </a:p>
          <a:p>
            <a:pPr marL="171450" indent="-171450">
              <a:buFont typeface="Arial" pitchFamily="34" charset="0"/>
              <a:buChar char="•"/>
              <a:defRPr/>
            </a:pPr>
            <a:r>
              <a:rPr lang="en-US" sz="1100" dirty="0" smtClean="0"/>
              <a:t>Oversee septic hauler discharges (approximately 1,864,947 gallons annually) to our reception location, license applications and renewals, processing manifest and monthly billing (approximately $113,971.02 annually).</a:t>
            </a:r>
            <a:endParaRPr lang="en-US" sz="1100" dirty="0"/>
          </a:p>
        </p:txBody>
      </p:sp>
      <p:sp>
        <p:nvSpPr>
          <p:cNvPr id="151555" name="Rectangle 5"/>
          <p:cNvSpPr>
            <a:spLocks noChangeArrowheads="1"/>
          </p:cNvSpPr>
          <p:nvPr/>
        </p:nvSpPr>
        <p:spPr bwMode="auto">
          <a:xfrm>
            <a:off x="669854" y="624682"/>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WATER WASTEWATER continued </a:t>
            </a:r>
            <a:r>
              <a:rPr lang="en-US" sz="1100" dirty="0">
                <a:cs typeface="Times New Roman" pitchFamily="18" charset="0"/>
              </a:rPr>
              <a:t>					</a:t>
            </a:r>
            <a:endParaRPr lang="en-US" sz="1000" dirty="0"/>
          </a:p>
        </p:txBody>
      </p:sp>
      <p:pic>
        <p:nvPicPr>
          <p:cNvPr id="151556" name="Picture 2" descr="cropped images,cropped pictures,dripping,drips,droplets,drops,faucets,leaking,leaks,leaky,leaky faucets,PNG,transparent background,water,water drips,water dr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415" y="457200"/>
            <a:ext cx="1153608" cy="1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143</a:t>
            </a:fld>
            <a:endParaRPr lang="en-US"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ext uri="{D42A27DB-BD31-4B8C-83A1-F6EECF244321}">
                <p14:modId xmlns:p14="http://schemas.microsoft.com/office/powerpoint/2010/main" val="1070156068"/>
              </p:ext>
            </p:extLst>
          </p:nvPr>
        </p:nvGraphicFramePr>
        <p:xfrm>
          <a:off x="362475" y="1143001"/>
          <a:ext cx="6266933" cy="5968262"/>
        </p:xfrm>
        <a:graphic>
          <a:graphicData uri="http://schemas.openxmlformats.org/drawingml/2006/table">
            <a:tbl>
              <a:tblPr>
                <a:tableStyleId>{ED083AE6-46FA-4A59-8FB0-9F97EB10719F}</a:tableStyleId>
              </a:tblPr>
              <a:tblGrid>
                <a:gridCol w="2266123"/>
                <a:gridCol w="986468"/>
                <a:gridCol w="951978"/>
                <a:gridCol w="995564"/>
                <a:gridCol w="1066800"/>
              </a:tblGrid>
              <a:tr h="502920">
                <a:tc>
                  <a:txBody>
                    <a:bodyPr/>
                    <a:lstStyle/>
                    <a:p>
                      <a:pPr marL="0" marR="0" algn="l" hangingPunct="0">
                        <a:spcBef>
                          <a:spcPts val="0"/>
                        </a:spcBef>
                        <a:spcAft>
                          <a:spcPts val="0"/>
                        </a:spcAft>
                      </a:pPr>
                      <a:r>
                        <a:rPr lang="en-US" sz="1100" b="1" u="none" dirty="0" smtClean="0">
                          <a:effectLst/>
                        </a:rPr>
                        <a:t>Performance Measurement Indicators</a:t>
                      </a:r>
                      <a:endParaRPr lang="en-US" sz="1100" b="1" u="none" dirty="0">
                        <a:effectLst/>
                        <a:latin typeface="+mn-lt"/>
                        <a:ea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a:solidFill>
                            <a:srgbClr val="336600"/>
                          </a:solidFill>
                          <a:effectLst/>
                        </a:rPr>
                        <a:t>FY </a:t>
                      </a:r>
                      <a:r>
                        <a:rPr lang="en-US" sz="1100" u="none" dirty="0" smtClean="0">
                          <a:solidFill>
                            <a:srgbClr val="336600"/>
                          </a:solidFill>
                          <a:effectLst/>
                        </a:rPr>
                        <a:t>2011-2012</a:t>
                      </a:r>
                      <a:endParaRPr lang="en-US" sz="1100" b="0" u="none" dirty="0">
                        <a:solidFill>
                          <a:srgbClr val="336600"/>
                        </a:solidFill>
                        <a:effectLst/>
                        <a:latin typeface="+mn-lt"/>
                        <a:ea typeface="Times New Roman"/>
                      </a:endParaRPr>
                    </a:p>
                  </a:txBody>
                  <a:tcPr marL="68580" marR="68580" marT="0" marB="0">
                    <a:solidFill>
                      <a:schemeClr val="bg1"/>
                    </a:solidFill>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solidFill>
                            <a:srgbClr val="336600"/>
                          </a:solidFill>
                          <a:effectLst/>
                        </a:rPr>
                        <a:t>FY 2012-2013</a:t>
                      </a:r>
                    </a:p>
                  </a:txBody>
                  <a:tcPr marL="68580" marR="68580" marT="0" marB="0">
                    <a:solidFill>
                      <a:schemeClr val="bg1"/>
                    </a:solidFill>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solidFill>
                            <a:srgbClr val="336600"/>
                          </a:solidFill>
                          <a:effectLst/>
                        </a:rPr>
                        <a:t>FY 2013-2014</a:t>
                      </a:r>
                    </a:p>
                  </a:txBody>
                  <a:tcPr marL="68580" marR="68580" marT="0" marB="0">
                    <a:solidFill>
                      <a:schemeClr val="bg1"/>
                    </a:solidFill>
                  </a:tcPr>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solidFill>
                            <a:srgbClr val="336600"/>
                          </a:solidFill>
                          <a:effectLst/>
                        </a:rPr>
                        <a:t>FY 2014-2015</a:t>
                      </a:r>
                    </a:p>
                    <a:p>
                      <a:pPr marL="0" marR="0" algn="ctr" hangingPunct="0">
                        <a:spcBef>
                          <a:spcPts val="0"/>
                        </a:spcBef>
                        <a:spcAft>
                          <a:spcPts val="0"/>
                        </a:spcAft>
                      </a:pPr>
                      <a:endParaRPr lang="en-US" sz="1100" b="0" u="none" dirty="0">
                        <a:solidFill>
                          <a:srgbClr val="336600"/>
                        </a:solidFill>
                        <a:effectLst/>
                        <a:latin typeface="+mn-lt"/>
                        <a:ea typeface="Times New Roman"/>
                      </a:endParaRPr>
                    </a:p>
                  </a:txBody>
                  <a:tcPr marL="68580" marR="68580" marT="0" marB="0">
                    <a:solidFill>
                      <a:schemeClr val="bg1"/>
                    </a:solidFill>
                  </a:tcPr>
                </a:tc>
              </a:tr>
              <a:tr h="335280">
                <a:tc>
                  <a:txBody>
                    <a:bodyPr/>
                    <a:lstStyle/>
                    <a:p>
                      <a:pPr marL="0" marR="0" algn="ctr" hangingPunct="0">
                        <a:spcBef>
                          <a:spcPts val="0"/>
                        </a:spcBef>
                        <a:spcAft>
                          <a:spcPts val="0"/>
                        </a:spcAft>
                      </a:pPr>
                      <a:r>
                        <a:rPr lang="en-US" sz="1100" u="none" strike="noStrike" dirty="0">
                          <a:solidFill>
                            <a:schemeClr val="tx1"/>
                          </a:solidFill>
                          <a:effectLst/>
                        </a:rPr>
                        <a:t> </a:t>
                      </a:r>
                      <a:endParaRPr lang="en-US" sz="1100" dirty="0">
                        <a:solidFill>
                          <a:schemeClr val="tx1"/>
                        </a:solidFill>
                        <a:effectLst/>
                      </a:endParaRPr>
                    </a:p>
                    <a:p>
                      <a:pPr marL="0" marR="0" algn="ctr" hangingPunct="0">
                        <a:spcBef>
                          <a:spcPts val="0"/>
                        </a:spcBef>
                        <a:spcAft>
                          <a:spcPts val="0"/>
                        </a:spcAft>
                      </a:pPr>
                      <a:r>
                        <a:rPr lang="en-US" sz="1100" u="none" dirty="0">
                          <a:solidFill>
                            <a:schemeClr val="tx1"/>
                          </a:solidFill>
                          <a:effectLst/>
                        </a:rPr>
                        <a:t>Demand</a:t>
                      </a:r>
                      <a:endParaRPr lang="en-US" sz="1100" u="none"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smtClean="0">
                          <a:solidFill>
                            <a:schemeClr val="tx1"/>
                          </a:solidFill>
                          <a:effectLst/>
                          <a:latin typeface="Arial"/>
                          <a:ea typeface="Times New Roman"/>
                          <a:cs typeface="Times New Roman"/>
                        </a:rPr>
                        <a:t>Millions of Gallons of treated water produced</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476,704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486,076</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495,797</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495,797</a:t>
                      </a: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 </a:t>
                      </a:r>
                      <a:r>
                        <a:rPr lang="en-US" sz="1100" dirty="0" smtClean="0">
                          <a:solidFill>
                            <a:schemeClr val="tx1"/>
                          </a:solidFill>
                          <a:effectLst/>
                        </a:rPr>
                        <a:t>Number of Connections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2,889</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2,970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3,029</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3,029</a:t>
                      </a: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a:solidFill>
                            <a:schemeClr val="tx1"/>
                          </a:solidFill>
                          <a:effectLst/>
                        </a:rPr>
                        <a:t>Number of Wastewater </a:t>
                      </a:r>
                      <a:r>
                        <a:rPr lang="en-US" sz="1100" dirty="0" smtClean="0">
                          <a:solidFill>
                            <a:schemeClr val="tx1"/>
                          </a:solidFill>
                          <a:effectLst/>
                        </a:rPr>
                        <a:t>Customers</a:t>
                      </a:r>
                      <a:endParaRPr lang="en-US" sz="1100" dirty="0">
                        <a:solidFill>
                          <a:schemeClr val="tx1"/>
                        </a:solidFill>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2,564</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2,625</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2,678</a:t>
                      </a:r>
                      <a:endParaRPr lang="en-US" sz="1100" dirty="0">
                        <a:effectLst/>
                        <a:latin typeface="+mn-lt"/>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2,678</a:t>
                      </a:r>
                      <a:endParaRPr lang="en-US" sz="1100" dirty="0">
                        <a:effectLst/>
                        <a:latin typeface="+mn-lt"/>
                        <a:ea typeface="Times New Roman"/>
                        <a:cs typeface="Times New Roman"/>
                      </a:endParaRPr>
                    </a:p>
                  </a:txBody>
                  <a:tcPr marL="68560" marR="6856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Number of Lift Stations</a:t>
                      </a:r>
                      <a:endParaRPr lang="en-US" sz="1100" dirty="0">
                        <a:solidFill>
                          <a:schemeClr val="tx1"/>
                        </a:solidFill>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a:effectLst/>
                        </a:rPr>
                        <a:t>18</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18</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18</a:t>
                      </a:r>
                      <a:endParaRPr lang="en-US" sz="1100" dirty="0">
                        <a:effectLst/>
                        <a:latin typeface="+mn-lt"/>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18</a:t>
                      </a:r>
                      <a:endParaRPr lang="en-US" sz="1100" dirty="0">
                        <a:effectLst/>
                        <a:latin typeface="+mn-lt"/>
                        <a:ea typeface="Times New Roman"/>
                        <a:cs typeface="Times New Roman"/>
                      </a:endParaRPr>
                    </a:p>
                  </a:txBody>
                  <a:tcPr marL="68560" marR="68560" marT="0" marB="0">
                    <a:solidFill>
                      <a:schemeClr val="bg1"/>
                    </a:solidFill>
                  </a:tcPr>
                </a:tc>
              </a:tr>
              <a:tr h="167640">
                <a:tc>
                  <a:txBody>
                    <a:bodyPr/>
                    <a:lstStyle/>
                    <a:p>
                      <a:pPr marL="0" marR="0" algn="ctr" hangingPunct="0">
                        <a:spcBef>
                          <a:spcPts val="0"/>
                        </a:spcBef>
                        <a:spcAft>
                          <a:spcPts val="0"/>
                        </a:spcAft>
                      </a:pPr>
                      <a:endParaRPr lang="en-US" sz="1100" b="1" u="none"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229753">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dirty="0">
                          <a:solidFill>
                            <a:schemeClr val="tx1"/>
                          </a:solidFill>
                          <a:effectLst/>
                        </a:rPr>
                        <a:t> </a:t>
                      </a:r>
                      <a:r>
                        <a:rPr lang="en-US" sz="1100" u="none" dirty="0" smtClean="0">
                          <a:solidFill>
                            <a:schemeClr val="tx1"/>
                          </a:solidFill>
                          <a:effectLst/>
                        </a:rPr>
                        <a:t>Input </a:t>
                      </a: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Service Area Population</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9,151</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9,425</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9,521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9,521</a:t>
                      </a: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r>
                        <a:rPr lang="en-US" sz="1100" u="none" dirty="0">
                          <a:solidFill>
                            <a:schemeClr val="tx1"/>
                          </a:solidFill>
                          <a:effectLst/>
                        </a:rPr>
                        <a:t>Output</a:t>
                      </a:r>
                      <a:endParaRPr lang="en-US" sz="1100" u="none"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State BAC-T Samples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196</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132</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204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204</a:t>
                      </a: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Leaks &amp; Line Breaks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69</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mn-ea"/>
                          <a:cs typeface="+mn-cs"/>
                        </a:rPr>
                        <a:t>254</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259</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259</a:t>
                      </a: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Located Lines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744</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mn-ea"/>
                          <a:cs typeface="+mn-cs"/>
                        </a:rPr>
                        <a:t>580</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592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592</a:t>
                      </a: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Flushed Lines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310</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Arial"/>
                          <a:ea typeface="Times New Roman"/>
                          <a:cs typeface="Times New Roman"/>
                        </a:rPr>
                        <a:t>420</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428</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428</a:t>
                      </a:r>
                      <a:endParaRPr lang="en-US" sz="1100" dirty="0">
                        <a:effectLst/>
                        <a:latin typeface="+mn-lt"/>
                        <a:ea typeface="Times New Roman"/>
                        <a:cs typeface="Times New Roman"/>
                      </a:endParaRPr>
                    </a:p>
                  </a:txBody>
                  <a:tcPr marL="68580" marR="68580" marT="0" marB="0">
                    <a:solidFill>
                      <a:schemeClr val="bg1"/>
                    </a:solidFill>
                  </a:tcPr>
                </a:tc>
              </a:tr>
              <a:tr h="206389">
                <a:tc>
                  <a:txBody>
                    <a:bodyPr/>
                    <a:lstStyle/>
                    <a:p>
                      <a:pPr marL="0" marR="0" hangingPunct="0">
                        <a:spcBef>
                          <a:spcPts val="0"/>
                        </a:spcBef>
                        <a:spcAft>
                          <a:spcPts val="0"/>
                        </a:spcAft>
                      </a:pPr>
                      <a:r>
                        <a:rPr lang="en-US" sz="1100" dirty="0">
                          <a:solidFill>
                            <a:schemeClr val="tx1"/>
                          </a:solidFill>
                          <a:effectLst/>
                        </a:rPr>
                        <a:t>General Customer Service</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1,257</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mn-ea"/>
                          <a:cs typeface="+mn-cs"/>
                        </a:rPr>
                        <a:t>2,834</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2,890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2,890</a:t>
                      </a: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Change Outs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28</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10</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10</a:t>
                      </a: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a:solidFill>
                            <a:schemeClr val="tx1"/>
                          </a:solidFill>
                          <a:effectLst/>
                        </a:rPr>
                        <a:t>Millions of gallons of wastewater treated</a:t>
                      </a:r>
                      <a:endParaRPr lang="en-US" sz="1100" dirty="0">
                        <a:solidFill>
                          <a:schemeClr val="tx1"/>
                        </a:solidFill>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312.842</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319,099</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325,480</a:t>
                      </a:r>
                      <a:endParaRPr lang="en-US" sz="1100" dirty="0">
                        <a:effectLst/>
                        <a:latin typeface="+mn-lt"/>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325,480</a:t>
                      </a:r>
                      <a:endParaRPr lang="en-US" sz="1100" dirty="0">
                        <a:effectLst/>
                        <a:latin typeface="+mn-lt"/>
                        <a:ea typeface="Times New Roman"/>
                        <a:cs typeface="Times New Roman"/>
                      </a:endParaRPr>
                    </a:p>
                  </a:txBody>
                  <a:tcPr marL="68560" marR="6856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Sewer Stops</a:t>
                      </a:r>
                      <a:endParaRPr lang="en-US" sz="1100" dirty="0">
                        <a:solidFill>
                          <a:schemeClr val="tx1"/>
                        </a:solidFill>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43</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mn-ea"/>
                          <a:cs typeface="+mn-cs"/>
                        </a:rPr>
                        <a:t>176</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180</a:t>
                      </a:r>
                      <a:endParaRPr lang="en-US" sz="1100" dirty="0">
                        <a:effectLst/>
                        <a:latin typeface="+mn-lt"/>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180</a:t>
                      </a:r>
                      <a:endParaRPr lang="en-US" sz="1100" dirty="0">
                        <a:effectLst/>
                        <a:latin typeface="+mn-lt"/>
                        <a:ea typeface="Times New Roman"/>
                        <a:cs typeface="Times New Roman"/>
                      </a:endParaRPr>
                    </a:p>
                  </a:txBody>
                  <a:tcPr marL="68560" marR="68560" marT="0" marB="0">
                    <a:solidFill>
                      <a:schemeClr val="bg1"/>
                    </a:solidFill>
                  </a:tcPr>
                </a:tc>
              </a:tr>
              <a:tr h="167640">
                <a:tc>
                  <a:txBody>
                    <a:bodyPr/>
                    <a:lstStyle/>
                    <a:p>
                      <a:pPr marL="0" marR="0" hangingPunct="0">
                        <a:spcBef>
                          <a:spcPts val="0"/>
                        </a:spcBef>
                        <a:spcAft>
                          <a:spcPts val="0"/>
                        </a:spcAft>
                      </a:pPr>
                      <a:r>
                        <a:rPr lang="en-US" sz="1100" dirty="0">
                          <a:solidFill>
                            <a:schemeClr val="tx1"/>
                          </a:solidFill>
                          <a:effectLst/>
                        </a:rPr>
                        <a:t>Sewer Service</a:t>
                      </a:r>
                      <a:endParaRPr lang="en-US" sz="1100" dirty="0">
                        <a:solidFill>
                          <a:schemeClr val="tx1"/>
                        </a:solidFill>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903</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rPr>
                        <a:t>939</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2,048</a:t>
                      </a:r>
                      <a:endParaRPr lang="en-US" sz="1100" dirty="0">
                        <a:effectLst/>
                        <a:latin typeface="+mn-lt"/>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2,048</a:t>
                      </a:r>
                      <a:endParaRPr lang="en-US" sz="1100" dirty="0">
                        <a:effectLst/>
                        <a:latin typeface="+mn-lt"/>
                        <a:ea typeface="Times New Roman"/>
                        <a:cs typeface="Times New Roman"/>
                      </a:endParaRPr>
                    </a:p>
                  </a:txBody>
                  <a:tcPr marL="68560" marR="68560" marT="0" marB="0">
                    <a:solidFill>
                      <a:schemeClr val="bg1"/>
                    </a:solidFill>
                  </a:tcPr>
                </a:tc>
              </a:tr>
              <a:tr h="167640">
                <a:tc>
                  <a:txBody>
                    <a:bodyPr/>
                    <a:lstStyle/>
                    <a:p>
                      <a:pPr marL="0" marR="0" algn="ctr" hangingPunct="0">
                        <a:spcBef>
                          <a:spcPts val="0"/>
                        </a:spcBef>
                        <a:spcAft>
                          <a:spcPts val="0"/>
                        </a:spcAft>
                      </a:pPr>
                      <a:endParaRPr lang="en-US" sz="1100" u="none"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r>
                        <a:rPr lang="en-US" sz="1100" u="none" dirty="0">
                          <a:solidFill>
                            <a:schemeClr val="tx1"/>
                          </a:solidFill>
                          <a:effectLst/>
                        </a:rPr>
                        <a:t>Effectiveness</a:t>
                      </a:r>
                      <a:endParaRPr lang="en-US" sz="1100" u="none"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endParaRPr lang="en-US" sz="1100" u="none"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tabLst>
                          <a:tab pos="2743200" algn="ctr"/>
                          <a:tab pos="5486400" algn="r"/>
                          <a:tab pos="457200" algn="l"/>
                        </a:tabLst>
                      </a:pPr>
                      <a:r>
                        <a:rPr lang="en-US" sz="1100" dirty="0">
                          <a:solidFill>
                            <a:schemeClr val="tx1"/>
                          </a:solidFill>
                          <a:effectLst/>
                        </a:rPr>
                        <a:t>Number of Spills</a:t>
                      </a:r>
                      <a:endParaRPr lang="en-US" sz="1100" dirty="0">
                        <a:solidFill>
                          <a:schemeClr val="tx1"/>
                        </a:solidFill>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a:effectLst/>
                        </a:rPr>
                        <a:t>0</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mn-ea"/>
                          <a:cs typeface="+mn-cs"/>
                        </a:rPr>
                        <a:t>30</a:t>
                      </a:r>
                      <a:endParaRPr lang="en-US" sz="1100" dirty="0">
                        <a:effectLst/>
                        <a:latin typeface="Arial"/>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60" marR="6856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60" marR="68560" marT="0" marB="0">
                    <a:solidFill>
                      <a:schemeClr val="bg1"/>
                    </a:solidFill>
                  </a:tcPr>
                </a:tc>
              </a:tr>
              <a:tr h="335280">
                <a:tc>
                  <a:txBody>
                    <a:bodyPr/>
                    <a:lstStyle/>
                    <a:p>
                      <a:pPr marL="0" marR="0" hangingPunct="0">
                        <a:spcBef>
                          <a:spcPts val="0"/>
                        </a:spcBef>
                        <a:spcAft>
                          <a:spcPts val="0"/>
                        </a:spcAft>
                      </a:pPr>
                      <a:r>
                        <a:rPr lang="en-US" sz="1100" dirty="0">
                          <a:solidFill>
                            <a:schemeClr val="tx1"/>
                          </a:solidFill>
                          <a:effectLst/>
                        </a:rPr>
                        <a:t>Customer Satisfaction</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Good</a:t>
                      </a:r>
                    </a:p>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rPr>
                        <a:t>Good</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Good</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Good</a:t>
                      </a:r>
                      <a:endParaRPr lang="en-US" sz="1100" dirty="0">
                        <a:effectLst/>
                        <a:latin typeface="+mn-lt"/>
                        <a:ea typeface="Times New Roman"/>
                        <a:cs typeface="Times New Roman"/>
                      </a:endParaRPr>
                    </a:p>
                  </a:txBody>
                  <a:tcPr marL="68580" marR="68580" marT="0" marB="0">
                    <a:solidFill>
                      <a:schemeClr val="bg1"/>
                    </a:solidFill>
                  </a:tcPr>
                </a:tc>
              </a:tr>
            </a:tbl>
          </a:graphicData>
        </a:graphic>
      </p:graphicFrame>
      <p:sp>
        <p:nvSpPr>
          <p:cNvPr id="2" name="Slide Number Placeholder 1"/>
          <p:cNvSpPr>
            <a:spLocks noGrp="1"/>
          </p:cNvSpPr>
          <p:nvPr>
            <p:ph type="sldNum" sz="quarter" idx="12"/>
          </p:nvPr>
        </p:nvSpPr>
        <p:spPr>
          <a:xfrm>
            <a:off x="327025" y="0"/>
            <a:ext cx="800100" cy="438912"/>
          </a:xfrm>
        </p:spPr>
        <p:txBody>
          <a:bodyPr/>
          <a:lstStyle/>
          <a:p>
            <a:pPr>
              <a:defRPr/>
            </a:pPr>
            <a:fld id="{C2735C76-C27D-495B-85FB-A45C95B8496F}" type="slidenum">
              <a:rPr lang="en-US" smtClean="0"/>
              <a:pPr>
                <a:defRPr/>
              </a:pPr>
              <a:t>144</a:t>
            </a:fld>
            <a:endParaRPr lang="en-US" dirty="0"/>
          </a:p>
        </p:txBody>
      </p:sp>
      <p:sp>
        <p:nvSpPr>
          <p:cNvPr id="152754" name="Rectangle 7"/>
          <p:cNvSpPr>
            <a:spLocks noChangeArrowheads="1"/>
          </p:cNvSpPr>
          <p:nvPr/>
        </p:nvSpPr>
        <p:spPr bwMode="auto">
          <a:xfrm>
            <a:off x="327025" y="5178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WATER WASTEWATER continued</a:t>
            </a:r>
            <a:endParaRPr lang="en-US" sz="1400" dirty="0">
              <a:solidFill>
                <a:srgbClr val="336600"/>
              </a:solidFill>
            </a:endParaRPr>
          </a:p>
          <a:p>
            <a:pPr eaLnBrk="0" hangingPunct="0"/>
            <a:r>
              <a:rPr lang="en-US" sz="1100" dirty="0">
                <a:cs typeface="Times New Roman" pitchFamily="18" charset="0"/>
              </a:rPr>
              <a:t>					</a:t>
            </a:r>
            <a:endParaRPr lang="en-US" sz="1000" dirty="0"/>
          </a:p>
        </p:txBody>
      </p:sp>
      <p:pic>
        <p:nvPicPr>
          <p:cNvPr id="5" name="Picture 6" descr="MC90031130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7315200"/>
            <a:ext cx="2133600" cy="93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144</a:t>
            </a:r>
            <a:endParaRPr lang="en-US"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88645998"/>
              </p:ext>
            </p:extLst>
          </p:nvPr>
        </p:nvGraphicFramePr>
        <p:xfrm>
          <a:off x="685801" y="1219201"/>
          <a:ext cx="5753104" cy="3337821"/>
        </p:xfrm>
        <a:graphic>
          <a:graphicData uri="http://schemas.openxmlformats.org/drawingml/2006/table">
            <a:tbl>
              <a:tblPr>
                <a:tableStyleId>{ED083AE6-46FA-4A59-8FB0-9F97EB10719F}</a:tableStyleId>
              </a:tblPr>
              <a:tblGrid>
                <a:gridCol w="1601381"/>
                <a:gridCol w="1067587"/>
                <a:gridCol w="1008276"/>
                <a:gridCol w="1037930"/>
                <a:gridCol w="1037930"/>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336600"/>
                        </a:solidFill>
                        <a:effectLst/>
                        <a:latin typeface="+mn-lt"/>
                      </a:endParaRPr>
                    </a:p>
                    <a:p>
                      <a:pPr marL="0" marR="0" algn="ctr" hangingPunct="0">
                        <a:spcBef>
                          <a:spcPts val="0"/>
                        </a:spcBef>
                        <a:spcAft>
                          <a:spcPts val="0"/>
                        </a:spcAft>
                      </a:pPr>
                      <a:r>
                        <a:rPr lang="en-US" sz="1100" dirty="0" smtClean="0">
                          <a:solidFill>
                            <a:srgbClr val="336600"/>
                          </a:solidFill>
                          <a:effectLst/>
                          <a:latin typeface="+mn-lt"/>
                        </a:rPr>
                        <a:t>FY 2011-2012</a:t>
                      </a:r>
                      <a:endParaRPr lang="en-US" sz="1100" dirty="0">
                        <a:solidFill>
                          <a:srgbClr val="336600"/>
                        </a:solidFill>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336600"/>
                        </a:solidFill>
                        <a:effectLst/>
                        <a:latin typeface="+mn-lt"/>
                      </a:endParaRPr>
                    </a:p>
                    <a:p>
                      <a:pPr marL="0" marR="0" algn="ctr" hangingPunct="0">
                        <a:spcBef>
                          <a:spcPts val="0"/>
                        </a:spcBef>
                        <a:spcAft>
                          <a:spcPts val="0"/>
                        </a:spcAft>
                      </a:pPr>
                      <a:r>
                        <a:rPr lang="en-US" sz="1100" dirty="0" smtClean="0">
                          <a:solidFill>
                            <a:srgbClr val="336600"/>
                          </a:solidFill>
                          <a:effectLst/>
                          <a:latin typeface="+mn-lt"/>
                        </a:rPr>
                        <a:t>FY 2012-2013</a:t>
                      </a:r>
                      <a:endParaRPr lang="en-US" sz="1100" dirty="0">
                        <a:solidFill>
                          <a:srgbClr val="336600"/>
                        </a:solidFill>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336600"/>
                        </a:solidFill>
                        <a:effectLst/>
                        <a:latin typeface="+mn-lt"/>
                      </a:endParaRPr>
                    </a:p>
                    <a:p>
                      <a:pPr marL="0" marR="0" algn="ctr" hangingPunct="0">
                        <a:spcBef>
                          <a:spcPts val="0"/>
                        </a:spcBef>
                        <a:spcAft>
                          <a:spcPts val="0"/>
                        </a:spcAft>
                      </a:pPr>
                      <a:r>
                        <a:rPr lang="en-US" sz="1100" dirty="0" smtClean="0">
                          <a:solidFill>
                            <a:srgbClr val="336600"/>
                          </a:solidFill>
                          <a:effectLst/>
                          <a:latin typeface="+mn-lt"/>
                        </a:rPr>
                        <a:t>FY 2013-2014</a:t>
                      </a:r>
                      <a:endParaRPr lang="en-US" sz="1100" dirty="0">
                        <a:solidFill>
                          <a:srgbClr val="336600"/>
                        </a:solidFill>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336600"/>
                        </a:solidFill>
                        <a:effectLst/>
                      </a:endParaRPr>
                    </a:p>
                    <a:p>
                      <a:pPr marL="0" marR="0" algn="ctr" hangingPunct="0">
                        <a:spcBef>
                          <a:spcPts val="0"/>
                        </a:spcBef>
                        <a:spcAft>
                          <a:spcPts val="0"/>
                        </a:spcAft>
                      </a:pPr>
                      <a:r>
                        <a:rPr lang="en-US" sz="1100" dirty="0" smtClean="0">
                          <a:solidFill>
                            <a:srgbClr val="336600"/>
                          </a:solidFill>
                          <a:effectLst/>
                        </a:rPr>
                        <a:t>FY 2014-2015</a:t>
                      </a:r>
                      <a:endParaRPr lang="en-US" sz="1100" dirty="0">
                        <a:solidFill>
                          <a:srgbClr val="336600"/>
                        </a:solidFill>
                        <a:effectLst/>
                        <a:latin typeface="+mn-lt"/>
                        <a:ea typeface="Times New Roman"/>
                      </a:endParaRPr>
                    </a:p>
                  </a:txBody>
                  <a:tcPr marL="67661" marR="67661" marT="0" marB="0">
                    <a:solidFill>
                      <a:schemeClr val="bg1"/>
                    </a:solidFill>
                  </a:tcPr>
                </a:tc>
              </a:tr>
              <a:tr h="229155">
                <a:tc>
                  <a:txBody>
                    <a:bodyPr/>
                    <a:lstStyle/>
                    <a:p>
                      <a:pPr marL="0" marR="0" hangingPunct="0">
                        <a:spcBef>
                          <a:spcPts val="0"/>
                        </a:spcBef>
                        <a:spcAft>
                          <a:spcPts val="0"/>
                        </a:spcAft>
                      </a:pPr>
                      <a:r>
                        <a:rPr lang="en-US" sz="1100" dirty="0" smtClean="0">
                          <a:effectLst/>
                          <a:latin typeface="+mn-lt"/>
                          <a:ea typeface="Times New Roman"/>
                          <a:cs typeface="Times New Roman"/>
                        </a:rPr>
                        <a:t>Public Works</a:t>
                      </a:r>
                      <a:r>
                        <a:rPr lang="en-US" sz="1100" baseline="0" dirty="0" smtClean="0">
                          <a:effectLst/>
                          <a:latin typeface="+mn-lt"/>
                          <a:ea typeface="Times New Roman"/>
                          <a:cs typeface="Times New Roman"/>
                        </a:rPr>
                        <a:t> Director</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.5</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.5</a:t>
                      </a:r>
                      <a:endParaRPr lang="en-US" sz="1100" dirty="0">
                        <a:effectLst/>
                        <a:latin typeface="+mn-lt"/>
                        <a:ea typeface="Times New Roman"/>
                        <a:cs typeface="Times New Roman"/>
                      </a:endParaRPr>
                    </a:p>
                  </a:txBody>
                  <a:tcPr marL="68580" marR="68580" marT="0" marB="0">
                    <a:solidFill>
                      <a:schemeClr val="bg1"/>
                    </a:solidFill>
                  </a:tcPr>
                </a:tc>
              </a:tr>
              <a:tr h="229155">
                <a:tc>
                  <a:txBody>
                    <a:bodyPr/>
                    <a:lstStyle/>
                    <a:p>
                      <a:pPr marL="0" marR="0" hangingPunct="0">
                        <a:spcBef>
                          <a:spcPts val="0"/>
                        </a:spcBef>
                        <a:spcAft>
                          <a:spcPts val="0"/>
                        </a:spcAft>
                      </a:pPr>
                      <a:r>
                        <a:rPr lang="en-US" sz="1100" dirty="0" smtClean="0">
                          <a:effectLst/>
                          <a:latin typeface="+mn-lt"/>
                        </a:rPr>
                        <a:t>W/WW</a:t>
                      </a:r>
                      <a:r>
                        <a:rPr lang="en-US" sz="1100" baseline="0" dirty="0" smtClean="0">
                          <a:effectLst/>
                          <a:latin typeface="+mn-lt"/>
                        </a:rPr>
                        <a:t> Director</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smtClean="0">
                          <a:effectLst/>
                          <a:latin typeface="+mn-lt"/>
                        </a:rPr>
                        <a:t>W/WW</a:t>
                      </a:r>
                      <a:r>
                        <a:rPr lang="en-US" sz="1100" baseline="0" dirty="0" smtClean="0">
                          <a:effectLst/>
                          <a:latin typeface="+mn-lt"/>
                        </a:rPr>
                        <a:t> Assistant Director</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r>
              <a:tr h="304147">
                <a:tc>
                  <a:txBody>
                    <a:bodyPr/>
                    <a:lstStyle/>
                    <a:p>
                      <a:pPr marL="0" marR="0" hangingPunct="0">
                        <a:spcBef>
                          <a:spcPts val="0"/>
                        </a:spcBef>
                        <a:spcAft>
                          <a:spcPts val="0"/>
                        </a:spcAft>
                      </a:pPr>
                      <a:r>
                        <a:rPr lang="en-US" sz="1100" dirty="0" smtClean="0">
                          <a:effectLst/>
                          <a:latin typeface="+mn-lt"/>
                        </a:rPr>
                        <a:t>Chief Plant Operator</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smtClean="0">
                          <a:effectLst/>
                          <a:latin typeface="+mn-lt"/>
                        </a:rPr>
                        <a:t>W/WW</a:t>
                      </a:r>
                      <a:r>
                        <a:rPr lang="en-US" sz="1100" baseline="0" dirty="0" smtClean="0">
                          <a:effectLst/>
                          <a:latin typeface="+mn-lt"/>
                        </a:rPr>
                        <a:t> Plant Operator</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a:t>
                      </a:r>
                      <a:endParaRPr lang="en-US" sz="1100" dirty="0">
                        <a:effectLst/>
                        <a:latin typeface="+mn-lt"/>
                        <a:ea typeface="Times New Roman"/>
                        <a:cs typeface="Times New Roman"/>
                      </a:endParaRPr>
                    </a:p>
                  </a:txBody>
                  <a:tcPr marL="68580" marR="68580" marT="0" marB="0">
                    <a:solidFill>
                      <a:schemeClr val="bg1"/>
                    </a:solidFill>
                  </a:tcPr>
                </a:tc>
              </a:tr>
              <a:tr h="304147">
                <a:tc>
                  <a:txBody>
                    <a:bodyPr/>
                    <a:lstStyle/>
                    <a:p>
                      <a:pPr marL="0" marR="0" hangingPunct="0">
                        <a:spcBef>
                          <a:spcPts val="0"/>
                        </a:spcBef>
                        <a:spcAft>
                          <a:spcPts val="0"/>
                        </a:spcAft>
                      </a:pPr>
                      <a:r>
                        <a:rPr lang="en-US" sz="1100" baseline="0" dirty="0" smtClean="0">
                          <a:effectLst/>
                          <a:latin typeface="+mn-lt"/>
                        </a:rPr>
                        <a:t>W/WW Foreman</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r>
              <a:tr h="304147">
                <a:tc>
                  <a:txBody>
                    <a:bodyPr/>
                    <a:lstStyle/>
                    <a:p>
                      <a:pPr marL="0" marR="0" hangingPunct="0">
                        <a:spcBef>
                          <a:spcPts val="0"/>
                        </a:spcBef>
                        <a:spcAft>
                          <a:spcPts val="0"/>
                        </a:spcAft>
                      </a:pPr>
                      <a:r>
                        <a:rPr lang="en-US" sz="1100" dirty="0" smtClean="0">
                          <a:effectLst/>
                          <a:latin typeface="+mn-lt"/>
                          <a:ea typeface="Times New Roman"/>
                          <a:cs typeface="Times New Roman"/>
                        </a:rPr>
                        <a:t>System </a:t>
                      </a:r>
                      <a:r>
                        <a:rPr lang="en-US" sz="1100" dirty="0" err="1" smtClean="0">
                          <a:effectLst/>
                          <a:latin typeface="+mn-lt"/>
                          <a:ea typeface="Times New Roman"/>
                          <a:cs typeface="Times New Roman"/>
                        </a:rPr>
                        <a:t>Crewleader</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r>
              <a:tr h="229155">
                <a:tc>
                  <a:txBody>
                    <a:bodyPr/>
                    <a:lstStyle/>
                    <a:p>
                      <a:pPr marL="0" marR="0" hangingPunct="0">
                        <a:spcBef>
                          <a:spcPts val="0"/>
                        </a:spcBef>
                        <a:spcAft>
                          <a:spcPts val="0"/>
                        </a:spcAft>
                      </a:pPr>
                      <a:r>
                        <a:rPr lang="en-US" sz="1100" dirty="0" smtClean="0">
                          <a:effectLst/>
                          <a:latin typeface="+mn-lt"/>
                        </a:rPr>
                        <a:t>System Technician</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4</a:t>
                      </a: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smtClean="0">
                          <a:effectLst/>
                          <a:latin typeface="+mn-lt"/>
                          <a:ea typeface="+mn-ea"/>
                          <a:cs typeface="+mn-cs"/>
                        </a:rPr>
                        <a:t>Special</a:t>
                      </a:r>
                      <a:r>
                        <a:rPr lang="en-US" sz="1100" baseline="0" dirty="0" smtClean="0">
                          <a:effectLst/>
                          <a:latin typeface="+mn-lt"/>
                          <a:ea typeface="+mn-ea"/>
                          <a:cs typeface="+mn-cs"/>
                        </a:rPr>
                        <a:t> Programs Coordinator</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r>
              <a:tr h="229155">
                <a:tc>
                  <a:txBody>
                    <a:bodyPr/>
                    <a:lstStyle/>
                    <a:p>
                      <a:pPr marL="0" marR="0" hangingPunct="0">
                        <a:spcBef>
                          <a:spcPts val="0"/>
                        </a:spcBef>
                        <a:spcAft>
                          <a:spcPts val="0"/>
                        </a:spcAft>
                      </a:pPr>
                      <a:r>
                        <a:rPr lang="en-US" sz="1100" dirty="0">
                          <a:effectLst/>
                          <a:latin typeface="+mn-lt"/>
                        </a:rPr>
                        <a:t>Total</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13</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rPr>
                        <a:t>13</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12.5</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12.5</a:t>
                      </a:r>
                      <a:endParaRPr lang="en-US" sz="1100" dirty="0">
                        <a:effectLst/>
                        <a:latin typeface="+mn-lt"/>
                        <a:ea typeface="Times New Roman"/>
                        <a:cs typeface="Times New Roman"/>
                      </a:endParaRPr>
                    </a:p>
                  </a:txBody>
                  <a:tcPr marL="68580" marR="68580" marT="0" marB="0">
                    <a:solidFill>
                      <a:schemeClr val="bg1"/>
                    </a:solidFill>
                  </a:tcPr>
                </a:tc>
              </a:tr>
            </a:tbl>
          </a:graphicData>
        </a:graphic>
      </p:graphicFrame>
      <p:sp>
        <p:nvSpPr>
          <p:cNvPr id="153664" name="Rectangle 7"/>
          <p:cNvSpPr>
            <a:spLocks noChangeArrowheads="1"/>
          </p:cNvSpPr>
          <p:nvPr/>
        </p:nvSpPr>
        <p:spPr bwMode="auto">
          <a:xfrm>
            <a:off x="1219200" y="4714473"/>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7799"/>
                </a:solidFill>
                <a:cs typeface="Times New Roman" pitchFamily="18" charset="0"/>
              </a:rPr>
              <a:t>WATER WASTEWATER ORGANIZATIONAL CHART</a:t>
            </a:r>
            <a:r>
              <a:rPr lang="en-US" sz="1100" dirty="0">
                <a:cs typeface="Times New Roman" pitchFamily="18" charset="0"/>
              </a:rPr>
              <a:t>					</a:t>
            </a:r>
            <a:endParaRPr lang="en-US" sz="1000" dirty="0"/>
          </a:p>
        </p:txBody>
      </p:sp>
      <p:sp>
        <p:nvSpPr>
          <p:cNvPr id="153665" name="Rectangle 7"/>
          <p:cNvSpPr>
            <a:spLocks noChangeArrowheads="1"/>
          </p:cNvSpPr>
          <p:nvPr/>
        </p:nvSpPr>
        <p:spPr bwMode="auto">
          <a:xfrm>
            <a:off x="685800" y="56277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WATER WASTEWATER continued</a:t>
            </a:r>
            <a:endParaRPr lang="en-US" sz="1400" dirty="0">
              <a:solidFill>
                <a:srgbClr val="336600"/>
              </a:solidFill>
            </a:endParaRPr>
          </a:p>
          <a:p>
            <a:pPr eaLnBrk="0" hangingPunct="0"/>
            <a:r>
              <a:rPr lang="en-US" sz="1100" dirty="0">
                <a:cs typeface="Times New Roman" pitchFamily="18" charset="0"/>
              </a:rPr>
              <a:t>					</a:t>
            </a:r>
            <a:endParaRPr lang="en-US" sz="1000" dirty="0"/>
          </a:p>
        </p:txBody>
      </p:sp>
      <p:graphicFrame>
        <p:nvGraphicFramePr>
          <p:cNvPr id="8" name="Diagram 7"/>
          <p:cNvGraphicFramePr/>
          <p:nvPr>
            <p:extLst>
              <p:ext uri="{D42A27DB-BD31-4B8C-83A1-F6EECF244321}">
                <p14:modId xmlns:p14="http://schemas.microsoft.com/office/powerpoint/2010/main" val="1067718998"/>
              </p:ext>
            </p:extLst>
          </p:nvPr>
        </p:nvGraphicFramePr>
        <p:xfrm>
          <a:off x="762008" y="2514600"/>
          <a:ext cx="5600701" cy="8113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145</a:t>
            </a:fld>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27" y="8657167"/>
            <a:ext cx="738014" cy="486833"/>
          </a:xfrm>
        </p:spPr>
        <p:txBody>
          <a:bodyPr/>
          <a:lstStyle/>
          <a:p>
            <a:pPr>
              <a:defRPr/>
            </a:pPr>
            <a:fld id="{F5669E6F-A436-41F2-85FF-0D6B9183F3DF}" type="slidenum">
              <a:rPr lang="en-US" smtClean="0"/>
              <a:pPr>
                <a:defRPr/>
              </a:pPr>
              <a:t>146</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extLst>
      <p:ext uri="{BB962C8B-B14F-4D97-AF65-F5344CB8AC3E}">
        <p14:creationId xmlns:p14="http://schemas.microsoft.com/office/powerpoint/2010/main" val="126639634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209550" y="-146692"/>
            <a:ext cx="6172200" cy="1524000"/>
          </a:xfrm>
        </p:spPr>
        <p:txBody>
          <a:bodyPr>
            <a:normAutofit/>
          </a:bodyPr>
          <a:lstStyle/>
          <a:p>
            <a:pPr eaLnBrk="1" hangingPunct="1"/>
            <a:r>
              <a:rPr lang="en-US" sz="1400" b="1" dirty="0" smtClean="0">
                <a:solidFill>
                  <a:srgbClr val="0000CC"/>
                </a:solidFill>
                <a:latin typeface="Arial" charset="0"/>
                <a:cs typeface="Arial" charset="0"/>
              </a:rPr>
              <a:t>     ELECTRIC FUND</a:t>
            </a:r>
          </a:p>
        </p:txBody>
      </p:sp>
      <p:sp>
        <p:nvSpPr>
          <p:cNvPr id="154627" name="Rectangle 3"/>
          <p:cNvSpPr>
            <a:spLocks noGrp="1" noChangeArrowheads="1"/>
          </p:cNvSpPr>
          <p:nvPr>
            <p:ph type="body" sz="half" idx="1"/>
          </p:nvPr>
        </p:nvSpPr>
        <p:spPr>
          <a:xfrm>
            <a:off x="457200" y="1327427"/>
            <a:ext cx="5981700" cy="5257800"/>
          </a:xfrm>
          <a:solidFill>
            <a:schemeClr val="bg1"/>
          </a:solidFill>
        </p:spPr>
        <p:txBody>
          <a:bodyPr/>
          <a:lstStyle/>
          <a:p>
            <a:pPr algn="just" eaLnBrk="1" hangingPunct="1">
              <a:lnSpc>
                <a:spcPct val="80000"/>
              </a:lnSpc>
              <a:buFontTx/>
              <a:buNone/>
            </a:pPr>
            <a:r>
              <a:rPr lang="en-US" sz="1200" dirty="0" smtClean="0"/>
              <a:t>	The City’s electric utilities are financed and operated in a manner similar to private business enterprises, where costs of providing services to the public are financed primarily through user charges. Within the Electric Fund, only one department exists: Bastrop Power and Light.</a:t>
            </a:r>
          </a:p>
          <a:p>
            <a:pPr algn="just" eaLnBrk="1" hangingPunct="1">
              <a:lnSpc>
                <a:spcPct val="80000"/>
              </a:lnSpc>
              <a:buFontTx/>
              <a:buNone/>
            </a:pPr>
            <a:endParaRPr lang="en-US" sz="1200" dirty="0" smtClean="0"/>
          </a:p>
          <a:p>
            <a:pPr algn="just" eaLnBrk="1" hangingPunct="1">
              <a:lnSpc>
                <a:spcPct val="80000"/>
              </a:lnSpc>
              <a:buFontTx/>
              <a:buNone/>
            </a:pPr>
            <a:endParaRPr lang="en-US" sz="1200" dirty="0" smtClean="0"/>
          </a:p>
          <a:p>
            <a:pPr algn="just" eaLnBrk="1" hangingPunct="1">
              <a:lnSpc>
                <a:spcPct val="80000"/>
              </a:lnSpc>
              <a:buFontTx/>
              <a:buNone/>
            </a:pPr>
            <a:endParaRPr lang="en-US" sz="1200" dirty="0" smtClean="0"/>
          </a:p>
          <a:p>
            <a:pPr algn="just" eaLnBrk="1" hangingPunct="1">
              <a:lnSpc>
                <a:spcPct val="80000"/>
              </a:lnSpc>
              <a:buFontTx/>
              <a:buNone/>
            </a:pPr>
            <a:endParaRPr lang="en-US" sz="1200" dirty="0" smtClean="0"/>
          </a:p>
          <a:p>
            <a:pPr algn="just" eaLnBrk="1" hangingPunct="1">
              <a:lnSpc>
                <a:spcPct val="80000"/>
              </a:lnSpc>
              <a:buFontTx/>
              <a:buNone/>
            </a:pPr>
            <a:endParaRPr lang="en-US" sz="1200" dirty="0" smtClean="0"/>
          </a:p>
          <a:p>
            <a:pPr algn="just" eaLnBrk="1" hangingPunct="1">
              <a:lnSpc>
                <a:spcPct val="80000"/>
              </a:lnSpc>
              <a:buFontTx/>
              <a:buNone/>
            </a:pPr>
            <a:r>
              <a:rPr lang="en-US" sz="1200" dirty="0" smtClean="0"/>
              <a:t>	</a:t>
            </a:r>
          </a:p>
        </p:txBody>
      </p:sp>
      <p:sp>
        <p:nvSpPr>
          <p:cNvPr id="2" name="Slide Number Placeholder 1"/>
          <p:cNvSpPr>
            <a:spLocks noGrp="1"/>
          </p:cNvSpPr>
          <p:nvPr>
            <p:ph type="sldNum" sz="quarter" idx="12"/>
          </p:nvPr>
        </p:nvSpPr>
        <p:spPr>
          <a:xfrm>
            <a:off x="381000" y="0"/>
            <a:ext cx="800100" cy="438912"/>
          </a:xfrm>
        </p:spPr>
        <p:txBody>
          <a:bodyPr/>
          <a:lstStyle/>
          <a:p>
            <a:pPr>
              <a:defRPr/>
            </a:pPr>
            <a:fld id="{C2735C76-C27D-495B-85FB-A45C95B8496F}" type="slidenum">
              <a:rPr lang="en-US" smtClean="0"/>
              <a:pPr>
                <a:defRPr/>
              </a:pPr>
              <a:t>147</a:t>
            </a:fld>
            <a:endParaRPr lang="en-US" dirty="0"/>
          </a:p>
        </p:txBody>
      </p:sp>
      <p:sp>
        <p:nvSpPr>
          <p:cNvPr id="154711" name="Rectangle 295"/>
          <p:cNvSpPr>
            <a:spLocks noChangeArrowheads="1"/>
          </p:cNvSpPr>
          <p:nvPr/>
        </p:nvSpPr>
        <p:spPr bwMode="auto">
          <a:xfrm>
            <a:off x="4000500" y="7543817"/>
            <a:ext cx="571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200" dirty="0">
              <a:solidFill>
                <a:srgbClr val="336600"/>
              </a:solidFill>
            </a:endParaRPr>
          </a:p>
        </p:txBody>
      </p:sp>
      <p:pic>
        <p:nvPicPr>
          <p:cNvPr id="1547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00843"/>
            <a:ext cx="1032638" cy="608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713" name="Picture 9" descr="C:\Users\kstovall.HALL\AppData\Local\Microsoft\Windows\Temporary Internet Files\Content.IE5\IPQGB8L1\MC90003633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000" y="2604441"/>
            <a:ext cx="1030288"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1"/>
          <p:cNvGraphicFramePr>
            <a:graphicFrameLocks noChangeAspect="1"/>
          </p:cNvGraphicFramePr>
          <p:nvPr>
            <p:extLst>
              <p:ext uri="{D42A27DB-BD31-4B8C-83A1-F6EECF244321}">
                <p14:modId xmlns:p14="http://schemas.microsoft.com/office/powerpoint/2010/main" val="2090598821"/>
              </p:ext>
            </p:extLst>
          </p:nvPr>
        </p:nvGraphicFramePr>
        <p:xfrm>
          <a:off x="676275" y="2265823"/>
          <a:ext cx="5543550" cy="4913119"/>
        </p:xfrm>
        <a:graphic>
          <a:graphicData uri="http://schemas.openxmlformats.org/presentationml/2006/ole">
            <mc:AlternateContent xmlns:mc="http://schemas.openxmlformats.org/markup-compatibility/2006">
              <mc:Choice xmlns:v="urn:schemas-microsoft-com:vml" Requires="v">
                <p:oleObj spid="_x0000_s206872" name="Worksheet" r:id="rId5" imgW="5086333" imgH="5248260" progId="Excel.Sheet.8">
                  <p:embed/>
                </p:oleObj>
              </mc:Choice>
              <mc:Fallback>
                <p:oleObj name="Worksheet" r:id="rId5" imgW="5086333" imgH="5248260" progId="Excel.Sheet.8">
                  <p:embed/>
                  <p:pic>
                    <p:nvPicPr>
                      <p:cNvPr id="0" name=""/>
                      <p:cNvPicPr>
                        <a:picLocks noChangeAspect="1" noChangeArrowheads="1"/>
                      </p:cNvPicPr>
                      <p:nvPr/>
                    </p:nvPicPr>
                    <p:blipFill>
                      <a:blip r:embed="rId6"/>
                      <a:srcRect/>
                      <a:stretch>
                        <a:fillRect/>
                      </a:stretch>
                    </p:blipFill>
                    <p:spPr bwMode="auto">
                      <a:xfrm>
                        <a:off x="676275" y="2265823"/>
                        <a:ext cx="5543550" cy="4913119"/>
                      </a:xfrm>
                      <a:prstGeom prst="rect">
                        <a:avLst/>
                      </a:prstGeom>
                      <a:noFill/>
                      <a:ln>
                        <a:noFill/>
                      </a:ln>
                    </p:spPr>
                  </p:pic>
                </p:oleObj>
              </mc:Fallback>
            </mc:AlternateContent>
          </a:graphicData>
        </a:graphic>
      </p:graphicFrame>
      <p:sp>
        <p:nvSpPr>
          <p:cNvPr id="9" name="Slide Number Placeholder 1"/>
          <p:cNvSpPr txBox="1">
            <a:spLocks/>
          </p:cNvSpPr>
          <p:nvPr/>
        </p:nvSpPr>
        <p:spPr>
          <a:xfrm>
            <a:off x="5850818" y="8639849"/>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147</a:t>
            </a:r>
            <a:endParaRPr 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5"/>
          <p:cNvSpPr>
            <a:spLocks noChangeArrowheads="1"/>
          </p:cNvSpPr>
          <p:nvPr/>
        </p:nvSpPr>
        <p:spPr bwMode="auto">
          <a:xfrm>
            <a:off x="353786" y="793297"/>
            <a:ext cx="6019800" cy="3185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cs typeface="Times New Roman" pitchFamily="18" charset="0"/>
              </a:rPr>
              <a:t>BASTROP POWER AND LIGHT</a:t>
            </a:r>
            <a:endParaRPr lang="en-US" sz="1400" b="1" dirty="0"/>
          </a:p>
          <a:p>
            <a:pPr eaLnBrk="0" hangingPunct="0"/>
            <a:r>
              <a:rPr lang="en-US" sz="1100" dirty="0">
                <a:cs typeface="Times New Roman" pitchFamily="18" charset="0"/>
              </a:rPr>
              <a:t>	</a:t>
            </a:r>
            <a:endParaRPr lang="en-US" sz="1100" dirty="0" smtClean="0">
              <a:cs typeface="Times New Roman" pitchFamily="18" charset="0"/>
            </a:endParaRPr>
          </a:p>
          <a:p>
            <a:pPr eaLnBrk="0" hangingPunct="0"/>
            <a:r>
              <a:rPr lang="en-US" sz="1100" dirty="0">
                <a:cs typeface="Times New Roman" pitchFamily="18" charset="0"/>
              </a:rPr>
              <a:t>				</a:t>
            </a:r>
            <a:endParaRPr lang="en-US" sz="400" dirty="0"/>
          </a:p>
          <a:p>
            <a:pPr algn="just" eaLnBrk="0" hangingPunct="0"/>
            <a:r>
              <a:rPr lang="en-US" sz="1100" b="1" dirty="0">
                <a:solidFill>
                  <a:srgbClr val="000000"/>
                </a:solidFill>
                <a:cs typeface="Times New Roman" pitchFamily="18" charset="0"/>
              </a:rPr>
              <a:t>Department  Description(s)</a:t>
            </a:r>
          </a:p>
          <a:p>
            <a:pPr algn="just" eaLnBrk="0" hangingPunct="0"/>
            <a:endParaRPr lang="en-US" sz="1100" dirty="0"/>
          </a:p>
          <a:p>
            <a:pPr algn="just" hangingPunct="0"/>
            <a:r>
              <a:rPr lang="en-US" sz="1100" dirty="0"/>
              <a:t>Bastrop Power &amp; Light is responsible for the city’s 7200-volt electric distribution system.  There are 25 miles of overhead electrical lines and 4 miles of underground electrical lines which provide service to approximately </a:t>
            </a:r>
            <a:r>
              <a:rPr lang="en-US" sz="1100" dirty="0" smtClean="0"/>
              <a:t>2,600 </a:t>
            </a:r>
            <a:r>
              <a:rPr lang="en-US" sz="1100" dirty="0"/>
              <a:t>electrical customers</a:t>
            </a:r>
            <a:r>
              <a:rPr lang="en-US" sz="1100" dirty="0" smtClean="0"/>
              <a:t>.</a:t>
            </a:r>
          </a:p>
          <a:p>
            <a:pPr algn="just" hangingPunct="0"/>
            <a:endParaRPr lang="en-US" sz="1100" dirty="0"/>
          </a:p>
          <a:p>
            <a:pPr algn="just" hangingPunct="0"/>
            <a:r>
              <a:rPr lang="en-US" sz="1100" dirty="0"/>
              <a:t>The department also provides support to all other departments, civic organizations, developers, contractors, electricians, property owners, and builders as needed.</a:t>
            </a:r>
          </a:p>
          <a:p>
            <a:pPr algn="just" hangingPunct="0"/>
            <a:endParaRPr lang="en-US" sz="1100" dirty="0"/>
          </a:p>
          <a:p>
            <a:pPr algn="just" eaLnBrk="0" hangingPunct="0"/>
            <a:r>
              <a:rPr lang="en-US" sz="1100" b="1" dirty="0">
                <a:solidFill>
                  <a:srgbClr val="000000"/>
                </a:solidFill>
                <a:cs typeface="Times New Roman" pitchFamily="18" charset="0"/>
              </a:rPr>
              <a:t>Department (s) Location</a:t>
            </a:r>
          </a:p>
          <a:p>
            <a:pPr algn="just" eaLnBrk="0" hangingPunct="0"/>
            <a:endParaRPr lang="en-US" sz="1100" b="1" dirty="0">
              <a:solidFill>
                <a:srgbClr val="000000"/>
              </a:solidFill>
              <a:cs typeface="Times New Roman" pitchFamily="18" charset="0"/>
            </a:endParaRPr>
          </a:p>
          <a:p>
            <a:pPr algn="just" hangingPunct="0"/>
            <a:r>
              <a:rPr lang="en-US" sz="1100" dirty="0"/>
              <a:t>The Electric Department is located at 1209 Linden </a:t>
            </a:r>
            <a:r>
              <a:rPr lang="en-US" sz="1100" dirty="0" smtClean="0"/>
              <a:t>Street, Bastrop, Texas.</a:t>
            </a:r>
            <a:endParaRPr lang="en-US" sz="1100" dirty="0"/>
          </a:p>
          <a:p>
            <a:pPr algn="just" hangingPunct="0"/>
            <a:r>
              <a:rPr lang="en-US" sz="1100" dirty="0"/>
              <a:t>Hours are 7:00 AM to 4:00 PM, Monday through Friday, excluding holidays.</a:t>
            </a:r>
          </a:p>
          <a:p>
            <a:pPr algn="just" hangingPunct="0"/>
            <a:r>
              <a:rPr lang="en-US" sz="1100" dirty="0"/>
              <a:t>You may contact staff by phone at (512) </a:t>
            </a:r>
            <a:r>
              <a:rPr lang="en-US" sz="1100" dirty="0" smtClean="0"/>
              <a:t>332-8900</a:t>
            </a:r>
            <a:r>
              <a:rPr lang="en-US" sz="1100" dirty="0"/>
              <a:t>.</a:t>
            </a:r>
          </a:p>
          <a:p>
            <a:pPr algn="just" eaLnBrk="0" hangingPunct="0"/>
            <a:endParaRPr lang="en-US" sz="1100" dirty="0"/>
          </a:p>
        </p:txBody>
      </p:sp>
      <p:graphicFrame>
        <p:nvGraphicFramePr>
          <p:cNvPr id="8" name="Table 7"/>
          <p:cNvGraphicFramePr>
            <a:graphicFrameLocks noGrp="1"/>
          </p:cNvGraphicFramePr>
          <p:nvPr>
            <p:extLst>
              <p:ext uri="{D42A27DB-BD31-4B8C-83A1-F6EECF244321}">
                <p14:modId xmlns:p14="http://schemas.microsoft.com/office/powerpoint/2010/main" val="2505507708"/>
              </p:ext>
            </p:extLst>
          </p:nvPr>
        </p:nvGraphicFramePr>
        <p:xfrm>
          <a:off x="519114" y="4343417"/>
          <a:ext cx="5845174" cy="3821856"/>
        </p:xfrm>
        <a:graphic>
          <a:graphicData uri="http://schemas.openxmlformats.org/drawingml/2006/table">
            <a:tbl>
              <a:tblPr>
                <a:tableStyleId>{ED083AE6-46FA-4A59-8FB0-9F97EB10719F}</a:tableStyleId>
              </a:tblPr>
              <a:tblGrid>
                <a:gridCol w="1943312"/>
                <a:gridCol w="990707"/>
                <a:gridCol w="990707"/>
                <a:gridCol w="990707"/>
                <a:gridCol w="929741"/>
              </a:tblGrid>
              <a:tr h="573699">
                <a:tc>
                  <a:txBody>
                    <a:bodyPr/>
                    <a:lstStyle/>
                    <a:p>
                      <a:pPr marL="0" marR="0" algn="l" hangingPunct="0">
                        <a:spcBef>
                          <a:spcPts val="0"/>
                        </a:spcBef>
                        <a:spcAft>
                          <a:spcPts val="0"/>
                        </a:spcAft>
                      </a:pPr>
                      <a:r>
                        <a:rPr lang="en-US" sz="900" baseline="0" dirty="0" smtClean="0">
                          <a:effectLst/>
                        </a:rPr>
                        <a:t>Expenditure Summary</a:t>
                      </a:r>
                      <a:r>
                        <a:rPr lang="en-US" sz="900" dirty="0" smtClean="0">
                          <a:effectLst/>
                        </a:rPr>
                        <a:t/>
                      </a:r>
                      <a:br>
                        <a:rPr lang="en-US" sz="900" dirty="0" smtClean="0">
                          <a:effectLst/>
                        </a:rPr>
                      </a:b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006699"/>
                          </a:solidFill>
                          <a:effectLst/>
                        </a:rPr>
                        <a:t>Classification</a:t>
                      </a:r>
                      <a:endParaRPr lang="en-US" sz="900" b="1" dirty="0">
                        <a:solidFill>
                          <a:srgbClr val="006699"/>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006699"/>
                          </a:solidFill>
                          <a:effectLst/>
                        </a:rPr>
                        <a:t>Prior YTD</a:t>
                      </a:r>
                      <a:endParaRPr lang="en-US" sz="900" b="1" dirty="0">
                        <a:solidFill>
                          <a:srgbClr val="006699"/>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006699"/>
                          </a:solidFill>
                          <a:effectLst/>
                        </a:rPr>
                        <a:t>Original Budget</a:t>
                      </a:r>
                      <a:endParaRPr lang="en-US" sz="900" b="1" dirty="0">
                        <a:solidFill>
                          <a:srgbClr val="006699"/>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006699"/>
                          </a:solidFill>
                          <a:effectLst/>
                        </a:rPr>
                        <a:t>Projected YTD</a:t>
                      </a:r>
                      <a:endParaRPr lang="en-US" sz="900" b="1" dirty="0">
                        <a:solidFill>
                          <a:srgbClr val="006699"/>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006699"/>
                          </a:solidFill>
                          <a:effectLst/>
                        </a:rPr>
                        <a:t>Budget</a:t>
                      </a:r>
                      <a:endParaRPr lang="en-US" sz="900" b="1" dirty="0">
                        <a:solidFill>
                          <a:srgbClr val="006699"/>
                        </a:solidFill>
                        <a:effectLst/>
                        <a:latin typeface="Times New Roman"/>
                        <a:ea typeface="Times New Roman"/>
                      </a:endParaRPr>
                    </a:p>
                  </a:txBody>
                  <a:tcPr marL="67668" marR="67668" marT="0" marB="0"/>
                </a:tc>
              </a:tr>
              <a:tr h="27199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$638,663</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$643,527</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$600,330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$588,755</a:t>
                      </a:r>
                      <a:endParaRPr lang="en-US" sz="1100" dirty="0"/>
                    </a:p>
                  </a:txBody>
                  <a:tcPr marL="67668" marR="67668" marT="0" marB="0" anchor="ctr"/>
                </a:tc>
              </a:tr>
              <a:tr h="27199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87,307</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64,700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54,420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50,200</a:t>
                      </a:r>
                      <a:endParaRPr lang="en-US" sz="1100" dirty="0"/>
                    </a:p>
                  </a:txBody>
                  <a:tcPr marL="67668" marR="67668" marT="0" marB="0" anchor="ctr"/>
                </a:tc>
              </a:tr>
              <a:tr h="287055">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148,161</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215,250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204,150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157,700</a:t>
                      </a:r>
                      <a:endParaRPr lang="en-US" sz="1100" dirty="0"/>
                    </a:p>
                  </a:txBody>
                  <a:tcPr marL="67668" marR="67668" marT="0" marB="0" anchor="ctr"/>
                </a:tc>
              </a:tr>
              <a:tr h="319923">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14,969</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20,060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17,060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15,500</a:t>
                      </a:r>
                      <a:endParaRPr lang="en-US" sz="1100" dirty="0"/>
                    </a:p>
                  </a:txBody>
                  <a:tcPr marL="67668" marR="67668" marT="0" marB="0" anchor="ctr"/>
                </a:tc>
              </a:tr>
              <a:tr h="35279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5,020,297</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4,995,130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5,408,660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149,310</a:t>
                      </a:r>
                      <a:endParaRPr lang="en-US" sz="1100" dirty="0"/>
                    </a:p>
                  </a:txBody>
                  <a:tcPr marL="67668" marR="67668" marT="0" marB="0" anchor="ctr"/>
                </a:tc>
              </a:tr>
              <a:tr h="309445">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232,644</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129,900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131,500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16,540</a:t>
                      </a:r>
                      <a:endParaRPr lang="en-US" sz="1100" dirty="0"/>
                    </a:p>
                  </a:txBody>
                  <a:tcPr marL="67668" marR="67668" marT="0" marB="0" anchor="ctr"/>
                </a:tc>
              </a:tr>
              <a:tr h="310495">
                <a:tc>
                  <a:txBody>
                    <a:bodyPr/>
                    <a:lstStyle/>
                    <a:p>
                      <a:pPr marL="0" marR="0" algn="l" hangingPunct="0">
                        <a:spcBef>
                          <a:spcPts val="0"/>
                        </a:spcBef>
                        <a:spcAft>
                          <a:spcPts val="0"/>
                        </a:spcAft>
                      </a:pPr>
                      <a:r>
                        <a:rPr lang="en-US" sz="900" dirty="0" smtClean="0">
                          <a:effectLst/>
                        </a:rPr>
                        <a:t>Capital</a:t>
                      </a:r>
                      <a:r>
                        <a:rPr lang="en-US" sz="900" baseline="0" dirty="0" smtClean="0">
                          <a:effectLst/>
                        </a:rPr>
                        <a:t> Outlay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115,000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63,200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135,000</a:t>
                      </a:r>
                      <a:endParaRPr lang="en-US" sz="1100" dirty="0"/>
                    </a:p>
                  </a:txBody>
                  <a:tcPr marL="67668" marR="67668" marT="0" marB="0" anchor="ctr"/>
                </a:tc>
              </a:tr>
              <a:tr h="307856">
                <a:tc>
                  <a:txBody>
                    <a:bodyPr/>
                    <a:lstStyle/>
                    <a:p>
                      <a:pPr marL="0" marR="0" algn="l" hangingPunct="0">
                        <a:spcBef>
                          <a:spcPts val="0"/>
                        </a:spcBef>
                        <a:spcAft>
                          <a:spcPts val="0"/>
                        </a:spcAft>
                      </a:pPr>
                      <a:r>
                        <a:rPr lang="en-US" sz="900" dirty="0" smtClean="0">
                          <a:effectLst/>
                        </a:rPr>
                        <a:t>Debt Service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46,342</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91,533</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91,533</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159,695</a:t>
                      </a:r>
                      <a:endParaRPr lang="en-US" sz="1100" dirty="0"/>
                    </a:p>
                  </a:txBody>
                  <a:tcPr marL="67668" marR="67668" marT="0" marB="0" anchor="ctr"/>
                </a:tc>
              </a:tr>
              <a:tr h="304859">
                <a:tc>
                  <a:txBody>
                    <a:bodyPr/>
                    <a:lstStyle/>
                    <a:p>
                      <a:pPr marL="0" marR="0" algn="l" hangingPunct="0">
                        <a:spcBef>
                          <a:spcPts val="0"/>
                        </a:spcBef>
                        <a:spcAft>
                          <a:spcPts val="0"/>
                        </a:spcAft>
                      </a:pPr>
                      <a:r>
                        <a:rPr lang="en-US" sz="900" dirty="0" smtClean="0">
                          <a:effectLst/>
                        </a:rPr>
                        <a:t>Transfers  Out</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dirty="0" smtClean="0"/>
                        <a:t>613,500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613,500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613,500</a:t>
                      </a:r>
                      <a:endParaRPr lang="en-US" sz="1100" dirty="0"/>
                    </a:p>
                  </a:txBody>
                  <a:tcPr marL="67668" marR="67668" marT="0" marB="0" anchor="ctr"/>
                </a:tc>
                <a:tc>
                  <a:txBody>
                    <a:bodyPr/>
                    <a:lstStyle/>
                    <a:p>
                      <a:pPr marL="0" marR="0" algn="r" hangingPunct="0">
                        <a:spcBef>
                          <a:spcPts val="0"/>
                        </a:spcBef>
                        <a:spcAft>
                          <a:spcPts val="0"/>
                        </a:spcAft>
                      </a:pPr>
                      <a:r>
                        <a:rPr lang="en-US" sz="1100" dirty="0" smtClean="0"/>
                        <a:t>813,500</a:t>
                      </a:r>
                      <a:endParaRPr lang="en-US" sz="1100" dirty="0"/>
                    </a:p>
                  </a:txBody>
                  <a:tcPr marL="67668" marR="67668" marT="0" marB="0" anchor="ctr"/>
                </a:tc>
              </a:tr>
              <a:tr h="237431">
                <a:tc>
                  <a:txBody>
                    <a:bodyPr/>
                    <a:lstStyle/>
                    <a:p>
                      <a:pPr marL="0" marR="0" algn="l" hangingPunct="0">
                        <a:spcBef>
                          <a:spcPts val="0"/>
                        </a:spcBef>
                        <a:spcAft>
                          <a:spcPts val="0"/>
                        </a:spcAft>
                      </a:pPr>
                      <a:r>
                        <a:rPr lang="en-US" sz="900" dirty="0">
                          <a:effectLst/>
                        </a:rPr>
                        <a:t>Total</a:t>
                      </a:r>
                      <a:endParaRPr lang="en-US" sz="900" b="1" dirty="0">
                        <a:solidFill>
                          <a:srgbClr val="336600"/>
                        </a:solidFill>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1100" b="0" dirty="0" smtClean="0">
                          <a:solidFill>
                            <a:schemeClr val="tx1"/>
                          </a:solidFill>
                        </a:rPr>
                        <a:t>$7,184,353</a:t>
                      </a:r>
                      <a:endParaRPr lang="en-US" sz="1100" b="0" dirty="0">
                        <a:solidFill>
                          <a:schemeClr val="tx1"/>
                        </a:solidFill>
                      </a:endParaRPr>
                    </a:p>
                  </a:txBody>
                  <a:tcPr marL="67668" marR="67668" marT="0" marB="0" anchor="ctr"/>
                </a:tc>
                <a:tc>
                  <a:txBody>
                    <a:bodyPr/>
                    <a:lstStyle/>
                    <a:p>
                      <a:pPr marL="0" marR="0" algn="r" hangingPunct="0">
                        <a:spcBef>
                          <a:spcPts val="0"/>
                        </a:spcBef>
                        <a:spcAft>
                          <a:spcPts val="0"/>
                        </a:spcAft>
                      </a:pPr>
                      <a:r>
                        <a:rPr lang="en-US" sz="1100" b="0" dirty="0" smtClean="0">
                          <a:solidFill>
                            <a:schemeClr val="tx1"/>
                          </a:solidFill>
                        </a:rPr>
                        <a:t>$6,888,600</a:t>
                      </a:r>
                      <a:endParaRPr lang="en-US" sz="1100" b="0" dirty="0">
                        <a:solidFill>
                          <a:schemeClr val="tx1"/>
                        </a:solidFill>
                      </a:endParaRPr>
                    </a:p>
                  </a:txBody>
                  <a:tcPr marL="67668" marR="67668" marT="0" marB="0" anchor="ctr"/>
                </a:tc>
                <a:tc>
                  <a:txBody>
                    <a:bodyPr/>
                    <a:lstStyle/>
                    <a:p>
                      <a:pPr marL="0" marR="0" algn="r" hangingPunct="0">
                        <a:spcBef>
                          <a:spcPts val="0"/>
                        </a:spcBef>
                        <a:spcAft>
                          <a:spcPts val="0"/>
                        </a:spcAft>
                      </a:pPr>
                      <a:r>
                        <a:rPr lang="en-US" sz="1100" b="0" dirty="0" smtClean="0">
                          <a:solidFill>
                            <a:schemeClr val="tx1"/>
                          </a:solidFill>
                        </a:rPr>
                        <a:t>$7,184,353</a:t>
                      </a:r>
                      <a:endParaRPr lang="en-US" sz="1100" b="0" dirty="0">
                        <a:solidFill>
                          <a:schemeClr val="tx1"/>
                        </a:solidFill>
                      </a:endParaRPr>
                    </a:p>
                  </a:txBody>
                  <a:tcPr marL="67668" marR="67668" marT="0" marB="0" anchor="ctr"/>
                </a:tc>
                <a:tc>
                  <a:txBody>
                    <a:bodyPr/>
                    <a:lstStyle/>
                    <a:p>
                      <a:pPr marL="0" marR="0" algn="r" hangingPunct="0">
                        <a:spcBef>
                          <a:spcPts val="0"/>
                        </a:spcBef>
                        <a:spcAft>
                          <a:spcPts val="0"/>
                        </a:spcAft>
                      </a:pPr>
                      <a:r>
                        <a:rPr lang="en-US" sz="1100" b="0" dirty="0" smtClean="0">
                          <a:solidFill>
                            <a:schemeClr val="tx1"/>
                          </a:solidFill>
                        </a:rPr>
                        <a:t>$7,753,790</a:t>
                      </a:r>
                      <a:endParaRPr lang="en-US" sz="1100" b="0" dirty="0">
                        <a:solidFill>
                          <a:schemeClr val="tx1"/>
                        </a:solidFill>
                      </a:endParaRPr>
                    </a:p>
                  </a:txBody>
                  <a:tcPr marL="67668" marR="67668" marT="0" marB="0" anchor="ctr"/>
                </a:tc>
              </a:tr>
            </a:tbl>
          </a:graphicData>
        </a:graphic>
      </p:graphicFrame>
      <p:pic>
        <p:nvPicPr>
          <p:cNvPr id="1557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956" y="911136"/>
            <a:ext cx="1453356" cy="78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0" descr="C:\Documents and Settings\kstovall\My Documents\My Pictures\Microsoft Clip Organizer\00403722.jpg"/>
          <p:cNvPicPr>
            <a:picLocks noChangeAspect="1" noChangeArrowheads="1"/>
          </p:cNvPicPr>
          <p:nvPr/>
        </p:nvPicPr>
        <p:blipFill>
          <a:blip r:embed="rId4"/>
          <a:srcRect/>
          <a:stretch>
            <a:fillRect/>
          </a:stretch>
        </p:blipFill>
        <p:spPr bwMode="auto">
          <a:xfrm>
            <a:off x="5560239" y="3132641"/>
            <a:ext cx="925512" cy="846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2"/>
          </p:nvPr>
        </p:nvSpPr>
        <p:spPr>
          <a:xfrm>
            <a:off x="-15221" y="8657167"/>
            <a:ext cx="738014" cy="486833"/>
          </a:xfrm>
        </p:spPr>
        <p:txBody>
          <a:bodyPr/>
          <a:lstStyle/>
          <a:p>
            <a:pPr algn="r">
              <a:defRPr/>
            </a:pPr>
            <a:fld id="{F5669E6F-A436-41F2-85FF-0D6B9183F3DF}" type="slidenum">
              <a:rPr lang="en-US" smtClean="0"/>
              <a:pPr algn="r">
                <a:defRPr/>
              </a:pPr>
              <a:t>148</a:t>
            </a:fld>
            <a:endParaRPr 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1210" y="797394"/>
            <a:ext cx="6019800" cy="6278642"/>
          </a:xfrm>
          <a:prstGeom prst="rect">
            <a:avLst/>
          </a:prstGeom>
          <a:solidFill>
            <a:schemeClr val="bg1"/>
          </a:solidFill>
        </p:spPr>
        <p:txBody>
          <a:bodyPr>
            <a:spAutoFit/>
          </a:bodyPr>
          <a:lstStyle/>
          <a:p>
            <a:pPr hangingPunct="0">
              <a:defRPr/>
            </a:pPr>
            <a:r>
              <a:rPr lang="en-US" sz="1000" dirty="0">
                <a:cs typeface="+mn-cs"/>
              </a:rPr>
              <a:t> </a:t>
            </a:r>
            <a:endParaRPr lang="en-US" sz="1100" b="1" dirty="0">
              <a:cs typeface="+mn-cs"/>
            </a:endParaRPr>
          </a:p>
          <a:p>
            <a:pPr hangingPunct="0">
              <a:defRPr/>
            </a:pPr>
            <a:r>
              <a:rPr lang="en-US" sz="1100" b="1" dirty="0" smtClean="0">
                <a:cs typeface="+mn-cs"/>
              </a:rPr>
              <a:t>2013-2014 </a:t>
            </a:r>
            <a:r>
              <a:rPr lang="en-US" sz="1100" b="1" dirty="0">
                <a:cs typeface="+mn-cs"/>
              </a:rPr>
              <a:t>Accomplishments</a:t>
            </a:r>
            <a:endParaRPr lang="en-US" sz="1100" dirty="0">
              <a:cs typeface="+mn-cs"/>
            </a:endParaRPr>
          </a:p>
          <a:p>
            <a:r>
              <a:rPr lang="en-US" sz="1100" dirty="0"/>
              <a:t>• Reduced power outages due to aggressive system maintenance.</a:t>
            </a:r>
          </a:p>
          <a:p>
            <a:r>
              <a:rPr lang="en-US" sz="1100" dirty="0"/>
              <a:t>• Completed engineering and design for multiple commercial locations.</a:t>
            </a:r>
          </a:p>
          <a:p>
            <a:r>
              <a:rPr lang="en-US" sz="1100" dirty="0"/>
              <a:t>• Continued to perform all aspects of operations while adhering to strict safety </a:t>
            </a:r>
            <a:r>
              <a:rPr lang="en-US" sz="1100" dirty="0" smtClean="0"/>
              <a:t>guidelines.</a:t>
            </a:r>
          </a:p>
          <a:p>
            <a:r>
              <a:rPr lang="en-US" sz="1100" dirty="0" smtClean="0"/>
              <a:t>   These guidelines </a:t>
            </a:r>
            <a:r>
              <a:rPr lang="en-US" sz="1100" dirty="0"/>
              <a:t>are reinforced through a continuous safety training program provided by </a:t>
            </a:r>
            <a:r>
              <a:rPr lang="en-US" sz="1100" dirty="0" smtClean="0"/>
              <a:t> </a:t>
            </a:r>
          </a:p>
          <a:p>
            <a:r>
              <a:rPr lang="en-US" sz="1100" dirty="0" smtClean="0"/>
              <a:t>   TEEX </a:t>
            </a:r>
            <a:r>
              <a:rPr lang="en-US" sz="1100" dirty="0"/>
              <a:t>and an in-house training program.</a:t>
            </a:r>
          </a:p>
          <a:p>
            <a:pPr marL="111125" indent="-111125"/>
            <a:r>
              <a:rPr lang="en-US" sz="1100" dirty="0"/>
              <a:t>• Continued to provide the highest level of customer service to Bastrop Power &amp; Light customers and the citizens of Bastrop.</a:t>
            </a:r>
          </a:p>
          <a:p>
            <a:r>
              <a:rPr lang="en-US" sz="1100" dirty="0"/>
              <a:t>• Completed construction of Industrial Blvd. </a:t>
            </a:r>
            <a:r>
              <a:rPr lang="en-US" sz="1100" dirty="0" smtClean="0"/>
              <a:t>line re-build</a:t>
            </a:r>
            <a:r>
              <a:rPr lang="en-US" sz="1100" dirty="0"/>
              <a:t>.</a:t>
            </a:r>
          </a:p>
          <a:p>
            <a:r>
              <a:rPr lang="en-US" sz="1100" dirty="0"/>
              <a:t>• Completed construction of Loop 150 </a:t>
            </a:r>
            <a:r>
              <a:rPr lang="en-US" sz="1100" dirty="0" smtClean="0"/>
              <a:t>line re-build/relocation</a:t>
            </a:r>
            <a:r>
              <a:rPr lang="en-US" sz="1100" dirty="0"/>
              <a:t>.</a:t>
            </a:r>
          </a:p>
          <a:p>
            <a:r>
              <a:rPr lang="en-US" sz="1100" dirty="0"/>
              <a:t>• Completed construction of Chestnut Street lighting from MLK to Gills Branch.</a:t>
            </a:r>
          </a:p>
          <a:p>
            <a:r>
              <a:rPr lang="en-US" sz="1100" dirty="0"/>
              <a:t>• Completed line extension to La Hacienda for permanent power.</a:t>
            </a:r>
          </a:p>
          <a:p>
            <a:r>
              <a:rPr lang="en-US" sz="1100" dirty="0"/>
              <a:t>• Completed line extensions to Popeye’s for temporary and permanent power.</a:t>
            </a:r>
          </a:p>
          <a:p>
            <a:r>
              <a:rPr lang="en-US" sz="1100" dirty="0"/>
              <a:t>• Completed line extension to Tiger Tote #3 for temporary power.</a:t>
            </a:r>
          </a:p>
          <a:p>
            <a:pPr marL="171450" indent="-171450" hangingPunct="0">
              <a:buFont typeface="Arial" pitchFamily="34" charset="0"/>
              <a:buChar char="•"/>
              <a:defRPr/>
            </a:pPr>
            <a:endParaRPr lang="en-US" sz="1100" dirty="0">
              <a:cs typeface="+mn-cs"/>
            </a:endParaRPr>
          </a:p>
          <a:p>
            <a:pPr hangingPunct="0">
              <a:defRPr/>
            </a:pPr>
            <a:endParaRPr lang="en-US" sz="1100" dirty="0">
              <a:cs typeface="+mn-cs"/>
            </a:endParaRPr>
          </a:p>
          <a:p>
            <a:pPr hangingPunct="0">
              <a:defRPr/>
            </a:pPr>
            <a:r>
              <a:rPr lang="en-US" sz="1100" b="1" dirty="0" smtClean="0">
                <a:cs typeface="+mn-cs"/>
              </a:rPr>
              <a:t>2014-2015 </a:t>
            </a:r>
            <a:r>
              <a:rPr lang="en-US" sz="1100" b="1" dirty="0">
                <a:cs typeface="+mn-cs"/>
              </a:rPr>
              <a:t>Goals</a:t>
            </a:r>
            <a:endParaRPr lang="en-US" sz="1100" dirty="0">
              <a:cs typeface="+mn-cs"/>
            </a:endParaRPr>
          </a:p>
          <a:p>
            <a:pPr marL="171450" indent="-171450" hangingPunct="0">
              <a:buFont typeface="Arial" pitchFamily="34" charset="0"/>
              <a:buChar char="•"/>
              <a:defRPr/>
            </a:pPr>
            <a:r>
              <a:rPr lang="en-US" sz="1100" dirty="0">
                <a:cs typeface="+mn-cs"/>
              </a:rPr>
              <a:t>Continue to provide a high quality of customer service.</a:t>
            </a:r>
          </a:p>
          <a:p>
            <a:pPr marL="171450" indent="-171450" hangingPunct="0">
              <a:buFont typeface="Arial" pitchFamily="34" charset="0"/>
              <a:buChar char="•"/>
              <a:defRPr/>
            </a:pPr>
            <a:r>
              <a:rPr lang="en-US" sz="1100" dirty="0">
                <a:cs typeface="+mn-cs"/>
              </a:rPr>
              <a:t>Continuously work towards upgrading and maintaining a reliable quality service to all customers of Bastrop Power &amp; Light.</a:t>
            </a:r>
          </a:p>
          <a:p>
            <a:pPr marL="171450" indent="-171450" hangingPunct="0">
              <a:buFont typeface="Arial" pitchFamily="34" charset="0"/>
              <a:buChar char="•"/>
              <a:defRPr/>
            </a:pPr>
            <a:r>
              <a:rPr lang="en-US" sz="1100" dirty="0">
                <a:cs typeface="+mn-cs"/>
              </a:rPr>
              <a:t>Provide a prompt response to work orders.</a:t>
            </a:r>
          </a:p>
          <a:p>
            <a:pPr marL="171450" indent="-171450" hangingPunct="0">
              <a:buFont typeface="Arial" pitchFamily="34" charset="0"/>
              <a:buChar char="•"/>
              <a:defRPr/>
            </a:pPr>
            <a:r>
              <a:rPr lang="en-US" sz="1100" dirty="0">
                <a:cs typeface="+mn-cs"/>
              </a:rPr>
              <a:t>Continue to provide employees with </a:t>
            </a:r>
            <a:r>
              <a:rPr lang="en-US" sz="1100" dirty="0" smtClean="0">
                <a:cs typeface="+mn-cs"/>
              </a:rPr>
              <a:t>training </a:t>
            </a:r>
            <a:r>
              <a:rPr lang="en-US" sz="1100" dirty="0">
                <a:cs typeface="+mn-cs"/>
              </a:rPr>
              <a:t>to allow </a:t>
            </a:r>
            <a:r>
              <a:rPr lang="en-US" sz="1100" dirty="0" smtClean="0">
                <a:cs typeface="+mn-cs"/>
              </a:rPr>
              <a:t>for increased </a:t>
            </a:r>
            <a:r>
              <a:rPr lang="en-US" sz="1100" dirty="0">
                <a:cs typeface="+mn-cs"/>
              </a:rPr>
              <a:t>departmental efficiency </a:t>
            </a:r>
            <a:r>
              <a:rPr lang="en-US" sz="1100" dirty="0" smtClean="0">
                <a:cs typeface="+mn-cs"/>
              </a:rPr>
              <a:t>while maintaining </a:t>
            </a:r>
            <a:r>
              <a:rPr lang="en-US" sz="1100" dirty="0">
                <a:cs typeface="+mn-cs"/>
              </a:rPr>
              <a:t>a safe working environment.</a:t>
            </a:r>
          </a:p>
          <a:p>
            <a:pPr marL="171450" indent="-171450" hangingPunct="0">
              <a:buFont typeface="Arial" pitchFamily="34" charset="0"/>
              <a:buChar char="•"/>
              <a:defRPr/>
            </a:pPr>
            <a:r>
              <a:rPr lang="en-US" sz="1100" dirty="0">
                <a:cs typeface="+mn-cs"/>
              </a:rPr>
              <a:t>Provide guidance to citizens, architects, builders, customers, developers, electricians, engineers, property owners and other departments regarding electrical matters.</a:t>
            </a:r>
          </a:p>
          <a:p>
            <a:pPr marL="171450" indent="-171450" hangingPunct="0">
              <a:buFont typeface="Arial" pitchFamily="34" charset="0"/>
              <a:buChar char="•"/>
              <a:defRPr/>
            </a:pPr>
            <a:r>
              <a:rPr lang="en-US" sz="1100" dirty="0">
                <a:cs typeface="+mn-cs"/>
              </a:rPr>
              <a:t>Continue to reduce the number of power outages through aggressive system maintenance.</a:t>
            </a:r>
          </a:p>
          <a:p>
            <a:pPr hangingPunct="0">
              <a:defRPr/>
            </a:pPr>
            <a:endParaRPr lang="en-US" sz="1100" dirty="0">
              <a:cs typeface="+mn-cs"/>
            </a:endParaRPr>
          </a:p>
          <a:p>
            <a:pPr hangingPunct="0">
              <a:defRPr/>
            </a:pPr>
            <a:r>
              <a:rPr lang="en-US" sz="1100" b="1" dirty="0" smtClean="0">
                <a:cs typeface="+mn-cs"/>
              </a:rPr>
              <a:t>2014-2015 </a:t>
            </a:r>
            <a:r>
              <a:rPr lang="en-US" sz="1100" b="1" dirty="0">
                <a:cs typeface="+mn-cs"/>
              </a:rPr>
              <a:t>Budget Objectives</a:t>
            </a:r>
          </a:p>
          <a:p>
            <a:pPr marL="171450" indent="-171450" hangingPunct="0">
              <a:buFont typeface="Arial" pitchFamily="34" charset="0"/>
              <a:buChar char="•"/>
              <a:defRPr/>
            </a:pPr>
            <a:r>
              <a:rPr lang="en-US" sz="1100" dirty="0">
                <a:cs typeface="+mn-cs"/>
              </a:rPr>
              <a:t>Maintain and construct a reliable utility.</a:t>
            </a:r>
          </a:p>
          <a:p>
            <a:pPr marL="171450" indent="-171450" hangingPunct="0">
              <a:buFont typeface="Arial" pitchFamily="34" charset="0"/>
              <a:buChar char="•"/>
              <a:defRPr/>
            </a:pPr>
            <a:r>
              <a:rPr lang="en-US" sz="1100" dirty="0">
                <a:cs typeface="+mn-cs"/>
              </a:rPr>
              <a:t>Respond to customer service requests within a timely manner.</a:t>
            </a:r>
          </a:p>
          <a:p>
            <a:pPr marL="171450" indent="-171450" hangingPunct="0">
              <a:buFont typeface="Arial" pitchFamily="34" charset="0"/>
              <a:buChar char="•"/>
              <a:defRPr/>
            </a:pPr>
            <a:r>
              <a:rPr lang="en-US" sz="1100" dirty="0">
                <a:cs typeface="+mn-cs"/>
              </a:rPr>
              <a:t>Continue operations in a fiscally responsible manner.</a:t>
            </a:r>
          </a:p>
          <a:p>
            <a:pPr marL="171450" indent="-171450" hangingPunct="0">
              <a:buFont typeface="Arial" pitchFamily="34" charset="0"/>
              <a:buChar char="•"/>
              <a:defRPr/>
            </a:pPr>
            <a:r>
              <a:rPr lang="en-US" sz="1100" dirty="0">
                <a:cs typeface="+mn-cs"/>
              </a:rPr>
              <a:t>Continuously strive to maintain the highest level of efficiency and safety.</a:t>
            </a:r>
          </a:p>
          <a:p>
            <a:pPr marL="171450" indent="-171450" hangingPunct="0">
              <a:buFont typeface="Arial" pitchFamily="34" charset="0"/>
              <a:buChar char="•"/>
              <a:defRPr/>
            </a:pPr>
            <a:r>
              <a:rPr lang="en-US" sz="1100" dirty="0">
                <a:cs typeface="+mn-cs"/>
              </a:rPr>
              <a:t>Provide employees with the proper equipment required to perform their jobs in an efficient and productive manner.</a:t>
            </a:r>
          </a:p>
          <a:p>
            <a:pPr hangingPunct="0">
              <a:defRPr/>
            </a:pPr>
            <a:endParaRPr lang="en-US" dirty="0">
              <a:cs typeface="+mn-cs"/>
            </a:endParaRPr>
          </a:p>
        </p:txBody>
      </p:sp>
      <p:sp>
        <p:nvSpPr>
          <p:cNvPr id="156675" name="Rectangle 5"/>
          <p:cNvSpPr>
            <a:spLocks noChangeArrowheads="1"/>
          </p:cNvSpPr>
          <p:nvPr/>
        </p:nvSpPr>
        <p:spPr bwMode="auto">
          <a:xfrm>
            <a:off x="306116" y="572008"/>
            <a:ext cx="550068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cs typeface="Times New Roman" pitchFamily="18" charset="0"/>
              </a:rPr>
              <a:t>BASTROP POWER AND </a:t>
            </a:r>
            <a:r>
              <a:rPr lang="en-US" sz="1400" b="1" dirty="0" smtClean="0">
                <a:cs typeface="Times New Roman" pitchFamily="18" charset="0"/>
              </a:rPr>
              <a:t>LIGHT continued</a:t>
            </a:r>
            <a:r>
              <a:rPr lang="en-US" sz="1100" dirty="0">
                <a:cs typeface="Times New Roman" pitchFamily="18" charset="0"/>
              </a:rPr>
              <a:t>		</a:t>
            </a:r>
            <a:endParaRPr lang="en-US" sz="1000" dirty="0"/>
          </a:p>
        </p:txBody>
      </p:sp>
      <p:pic>
        <p:nvPicPr>
          <p:cNvPr id="1566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58865"/>
            <a:ext cx="1021800" cy="72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349967" y="0"/>
            <a:ext cx="800100" cy="438912"/>
          </a:xfrm>
        </p:spPr>
        <p:txBody>
          <a:bodyPr/>
          <a:lstStyle/>
          <a:p>
            <a:pPr>
              <a:defRPr/>
            </a:pPr>
            <a:fld id="{C2735C76-C27D-495B-85FB-A45C95B8496F}" type="slidenum">
              <a:rPr lang="en-US" smtClean="0"/>
              <a:pPr>
                <a:defRPr/>
              </a:pPr>
              <a:t>149</a:t>
            </a:fld>
            <a:endParaRPr lang="en-US" dirty="0"/>
          </a:p>
        </p:txBody>
      </p:sp>
      <p:pic>
        <p:nvPicPr>
          <p:cNvPr id="180226" name="Picture 2" descr="G:\Photos\ACTION\BP&amp;L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6858000"/>
            <a:ext cx="2793670"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p:cNvSpPr txBox="1">
            <a:spLocks/>
          </p:cNvSpPr>
          <p:nvPr/>
        </p:nvSpPr>
        <p:spPr>
          <a:xfrm>
            <a:off x="5552093" y="8671983"/>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149</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p:cNvSpPr>
            <a:spLocks noChangeArrowheads="1"/>
          </p:cNvSpPr>
          <p:nvPr/>
        </p:nvSpPr>
        <p:spPr bwMode="auto">
          <a:xfrm>
            <a:off x="1221582" y="3276600"/>
            <a:ext cx="4597400" cy="1219200"/>
          </a:xfrm>
          <a:prstGeom prst="rect">
            <a:avLst/>
          </a:prstGeom>
          <a:solidFill>
            <a:schemeClr val="bg1"/>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defRPr/>
            </a:pPr>
            <a:r>
              <a:rPr lang="en-US" dirty="0">
                <a:solidFill>
                  <a:schemeClr val="tx1"/>
                </a:solidFill>
              </a:rPr>
              <a:t>	</a:t>
            </a:r>
            <a:r>
              <a:rPr lang="en-US" sz="1000" dirty="0">
                <a:solidFill>
                  <a:schemeClr val="tx1"/>
                </a:solidFill>
              </a:rPr>
              <a:t>Cemetery Advisory Board:</a:t>
            </a:r>
          </a:p>
          <a:p>
            <a:pPr lvl="4">
              <a:defRPr/>
            </a:pPr>
            <a:r>
              <a:rPr lang="en-US" sz="1000" dirty="0">
                <a:solidFill>
                  <a:schemeClr val="tx1"/>
                </a:solidFill>
              </a:rPr>
              <a:t>Ted Schaefer Place 1</a:t>
            </a:r>
          </a:p>
          <a:p>
            <a:pPr lvl="4">
              <a:defRPr/>
            </a:pPr>
            <a:r>
              <a:rPr lang="en-US" sz="1000" dirty="0">
                <a:solidFill>
                  <a:schemeClr val="tx1"/>
                </a:solidFill>
              </a:rPr>
              <a:t>Mary Williams Place 2</a:t>
            </a:r>
          </a:p>
          <a:p>
            <a:pPr lvl="4">
              <a:defRPr/>
            </a:pPr>
            <a:r>
              <a:rPr lang="en-US" sz="1000" dirty="0">
                <a:solidFill>
                  <a:schemeClr val="tx1"/>
                </a:solidFill>
              </a:rPr>
              <a:t>Carl Spooner Place 3</a:t>
            </a:r>
          </a:p>
          <a:p>
            <a:pPr lvl="4">
              <a:defRPr/>
            </a:pPr>
            <a:r>
              <a:rPr lang="en-US" sz="1000" dirty="0">
                <a:solidFill>
                  <a:schemeClr val="tx1"/>
                </a:solidFill>
              </a:rPr>
              <a:t>Terry Sanders Place 4</a:t>
            </a:r>
          </a:p>
          <a:p>
            <a:pPr lvl="4">
              <a:defRPr/>
            </a:pPr>
            <a:r>
              <a:rPr lang="en-US" sz="1000" dirty="0" smtClean="0">
                <a:solidFill>
                  <a:schemeClr val="tx1"/>
                </a:solidFill>
              </a:rPr>
              <a:t>Jerry </a:t>
            </a:r>
            <a:r>
              <a:rPr lang="en-US" sz="1000" dirty="0">
                <a:solidFill>
                  <a:schemeClr val="tx1"/>
                </a:solidFill>
              </a:rPr>
              <a:t>Woehl Place </a:t>
            </a:r>
            <a:r>
              <a:rPr lang="en-US" sz="1000" dirty="0" smtClean="0">
                <a:solidFill>
                  <a:schemeClr val="tx1"/>
                </a:solidFill>
              </a:rPr>
              <a:t>5</a:t>
            </a:r>
          </a:p>
          <a:p>
            <a:pPr lvl="4">
              <a:defRPr/>
            </a:pPr>
            <a:r>
              <a:rPr lang="en-US" sz="1000" dirty="0" smtClean="0">
                <a:solidFill>
                  <a:schemeClr val="tx1"/>
                </a:solidFill>
              </a:rPr>
              <a:t>Cheryl Long Place 6</a:t>
            </a:r>
            <a:endParaRPr lang="en-US" sz="1000" dirty="0">
              <a:solidFill>
                <a:schemeClr val="tx1"/>
              </a:solidFill>
            </a:endParaRPr>
          </a:p>
          <a:p>
            <a:pPr algn="ctr">
              <a:defRPr/>
            </a:pPr>
            <a:endParaRPr lang="en-US" sz="1000" dirty="0">
              <a:solidFill>
                <a:schemeClr val="tx1"/>
              </a:solidFill>
            </a:endParaRPr>
          </a:p>
        </p:txBody>
      </p:sp>
      <p:sp>
        <p:nvSpPr>
          <p:cNvPr id="23557" name="Rectangle 5"/>
          <p:cNvSpPr>
            <a:spLocks noChangeArrowheads="1"/>
          </p:cNvSpPr>
          <p:nvPr/>
        </p:nvSpPr>
        <p:spPr bwMode="auto">
          <a:xfrm>
            <a:off x="1222376" y="4648200"/>
            <a:ext cx="4606925" cy="1295400"/>
          </a:xfrm>
          <a:prstGeom prst="rect">
            <a:avLst/>
          </a:prstGeom>
          <a:solidFill>
            <a:schemeClr val="bg1"/>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r>
              <a:rPr lang="en-US" sz="1000" dirty="0">
                <a:solidFill>
                  <a:schemeClr val="tx1">
                    <a:lumMod val="95000"/>
                    <a:lumOff val="5000"/>
                  </a:schemeClr>
                </a:solidFill>
              </a:rPr>
              <a:t>	Construction Standards Board:</a:t>
            </a:r>
            <a:endParaRPr lang="en-US" sz="1000" dirty="0">
              <a:solidFill>
                <a:schemeClr val="folHlink"/>
              </a:solidFill>
            </a:endParaRPr>
          </a:p>
          <a:p>
            <a:pPr lvl="4">
              <a:defRPr/>
            </a:pPr>
            <a:r>
              <a:rPr lang="en-US" sz="1000" dirty="0" smtClean="0">
                <a:solidFill>
                  <a:schemeClr val="tx1"/>
                </a:solidFill>
              </a:rPr>
              <a:t>Roger Osborne Place </a:t>
            </a:r>
            <a:r>
              <a:rPr lang="en-US" sz="1000" dirty="0">
                <a:solidFill>
                  <a:schemeClr val="tx1"/>
                </a:solidFill>
              </a:rPr>
              <a:t>1</a:t>
            </a:r>
          </a:p>
          <a:p>
            <a:pPr lvl="4">
              <a:defRPr/>
            </a:pPr>
            <a:r>
              <a:rPr lang="en-US" sz="1000" dirty="0" smtClean="0">
                <a:solidFill>
                  <a:schemeClr val="tx1"/>
                </a:solidFill>
              </a:rPr>
              <a:t>Bruce </a:t>
            </a:r>
            <a:r>
              <a:rPr lang="en-US" sz="1000" dirty="0">
                <a:solidFill>
                  <a:schemeClr val="tx1"/>
                </a:solidFill>
              </a:rPr>
              <a:t>Kana Place 2</a:t>
            </a:r>
          </a:p>
          <a:p>
            <a:pPr lvl="4">
              <a:defRPr/>
            </a:pPr>
            <a:r>
              <a:rPr lang="en-US" sz="1000" dirty="0" smtClean="0">
                <a:solidFill>
                  <a:schemeClr val="tx1"/>
                </a:solidFill>
              </a:rPr>
              <a:t>David Moore </a:t>
            </a:r>
            <a:r>
              <a:rPr lang="en-US" sz="1000" dirty="0">
                <a:solidFill>
                  <a:schemeClr val="tx1"/>
                </a:solidFill>
              </a:rPr>
              <a:t>Place 3</a:t>
            </a:r>
          </a:p>
          <a:p>
            <a:pPr lvl="4">
              <a:defRPr/>
            </a:pPr>
            <a:r>
              <a:rPr lang="en-US" sz="1000" dirty="0" smtClean="0">
                <a:solidFill>
                  <a:schemeClr val="tx1"/>
                </a:solidFill>
              </a:rPr>
              <a:t>Chase McDonald </a:t>
            </a:r>
            <a:r>
              <a:rPr lang="en-US" sz="1000" dirty="0">
                <a:solidFill>
                  <a:schemeClr val="tx1"/>
                </a:solidFill>
              </a:rPr>
              <a:t>Place 4</a:t>
            </a:r>
          </a:p>
          <a:p>
            <a:pPr lvl="4">
              <a:defRPr/>
            </a:pPr>
            <a:r>
              <a:rPr lang="en-US" sz="1000" dirty="0" smtClean="0">
                <a:solidFill>
                  <a:schemeClr val="tx1"/>
                </a:solidFill>
              </a:rPr>
              <a:t>Charles </a:t>
            </a:r>
            <a:r>
              <a:rPr lang="en-US" sz="1000" dirty="0">
                <a:solidFill>
                  <a:schemeClr val="tx1"/>
                </a:solidFill>
              </a:rPr>
              <a:t>Schroeder Place 5</a:t>
            </a:r>
          </a:p>
          <a:p>
            <a:pPr lvl="4">
              <a:defRPr/>
            </a:pPr>
            <a:r>
              <a:rPr lang="en-US" sz="1000" dirty="0">
                <a:solidFill>
                  <a:schemeClr val="tx1"/>
                </a:solidFill>
              </a:rPr>
              <a:t>Vacant Alternate #1</a:t>
            </a:r>
          </a:p>
          <a:p>
            <a:pPr lvl="4">
              <a:defRPr/>
            </a:pPr>
            <a:r>
              <a:rPr lang="en-US" sz="1000" dirty="0">
                <a:solidFill>
                  <a:schemeClr val="tx1"/>
                </a:solidFill>
              </a:rPr>
              <a:t>Vacant Alternate #2</a:t>
            </a:r>
          </a:p>
        </p:txBody>
      </p:sp>
      <p:sp>
        <p:nvSpPr>
          <p:cNvPr id="7" name="Rectangle 2"/>
          <p:cNvSpPr txBox="1">
            <a:spLocks noChangeArrowheads="1"/>
          </p:cNvSpPr>
          <p:nvPr/>
        </p:nvSpPr>
        <p:spPr>
          <a:xfrm>
            <a:off x="583056" y="685800"/>
            <a:ext cx="5691899" cy="1143000"/>
          </a:xfrm>
          <a:prstGeom prst="rect">
            <a:avLst/>
          </a:prstGeom>
        </p:spPr>
        <p:txBody>
          <a:bodyPr anchor="ctr">
            <a:normAutofit fontScale="97500"/>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fontAlgn="auto" hangingPunct="1">
              <a:spcAft>
                <a:spcPts val="0"/>
              </a:spcAft>
              <a:defRPr/>
            </a:pPr>
            <a:r>
              <a:rPr lang="en-US" sz="1200" dirty="0" smtClean="0">
                <a:solidFill>
                  <a:schemeClr val="tx1"/>
                </a:solidFill>
                <a:latin typeface="+mn-lt"/>
                <a:cs typeface="Arial" pitchFamily="34" charset="0"/>
              </a:rPr>
              <a:t>To </a:t>
            </a:r>
            <a:r>
              <a:rPr lang="en-US" sz="1200" dirty="0">
                <a:solidFill>
                  <a:schemeClr val="tx1"/>
                </a:solidFill>
                <a:latin typeface="+mn-lt"/>
                <a:cs typeface="Arial" pitchFamily="34" charset="0"/>
              </a:rPr>
              <a:t>assist in the governing process, the City of Bastrop </a:t>
            </a:r>
            <a:r>
              <a:rPr lang="en-US" sz="1200" dirty="0" smtClean="0">
                <a:solidFill>
                  <a:schemeClr val="tx1"/>
                </a:solidFill>
                <a:latin typeface="+mn-lt"/>
                <a:cs typeface="Arial" pitchFamily="34" charset="0"/>
              </a:rPr>
              <a:t>utilizes </a:t>
            </a:r>
            <a:r>
              <a:rPr lang="en-US" sz="1200" dirty="0">
                <a:solidFill>
                  <a:schemeClr val="tx1"/>
                </a:solidFill>
                <a:latin typeface="+mn-lt"/>
                <a:cs typeface="Arial" pitchFamily="34" charset="0"/>
              </a:rPr>
              <a:t>various boards and commissions. Each board or commission, with a city official liaison, serves an important role and is comprised of citizens who are nominated and appointed by the City of Bastrop City </a:t>
            </a:r>
            <a:r>
              <a:rPr lang="en-US" sz="1200" dirty="0" smtClean="0">
                <a:solidFill>
                  <a:schemeClr val="tx1"/>
                </a:solidFill>
                <a:latin typeface="+mn-lt"/>
                <a:cs typeface="Arial" pitchFamily="34" charset="0"/>
              </a:rPr>
              <a:t>Council.  B</a:t>
            </a:r>
            <a:r>
              <a:rPr lang="en-US" sz="1200" dirty="0" smtClean="0">
                <a:solidFill>
                  <a:schemeClr val="tx1">
                    <a:lumMod val="95000"/>
                    <a:lumOff val="5000"/>
                  </a:schemeClr>
                </a:solidFill>
                <a:latin typeface="+mn-lt"/>
                <a:cs typeface="Arial" pitchFamily="34" charset="0"/>
              </a:rPr>
              <a:t>oards and Commissions identified in alphabetical order.</a:t>
            </a:r>
            <a:r>
              <a:rPr lang="en-US" sz="1200" b="1" dirty="0">
                <a:ln w="1905"/>
                <a:solidFill>
                  <a:srgbClr val="337799"/>
                </a:solidFill>
                <a:effectLst>
                  <a:innerShdw blurRad="69850" dist="43180" dir="5400000">
                    <a:srgbClr val="000000">
                      <a:alpha val="65000"/>
                    </a:srgbClr>
                  </a:innerShdw>
                </a:effectLst>
                <a:latin typeface="+mn-lt"/>
                <a:cs typeface="Arial" pitchFamily="34" charset="0"/>
              </a:rPr>
              <a:t> </a:t>
            </a:r>
            <a:endParaRPr lang="en-US" sz="1200" b="1" dirty="0" smtClean="0">
              <a:ln w="1905"/>
              <a:solidFill>
                <a:srgbClr val="337799"/>
              </a:solidFill>
              <a:effectLst>
                <a:innerShdw blurRad="69850" dist="43180" dir="5400000">
                  <a:srgbClr val="000000">
                    <a:alpha val="65000"/>
                  </a:srgbClr>
                </a:innerShdw>
              </a:effectLst>
              <a:latin typeface="+mn-lt"/>
              <a:cs typeface="Arial" pitchFamily="34" charset="0"/>
            </a:endParaRPr>
          </a:p>
          <a:p>
            <a:pPr algn="ctr" eaLnBrk="1" fontAlgn="auto" hangingPunct="1">
              <a:spcAft>
                <a:spcPts val="0"/>
              </a:spcAft>
              <a:defRPr/>
            </a:pPr>
            <a:endParaRPr lang="en-US" sz="1000" dirty="0" smtClean="0">
              <a:ln w="1905"/>
              <a:solidFill>
                <a:srgbClr val="337799"/>
              </a:solidFill>
              <a:effectLst>
                <a:innerShdw blurRad="69850" dist="43180" dir="5400000">
                  <a:srgbClr val="000000">
                    <a:alpha val="65000"/>
                  </a:srgbClr>
                </a:innerShdw>
              </a:effectLst>
            </a:endParaRPr>
          </a:p>
        </p:txBody>
      </p:sp>
      <p:sp>
        <p:nvSpPr>
          <p:cNvPr id="6" name="Rectangle 5"/>
          <p:cNvSpPr>
            <a:spLocks noChangeArrowheads="1"/>
          </p:cNvSpPr>
          <p:nvPr/>
        </p:nvSpPr>
        <p:spPr bwMode="auto">
          <a:xfrm>
            <a:off x="1214439" y="6087918"/>
            <a:ext cx="4614862" cy="1371600"/>
          </a:xfrm>
          <a:prstGeom prst="rect">
            <a:avLst/>
          </a:prstGeom>
          <a:solidFill>
            <a:schemeClr val="bg1"/>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a:defRPr/>
            </a:pPr>
            <a:r>
              <a:rPr lang="en-US" sz="1000" dirty="0">
                <a:solidFill>
                  <a:schemeClr val="tx1">
                    <a:lumMod val="95000"/>
                    <a:lumOff val="5000"/>
                  </a:schemeClr>
                </a:solidFill>
              </a:rPr>
              <a:t>Economic Development Corporation Board:</a:t>
            </a:r>
          </a:p>
          <a:p>
            <a:pPr lvl="4">
              <a:defRPr/>
            </a:pPr>
            <a:r>
              <a:rPr lang="en-US" sz="1000" dirty="0">
                <a:solidFill>
                  <a:schemeClr val="tx1"/>
                </a:solidFill>
              </a:rPr>
              <a:t>Pat Crawford Place 1</a:t>
            </a:r>
          </a:p>
          <a:p>
            <a:pPr lvl="4">
              <a:defRPr/>
            </a:pPr>
            <a:r>
              <a:rPr lang="en-US" sz="1000" dirty="0">
                <a:solidFill>
                  <a:schemeClr val="tx1"/>
                </a:solidFill>
              </a:rPr>
              <a:t>Neil </a:t>
            </a:r>
            <a:r>
              <a:rPr lang="en-US" sz="1000" dirty="0" err="1">
                <a:solidFill>
                  <a:schemeClr val="tx1"/>
                </a:solidFill>
              </a:rPr>
              <a:t>Gurwitz</a:t>
            </a:r>
            <a:r>
              <a:rPr lang="en-US" sz="1000" dirty="0">
                <a:solidFill>
                  <a:schemeClr val="tx1"/>
                </a:solidFill>
              </a:rPr>
              <a:t> Place 2</a:t>
            </a:r>
          </a:p>
          <a:p>
            <a:pPr lvl="4">
              <a:defRPr/>
            </a:pPr>
            <a:r>
              <a:rPr lang="en-US" sz="1000" dirty="0">
                <a:solidFill>
                  <a:schemeClr val="tx1"/>
                </a:solidFill>
              </a:rPr>
              <a:t>Gary Gutierrez Place 3</a:t>
            </a:r>
          </a:p>
          <a:p>
            <a:pPr lvl="4">
              <a:defRPr/>
            </a:pPr>
            <a:r>
              <a:rPr lang="en-US" sz="1000" dirty="0">
                <a:solidFill>
                  <a:schemeClr val="tx1"/>
                </a:solidFill>
              </a:rPr>
              <a:t>Gary Schiff Place 4</a:t>
            </a:r>
          </a:p>
          <a:p>
            <a:pPr lvl="4">
              <a:defRPr/>
            </a:pPr>
            <a:r>
              <a:rPr lang="en-US" sz="1000" dirty="0">
                <a:solidFill>
                  <a:schemeClr val="tx1"/>
                </a:solidFill>
              </a:rPr>
              <a:t>Mayor </a:t>
            </a:r>
            <a:r>
              <a:rPr lang="en-US" sz="1000" dirty="0" smtClean="0">
                <a:solidFill>
                  <a:schemeClr val="tx1"/>
                </a:solidFill>
              </a:rPr>
              <a:t>Ken </a:t>
            </a:r>
            <a:r>
              <a:rPr lang="en-US" sz="1000" dirty="0" err="1" smtClean="0">
                <a:solidFill>
                  <a:schemeClr val="tx1"/>
                </a:solidFill>
              </a:rPr>
              <a:t>Kesselus</a:t>
            </a:r>
            <a:r>
              <a:rPr lang="en-US" sz="1000" dirty="0" smtClean="0">
                <a:solidFill>
                  <a:schemeClr val="tx1"/>
                </a:solidFill>
              </a:rPr>
              <a:t> </a:t>
            </a:r>
            <a:r>
              <a:rPr lang="en-US" sz="1000" dirty="0">
                <a:solidFill>
                  <a:schemeClr val="tx1"/>
                </a:solidFill>
              </a:rPr>
              <a:t>Place 5</a:t>
            </a:r>
          </a:p>
          <a:p>
            <a:pPr lvl="4">
              <a:defRPr/>
            </a:pPr>
            <a:r>
              <a:rPr lang="en-US" sz="1000" dirty="0">
                <a:solidFill>
                  <a:schemeClr val="tx1"/>
                </a:solidFill>
              </a:rPr>
              <a:t>Steve Mills Place 6</a:t>
            </a:r>
          </a:p>
          <a:p>
            <a:pPr lvl="4">
              <a:defRPr/>
            </a:pPr>
            <a:r>
              <a:rPr lang="en-US" sz="1000" dirty="0" smtClean="0">
                <a:solidFill>
                  <a:schemeClr val="tx1"/>
                </a:solidFill>
              </a:rPr>
              <a:t>Willie </a:t>
            </a:r>
            <a:r>
              <a:rPr lang="en-US" sz="1000" dirty="0">
                <a:solidFill>
                  <a:schemeClr val="tx1"/>
                </a:solidFill>
              </a:rPr>
              <a:t>DeLaRosa Place </a:t>
            </a:r>
            <a:r>
              <a:rPr lang="en-US" sz="1000" dirty="0" smtClean="0">
                <a:solidFill>
                  <a:schemeClr val="tx1"/>
                </a:solidFill>
              </a:rPr>
              <a:t>7</a:t>
            </a:r>
            <a:endParaRPr lang="en-US" sz="1000" dirty="0">
              <a:solidFill>
                <a:schemeClr val="tx1"/>
              </a:solidFill>
            </a:endParaRPr>
          </a:p>
        </p:txBody>
      </p:sp>
      <p:sp>
        <p:nvSpPr>
          <p:cNvPr id="8" name="Rectangle 4"/>
          <p:cNvSpPr>
            <a:spLocks noChangeArrowheads="1"/>
          </p:cNvSpPr>
          <p:nvPr/>
        </p:nvSpPr>
        <p:spPr bwMode="auto">
          <a:xfrm>
            <a:off x="1224757" y="1778000"/>
            <a:ext cx="4594225" cy="1371600"/>
          </a:xfrm>
          <a:prstGeom prst="rect">
            <a:avLst/>
          </a:prstGeom>
          <a:solidFill>
            <a:schemeClr val="bg1"/>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defRPr/>
            </a:pPr>
            <a:r>
              <a:rPr lang="en-US" sz="1000" dirty="0">
                <a:solidFill>
                  <a:schemeClr val="tx1"/>
                </a:solidFill>
              </a:rPr>
              <a:t>	Arts in Public Places Task Force</a:t>
            </a:r>
            <a:r>
              <a:rPr lang="en-US" sz="1000" dirty="0" smtClean="0">
                <a:solidFill>
                  <a:schemeClr val="tx1"/>
                </a:solidFill>
              </a:rPr>
              <a:t>:</a:t>
            </a:r>
          </a:p>
          <a:p>
            <a:pPr marL="0" lvl="3">
              <a:defRPr/>
            </a:pPr>
            <a:r>
              <a:rPr lang="en-US" sz="1000" dirty="0" smtClean="0">
                <a:solidFill>
                  <a:schemeClr val="tx1"/>
                </a:solidFill>
              </a:rPr>
              <a:t>		Vacant  </a:t>
            </a:r>
            <a:r>
              <a:rPr lang="en-US" sz="1000" dirty="0">
                <a:solidFill>
                  <a:schemeClr val="tx1"/>
                </a:solidFill>
              </a:rPr>
              <a:t>Place </a:t>
            </a:r>
            <a:r>
              <a:rPr lang="en-US" sz="1000" dirty="0" smtClean="0">
                <a:solidFill>
                  <a:schemeClr val="tx1"/>
                </a:solidFill>
              </a:rPr>
              <a:t>1</a:t>
            </a:r>
          </a:p>
          <a:p>
            <a:pPr lvl="3">
              <a:defRPr/>
            </a:pPr>
            <a:r>
              <a:rPr lang="en-US" sz="1000" dirty="0" smtClean="0">
                <a:solidFill>
                  <a:schemeClr val="tx1"/>
                </a:solidFill>
              </a:rPr>
              <a:t>	</a:t>
            </a:r>
            <a:r>
              <a:rPr lang="en-US" sz="1000" dirty="0">
                <a:solidFill>
                  <a:schemeClr val="tx1"/>
                </a:solidFill>
              </a:rPr>
              <a:t>Kristi Koch Place </a:t>
            </a:r>
            <a:r>
              <a:rPr lang="en-US" sz="1000" dirty="0" smtClean="0">
                <a:solidFill>
                  <a:schemeClr val="tx1"/>
                </a:solidFill>
              </a:rPr>
              <a:t>2</a:t>
            </a:r>
          </a:p>
          <a:p>
            <a:pPr lvl="3">
              <a:defRPr/>
            </a:pPr>
            <a:r>
              <a:rPr lang="en-US" sz="1000" dirty="0">
                <a:solidFill>
                  <a:schemeClr val="tx1"/>
                </a:solidFill>
              </a:rPr>
              <a:t>	</a:t>
            </a:r>
            <a:r>
              <a:rPr lang="en-US" sz="1000" dirty="0" smtClean="0">
                <a:solidFill>
                  <a:schemeClr val="tx1"/>
                </a:solidFill>
              </a:rPr>
              <a:t>Diana Burley </a:t>
            </a:r>
            <a:r>
              <a:rPr lang="en-US" sz="1000" dirty="0">
                <a:solidFill>
                  <a:schemeClr val="tx1"/>
                </a:solidFill>
              </a:rPr>
              <a:t>Place 3</a:t>
            </a:r>
          </a:p>
          <a:p>
            <a:pPr lvl="3">
              <a:defRPr/>
            </a:pPr>
            <a:r>
              <a:rPr lang="en-US" sz="1000" dirty="0">
                <a:solidFill>
                  <a:schemeClr val="tx1"/>
                </a:solidFill>
              </a:rPr>
              <a:t>	Deborah Johnson Place 4</a:t>
            </a:r>
          </a:p>
          <a:p>
            <a:pPr lvl="3">
              <a:defRPr/>
            </a:pPr>
            <a:r>
              <a:rPr lang="en-US" sz="1000" dirty="0">
                <a:solidFill>
                  <a:schemeClr val="tx1"/>
                </a:solidFill>
              </a:rPr>
              <a:t>	</a:t>
            </a:r>
            <a:r>
              <a:rPr lang="en-US" sz="1000" dirty="0" smtClean="0">
                <a:solidFill>
                  <a:schemeClr val="tx1"/>
                </a:solidFill>
              </a:rPr>
              <a:t>Sergio </a:t>
            </a:r>
            <a:r>
              <a:rPr lang="en-US" sz="1000" dirty="0" err="1" smtClean="0">
                <a:solidFill>
                  <a:schemeClr val="tx1"/>
                </a:solidFill>
              </a:rPr>
              <a:t>Altamirano</a:t>
            </a:r>
            <a:r>
              <a:rPr lang="en-US" sz="1000" dirty="0" smtClean="0">
                <a:solidFill>
                  <a:schemeClr val="tx1"/>
                </a:solidFill>
              </a:rPr>
              <a:t> </a:t>
            </a:r>
            <a:r>
              <a:rPr lang="en-US" sz="1000" dirty="0">
                <a:solidFill>
                  <a:schemeClr val="tx1"/>
                </a:solidFill>
              </a:rPr>
              <a:t>Place 5</a:t>
            </a:r>
          </a:p>
          <a:p>
            <a:pPr lvl="3">
              <a:defRPr/>
            </a:pPr>
            <a:r>
              <a:rPr lang="en-US" sz="1000" dirty="0" smtClean="0">
                <a:solidFill>
                  <a:schemeClr val="tx1"/>
                </a:solidFill>
              </a:rPr>
              <a:t>	Teresa </a:t>
            </a:r>
            <a:r>
              <a:rPr lang="en-US" sz="1000" dirty="0">
                <a:solidFill>
                  <a:schemeClr val="tx1"/>
                </a:solidFill>
              </a:rPr>
              <a:t>Saunders Place 6</a:t>
            </a:r>
          </a:p>
          <a:p>
            <a:pPr lvl="3">
              <a:defRPr/>
            </a:pPr>
            <a:r>
              <a:rPr lang="en-US" sz="1000" dirty="0">
                <a:solidFill>
                  <a:schemeClr val="tx1"/>
                </a:solidFill>
              </a:rPr>
              <a:t>	</a:t>
            </a:r>
            <a:r>
              <a:rPr lang="en-US" sz="1000" dirty="0" smtClean="0">
                <a:solidFill>
                  <a:schemeClr val="tx1"/>
                </a:solidFill>
              </a:rPr>
              <a:t>Hannibal </a:t>
            </a:r>
            <a:r>
              <a:rPr lang="en-US" sz="1000" dirty="0" err="1" smtClean="0">
                <a:solidFill>
                  <a:schemeClr val="tx1"/>
                </a:solidFill>
              </a:rPr>
              <a:t>Lokumbe</a:t>
            </a:r>
            <a:r>
              <a:rPr lang="en-US" sz="1000" dirty="0" smtClean="0">
                <a:solidFill>
                  <a:schemeClr val="tx1"/>
                </a:solidFill>
              </a:rPr>
              <a:t> </a:t>
            </a:r>
            <a:r>
              <a:rPr lang="en-US" sz="1000" dirty="0">
                <a:solidFill>
                  <a:schemeClr val="tx1"/>
                </a:solidFill>
              </a:rPr>
              <a:t>Place 7</a:t>
            </a:r>
          </a:p>
        </p:txBody>
      </p:sp>
      <p:sp>
        <p:nvSpPr>
          <p:cNvPr id="9" name="Rectangle 8"/>
          <p:cNvSpPr>
            <a:spLocks noChangeArrowheads="1"/>
          </p:cNvSpPr>
          <p:nvPr/>
        </p:nvSpPr>
        <p:spPr bwMode="auto">
          <a:xfrm>
            <a:off x="1204120" y="7607300"/>
            <a:ext cx="4614862" cy="71120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defRPr/>
            </a:pPr>
            <a:r>
              <a:rPr lang="en-US" sz="1000" dirty="0">
                <a:solidFill>
                  <a:prstClr val="black">
                    <a:lumMod val="95000"/>
                    <a:lumOff val="5000"/>
                  </a:prstClr>
                </a:solidFill>
              </a:rPr>
              <a:t>                                 Ethics Commission:</a:t>
            </a:r>
            <a:endParaRPr lang="en-US" sz="1000" dirty="0">
              <a:solidFill>
                <a:schemeClr val="tx1">
                  <a:lumMod val="95000"/>
                  <a:lumOff val="5000"/>
                </a:schemeClr>
              </a:solidFill>
            </a:endParaRPr>
          </a:p>
          <a:p>
            <a:pPr lvl="4">
              <a:defRPr/>
            </a:pPr>
            <a:r>
              <a:rPr lang="en-US" sz="1000" dirty="0">
                <a:solidFill>
                  <a:schemeClr val="tx1"/>
                </a:solidFill>
              </a:rPr>
              <a:t>Chris Duggan – </a:t>
            </a:r>
            <a:r>
              <a:rPr lang="en-US" sz="1000" dirty="0" smtClean="0">
                <a:solidFill>
                  <a:schemeClr val="tx1"/>
                </a:solidFill>
              </a:rPr>
              <a:t>Dist. </a:t>
            </a:r>
            <a:r>
              <a:rPr lang="en-US" sz="1000" dirty="0">
                <a:solidFill>
                  <a:schemeClr val="tx1"/>
                </a:solidFill>
              </a:rPr>
              <a:t>Judge 423</a:t>
            </a:r>
            <a:r>
              <a:rPr lang="en-US" sz="1000" baseline="30000" dirty="0">
                <a:solidFill>
                  <a:schemeClr val="tx1"/>
                </a:solidFill>
              </a:rPr>
              <a:t>rd</a:t>
            </a:r>
            <a:r>
              <a:rPr lang="en-US" sz="1000" dirty="0">
                <a:solidFill>
                  <a:schemeClr val="tx1"/>
                </a:solidFill>
              </a:rPr>
              <a:t> </a:t>
            </a:r>
            <a:r>
              <a:rPr lang="en-US" sz="1000" dirty="0" smtClean="0">
                <a:solidFill>
                  <a:schemeClr val="tx1"/>
                </a:solidFill>
              </a:rPr>
              <a:t>Dist. Place </a:t>
            </a:r>
            <a:r>
              <a:rPr lang="en-US" sz="1000" dirty="0">
                <a:solidFill>
                  <a:schemeClr val="tx1"/>
                </a:solidFill>
              </a:rPr>
              <a:t>1</a:t>
            </a:r>
          </a:p>
          <a:p>
            <a:pPr lvl="4">
              <a:defRPr/>
            </a:pPr>
            <a:r>
              <a:rPr lang="en-US" sz="1000" dirty="0">
                <a:solidFill>
                  <a:schemeClr val="tx1"/>
                </a:solidFill>
              </a:rPr>
              <a:t>Reverend Lisa Hinds Place 2</a:t>
            </a:r>
          </a:p>
          <a:p>
            <a:pPr lvl="4">
              <a:defRPr/>
            </a:pPr>
            <a:r>
              <a:rPr lang="en-US" sz="1000" dirty="0">
                <a:solidFill>
                  <a:schemeClr val="tx1"/>
                </a:solidFill>
              </a:rPr>
              <a:t>Corporal Wuthipong Tantaksinanukij Place 3</a:t>
            </a:r>
          </a:p>
        </p:txBody>
      </p:sp>
      <p:sp>
        <p:nvSpPr>
          <p:cNvPr id="2" name="Slide Number Placeholder 1"/>
          <p:cNvSpPr>
            <a:spLocks noGrp="1"/>
          </p:cNvSpPr>
          <p:nvPr>
            <p:ph type="sldNum" sz="quarter" idx="12"/>
          </p:nvPr>
        </p:nvSpPr>
        <p:spPr>
          <a:xfrm>
            <a:off x="5715000" y="8638501"/>
            <a:ext cx="727882" cy="486833"/>
          </a:xfrm>
        </p:spPr>
        <p:txBody>
          <a:bodyPr/>
          <a:lstStyle/>
          <a:p>
            <a:pPr algn="r">
              <a:defRPr/>
            </a:pPr>
            <a:fld id="{F5669E6F-A436-41F2-85FF-0D6B9183F3DF}" type="slidenum">
              <a:rPr lang="en-US" smtClean="0"/>
              <a:pPr algn="r">
                <a:defRPr/>
              </a:pPr>
              <a:t>15</a:t>
            </a:fld>
            <a:endParaRPr lang="en-US" dirty="0"/>
          </a:p>
        </p:txBody>
      </p:sp>
      <p:sp>
        <p:nvSpPr>
          <p:cNvPr id="11" name="Rectangle 4"/>
          <p:cNvSpPr>
            <a:spLocks noGrp="1" noChangeArrowheads="1"/>
          </p:cNvSpPr>
          <p:nvPr>
            <p:ph idx="4294967295"/>
          </p:nvPr>
        </p:nvSpPr>
        <p:spPr>
          <a:xfrm>
            <a:off x="425451" y="218069"/>
            <a:ext cx="6172200" cy="457200"/>
          </a:xfrm>
          <a:extLst/>
        </p:spPr>
        <p:txBody>
          <a:bodyPr rtlCol="0">
            <a:normAutofit fontScale="32500" lnSpcReduction="20000"/>
          </a:bodyPr>
          <a:lstStyle/>
          <a:p>
            <a:pPr algn="ctr" eaLnBrk="1" fontAlgn="auto" hangingPunct="1">
              <a:spcBef>
                <a:spcPct val="0"/>
              </a:spcBef>
              <a:spcAft>
                <a:spcPts val="0"/>
              </a:spcAft>
              <a:buFontTx/>
              <a:buNone/>
              <a:defRPr/>
            </a:pPr>
            <a:endParaRPr lang="en-US"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eaLnBrk="1" fontAlgn="auto" hangingPunct="1">
              <a:spcBef>
                <a:spcPct val="0"/>
              </a:spcBef>
              <a:spcAft>
                <a:spcPts val="0"/>
              </a:spcAft>
              <a:buFontTx/>
              <a:buNone/>
              <a:defRPr/>
            </a:pPr>
            <a:r>
              <a:rPr lang="en-US"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lgn="ctr" eaLnBrk="1" fontAlgn="auto" hangingPunct="1">
              <a:spcBef>
                <a:spcPct val="0"/>
              </a:spcBef>
              <a:spcAft>
                <a:spcPts val="0"/>
              </a:spcAft>
              <a:buFontTx/>
              <a:buNone/>
              <a:defRPr/>
            </a:pPr>
            <a:r>
              <a:rPr lang="en-US" sz="7200" dirty="0" smtClean="0">
                <a:ln w="1905"/>
                <a:effectLst>
                  <a:innerShdw blurRad="69850" dist="43180" dir="5400000">
                    <a:srgbClr val="000000">
                      <a:alpha val="65000"/>
                    </a:srgbClr>
                  </a:innerShdw>
                </a:effectLst>
              </a:rPr>
              <a:t>Appointed Officials</a:t>
            </a:r>
            <a:endParaRPr lang="en-US" sz="7200" dirty="0"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noGrp="1"/>
          </p:cNvGraphicFramePr>
          <p:nvPr>
            <p:ph idx="1"/>
            <p:extLst>
              <p:ext uri="{D42A27DB-BD31-4B8C-83A1-F6EECF244321}">
                <p14:modId xmlns:p14="http://schemas.microsoft.com/office/powerpoint/2010/main" val="3513087501"/>
              </p:ext>
            </p:extLst>
          </p:nvPr>
        </p:nvGraphicFramePr>
        <p:xfrm>
          <a:off x="571500" y="1143005"/>
          <a:ext cx="5715000" cy="4346218"/>
        </p:xfrm>
        <a:graphic>
          <a:graphicData uri="http://schemas.openxmlformats.org/drawingml/2006/table">
            <a:tbl>
              <a:tblPr>
                <a:tableStyleId>{ED083AE6-46FA-4A59-8FB0-9F97EB10719F}</a:tableStyleId>
              </a:tblPr>
              <a:tblGrid>
                <a:gridCol w="1790700"/>
                <a:gridCol w="990600"/>
                <a:gridCol w="990600"/>
                <a:gridCol w="990600"/>
                <a:gridCol w="952500"/>
              </a:tblGrid>
              <a:tr h="335280">
                <a:tc>
                  <a:txBody>
                    <a:bodyPr/>
                    <a:lstStyle/>
                    <a:p>
                      <a:pPr marL="0" marR="0" algn="l" hangingPunct="0">
                        <a:spcBef>
                          <a:spcPts val="0"/>
                        </a:spcBef>
                        <a:spcAft>
                          <a:spcPts val="0"/>
                        </a:spcAft>
                      </a:pPr>
                      <a:r>
                        <a:rPr lang="en-US" sz="1100" u="none" dirty="0" smtClean="0">
                          <a:effectLst/>
                        </a:rPr>
                        <a:t>Performance Measurement Indicators</a:t>
                      </a:r>
                      <a:endParaRPr lang="en-US" sz="1100" b="1" u="none" dirty="0">
                        <a:effectLst/>
                        <a:latin typeface="+mn-lt"/>
                        <a:ea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a:solidFill>
                            <a:srgbClr val="006699"/>
                          </a:solidFill>
                          <a:effectLst/>
                        </a:rPr>
                        <a:t>FY </a:t>
                      </a:r>
                      <a:r>
                        <a:rPr lang="en-US" sz="1100" u="none" dirty="0" smtClean="0">
                          <a:solidFill>
                            <a:srgbClr val="006699"/>
                          </a:solidFill>
                          <a:effectLst/>
                        </a:rPr>
                        <a:t>2011-2012</a:t>
                      </a:r>
                      <a:endParaRPr lang="en-US" sz="1100" b="1" u="none" dirty="0">
                        <a:solidFill>
                          <a:srgbClr val="006699"/>
                        </a:solidFill>
                        <a:effectLst/>
                        <a:latin typeface="+mn-lt"/>
                        <a:ea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a:solidFill>
                            <a:srgbClr val="006699"/>
                          </a:solidFill>
                          <a:effectLst/>
                        </a:rPr>
                        <a:t>FY </a:t>
                      </a:r>
                      <a:r>
                        <a:rPr lang="en-US" sz="1100" u="none" dirty="0" smtClean="0">
                          <a:solidFill>
                            <a:srgbClr val="006699"/>
                          </a:solidFill>
                          <a:effectLst/>
                        </a:rPr>
                        <a:t>2012-2013</a:t>
                      </a:r>
                      <a:endParaRPr lang="en-US" sz="1100" b="1" u="none" dirty="0">
                        <a:solidFill>
                          <a:srgbClr val="006699"/>
                        </a:solidFill>
                        <a:effectLst/>
                        <a:latin typeface="+mn-lt"/>
                        <a:ea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a:solidFill>
                            <a:srgbClr val="006699"/>
                          </a:solidFill>
                          <a:effectLst/>
                        </a:rPr>
                        <a:t>FY </a:t>
                      </a:r>
                      <a:r>
                        <a:rPr lang="en-US" sz="1100" u="none" dirty="0" smtClean="0">
                          <a:solidFill>
                            <a:srgbClr val="006699"/>
                          </a:solidFill>
                          <a:effectLst/>
                        </a:rPr>
                        <a:t>2013-2014</a:t>
                      </a:r>
                      <a:endParaRPr lang="en-US" sz="1100" b="1" u="none" dirty="0">
                        <a:solidFill>
                          <a:srgbClr val="006699"/>
                        </a:solidFill>
                        <a:effectLst/>
                        <a:latin typeface="+mn-lt"/>
                        <a:ea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u="none" dirty="0">
                          <a:solidFill>
                            <a:srgbClr val="006699"/>
                          </a:solidFill>
                          <a:effectLst/>
                        </a:rPr>
                        <a:t>FY </a:t>
                      </a:r>
                      <a:r>
                        <a:rPr lang="en-US" sz="1100" u="none" dirty="0" smtClean="0">
                          <a:solidFill>
                            <a:srgbClr val="006699"/>
                          </a:solidFill>
                          <a:effectLst/>
                        </a:rPr>
                        <a:t>2014-2015</a:t>
                      </a:r>
                      <a:endParaRPr lang="en-US" sz="1100" b="1" u="none" dirty="0">
                        <a:solidFill>
                          <a:srgbClr val="006699"/>
                        </a:solidFill>
                        <a:effectLst/>
                        <a:latin typeface="+mn-lt"/>
                        <a:ea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r>
                        <a:rPr lang="en-US" sz="1100" u="sng" dirty="0">
                          <a:effectLst/>
                        </a:rPr>
                        <a:t>Demand</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r>
                        <a:rPr lang="en-US" sz="1100" u="none" strike="noStrike"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r" hangingPunct="0">
                        <a:spcBef>
                          <a:spcPts val="0"/>
                        </a:spcBef>
                        <a:spcAft>
                          <a:spcPts val="0"/>
                        </a:spcAft>
                      </a:pPr>
                      <a:r>
                        <a:rPr lang="en-US" sz="1100" dirty="0">
                          <a:effectLst/>
                        </a:rPr>
                        <a:t> </a:t>
                      </a:r>
                      <a:endParaRPr lang="en-US" sz="1100" dirty="0">
                        <a:effectLst/>
                        <a:latin typeface="Arial"/>
                        <a:ea typeface="Times New Roman"/>
                        <a:cs typeface="Times New Roman"/>
                      </a:endParaRPr>
                    </a:p>
                  </a:txBody>
                  <a:tcPr marL="68580" marR="68580" marT="0" marB="0">
                    <a:solidFill>
                      <a:schemeClr val="bg1"/>
                    </a:solidFill>
                  </a:tcPr>
                </a:tc>
              </a:tr>
              <a:tr h="167640">
                <a:tc>
                  <a:txBody>
                    <a:bodyPr/>
                    <a:lstStyle/>
                    <a:p>
                      <a:pPr marL="0" marR="0" algn="just" hangingPunct="0">
                        <a:spcBef>
                          <a:spcPts val="0"/>
                        </a:spcBef>
                        <a:spcAft>
                          <a:spcPts val="0"/>
                        </a:spcAft>
                      </a:pPr>
                      <a:r>
                        <a:rPr lang="en-US" sz="1100" dirty="0">
                          <a:effectLst/>
                        </a:rPr>
                        <a:t>Miles of Overhead Lines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25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25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25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Arial"/>
                          <a:ea typeface="Times New Roman"/>
                          <a:cs typeface="Times New Roman"/>
                        </a:rPr>
                        <a:t>25</a:t>
                      </a:r>
                      <a:endParaRPr lang="en-US" sz="1000" dirty="0">
                        <a:effectLst/>
                        <a:latin typeface="Arial"/>
                        <a:ea typeface="Times New Roman"/>
                        <a:cs typeface="Times New Roman"/>
                      </a:endParaRPr>
                    </a:p>
                  </a:txBody>
                  <a:tcPr marL="68580" marR="68580" marT="0" marB="0">
                    <a:solidFill>
                      <a:schemeClr val="bg1"/>
                    </a:solidFill>
                  </a:tcPr>
                </a:tc>
              </a:tr>
              <a:tr h="304795">
                <a:tc>
                  <a:txBody>
                    <a:bodyPr/>
                    <a:lstStyle/>
                    <a:p>
                      <a:pPr marL="0" marR="0" algn="just" hangingPunct="0">
                        <a:spcBef>
                          <a:spcPts val="0"/>
                        </a:spcBef>
                        <a:spcAft>
                          <a:spcPts val="0"/>
                        </a:spcAft>
                      </a:pPr>
                      <a:r>
                        <a:rPr lang="en-US" sz="1100" dirty="0">
                          <a:effectLst/>
                        </a:rPr>
                        <a:t>Miles of Underground Lines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4</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4</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4</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Arial"/>
                          <a:ea typeface="Times New Roman"/>
                          <a:cs typeface="Times New Roman"/>
                        </a:rPr>
                        <a:t>4</a:t>
                      </a: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algn="just" hangingPunct="0">
                        <a:spcBef>
                          <a:spcPts val="0"/>
                        </a:spcBef>
                        <a:spcAft>
                          <a:spcPts val="0"/>
                        </a:spcAft>
                      </a:pPr>
                      <a:r>
                        <a:rPr lang="en-US" sz="1100" dirty="0">
                          <a:effectLst/>
                        </a:rPr>
                        <a:t>Number of Customers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rPr>
                        <a:t>2,596</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rPr>
                        <a:t>2,625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2,644</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algn="just"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algn="just"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r>
                        <a:rPr lang="en-US" sz="1100" u="sng" dirty="0">
                          <a:effectLst/>
                        </a:rPr>
                        <a:t>Input</a:t>
                      </a:r>
                      <a:r>
                        <a:rPr lang="en-US" sz="1100"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effectLst/>
                        </a:rPr>
                        <a:t>Number of Employees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9</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9</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9</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Arial"/>
                          <a:ea typeface="Times New Roman"/>
                          <a:cs typeface="Times New Roman"/>
                        </a:rPr>
                        <a:t>9</a:t>
                      </a:r>
                      <a:endParaRPr lang="en-US" sz="1000" dirty="0">
                        <a:effectLst/>
                        <a:latin typeface="Arial"/>
                        <a:ea typeface="Times New Roman"/>
                        <a:cs typeface="Times New Roman"/>
                      </a:endParaRPr>
                    </a:p>
                  </a:txBody>
                  <a:tcPr marL="68580" marR="68580" marT="0" marB="0">
                    <a:solidFill>
                      <a:schemeClr val="bg1"/>
                    </a:solidFill>
                  </a:tcPr>
                </a:tc>
              </a:tr>
              <a:tr h="185703">
                <a:tc>
                  <a:txBody>
                    <a:bodyPr/>
                    <a:lstStyle/>
                    <a:p>
                      <a:pPr marL="0" marR="0"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r>
                        <a:rPr lang="en-US" sz="1100" u="sng" dirty="0">
                          <a:effectLst/>
                        </a:rPr>
                        <a:t>Output</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u="sng" dirty="0">
                          <a:effectLst/>
                        </a:rPr>
                        <a:t>System Maintenance</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effectLst/>
                        </a:rPr>
                        <a:t>Overhead</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25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25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25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Arial"/>
                          <a:ea typeface="Times New Roman"/>
                          <a:cs typeface="Times New Roman"/>
                        </a:rPr>
                        <a:t>25</a:t>
                      </a: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effectLst/>
                        </a:rPr>
                        <a:t>Underground</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4</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4</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4</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Arial"/>
                          <a:ea typeface="Times New Roman"/>
                          <a:cs typeface="Times New Roman"/>
                        </a:rPr>
                        <a:t>4</a:t>
                      </a: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u="none" strike="noStrike"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u="sng" dirty="0">
                          <a:effectLst/>
                        </a:rPr>
                        <a:t>Construction</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effectLst/>
                        </a:rPr>
                        <a:t>Line Extension</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15</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rPr>
                        <a:t>8</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8</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Arial"/>
                          <a:ea typeface="Times New Roman"/>
                          <a:cs typeface="Times New Roman"/>
                        </a:rPr>
                        <a:t>4</a:t>
                      </a: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u="none" strike="noStrike"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algn="ctr" hangingPunct="0">
                        <a:spcBef>
                          <a:spcPts val="0"/>
                        </a:spcBef>
                        <a:spcAft>
                          <a:spcPts val="0"/>
                        </a:spcAft>
                      </a:pPr>
                      <a:r>
                        <a:rPr lang="en-US" sz="1100" u="sng" dirty="0">
                          <a:effectLst/>
                        </a:rPr>
                        <a:t>Effectiveness</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u="none" strike="noStrike" dirty="0">
                          <a:effectLst/>
                        </a:rPr>
                        <a:t> </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 </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endParaRPr lang="en-US" sz="1000" dirty="0">
                        <a:effectLst/>
                        <a:latin typeface="Arial"/>
                        <a:ea typeface="Times New Roman"/>
                        <a:cs typeface="Times New Roman"/>
                      </a:endParaRPr>
                    </a:p>
                  </a:txBody>
                  <a:tcPr marL="68580" marR="68580" marT="0" marB="0">
                    <a:solidFill>
                      <a:schemeClr val="bg1"/>
                    </a:solidFill>
                  </a:tcPr>
                </a:tc>
              </a:tr>
              <a:tr h="167640">
                <a:tc>
                  <a:txBody>
                    <a:bodyPr/>
                    <a:lstStyle/>
                    <a:p>
                      <a:pPr marL="0" marR="0" hangingPunct="0">
                        <a:spcBef>
                          <a:spcPts val="0"/>
                        </a:spcBef>
                        <a:spcAft>
                          <a:spcPts val="0"/>
                        </a:spcAft>
                      </a:pPr>
                      <a:r>
                        <a:rPr lang="en-US" sz="1100" dirty="0">
                          <a:effectLst/>
                        </a:rPr>
                        <a:t>Customer Satisfaction</a:t>
                      </a:r>
                      <a:endParaRPr lang="en-US" sz="1100" dirty="0">
                        <a:solidFill>
                          <a:schemeClr val="tx1"/>
                        </a:solidFill>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Good</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a:effectLst/>
                          <a:latin typeface="+mn-lt"/>
                        </a:rPr>
                        <a:t>Good</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mn-lt"/>
                          <a:ea typeface="Times New Roman"/>
                          <a:cs typeface="Times New Roman"/>
                        </a:rPr>
                        <a:t>Good</a:t>
                      </a:r>
                      <a:endParaRPr lang="en-US" sz="10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000" dirty="0" smtClean="0">
                          <a:effectLst/>
                          <a:latin typeface="Arial"/>
                          <a:ea typeface="Times New Roman"/>
                          <a:cs typeface="Times New Roman"/>
                        </a:rPr>
                        <a:t>Good</a:t>
                      </a:r>
                      <a:endParaRPr lang="en-US" sz="1000" dirty="0">
                        <a:effectLst/>
                        <a:latin typeface="Arial"/>
                        <a:ea typeface="Times New Roman"/>
                        <a:cs typeface="Times New Roman"/>
                      </a:endParaRPr>
                    </a:p>
                  </a:txBody>
                  <a:tcPr marL="68580" marR="68580" marT="0" marB="0">
                    <a:solidFill>
                      <a:schemeClr val="bg1"/>
                    </a:solidFill>
                  </a:tcPr>
                </a:tc>
              </a:tr>
            </a:tbl>
          </a:graphicData>
        </a:graphic>
      </p:graphicFrame>
      <p:sp>
        <p:nvSpPr>
          <p:cNvPr id="2" name="Slide Number Placeholder 1"/>
          <p:cNvSpPr>
            <a:spLocks noGrp="1"/>
          </p:cNvSpPr>
          <p:nvPr>
            <p:ph type="sldNum" sz="quarter" idx="12"/>
          </p:nvPr>
        </p:nvSpPr>
        <p:spPr>
          <a:xfrm>
            <a:off x="0" y="8657167"/>
            <a:ext cx="738014" cy="486833"/>
          </a:xfrm>
        </p:spPr>
        <p:txBody>
          <a:bodyPr/>
          <a:lstStyle/>
          <a:p>
            <a:pPr algn="r">
              <a:defRPr/>
            </a:pPr>
            <a:fld id="{F5669E6F-A436-41F2-85FF-0D6B9183F3DF}" type="slidenum">
              <a:rPr lang="en-US" smtClean="0"/>
              <a:pPr algn="r">
                <a:defRPr/>
              </a:pPr>
              <a:t>150</a:t>
            </a:fld>
            <a:endParaRPr lang="en-US" dirty="0"/>
          </a:p>
        </p:txBody>
      </p:sp>
      <p:sp>
        <p:nvSpPr>
          <p:cNvPr id="157850" name="Rectangle 7"/>
          <p:cNvSpPr>
            <a:spLocks noChangeArrowheads="1"/>
          </p:cNvSpPr>
          <p:nvPr/>
        </p:nvSpPr>
        <p:spPr bwMode="auto">
          <a:xfrm>
            <a:off x="533400" y="575442"/>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cs typeface="Times New Roman" pitchFamily="18" charset="0"/>
              </a:rPr>
              <a:t>BASTROP POWER AND LIGHT continued</a:t>
            </a:r>
            <a:endParaRPr lang="en-US" sz="1400" b="1" dirty="0"/>
          </a:p>
          <a:p>
            <a:pPr eaLnBrk="0" hangingPunct="0"/>
            <a:r>
              <a:rPr lang="en-US" sz="1100" dirty="0">
                <a:cs typeface="Times New Roman" pitchFamily="18" charset="0"/>
              </a:rPr>
              <a:t>					</a:t>
            </a:r>
            <a:endParaRPr lang="en-US" sz="1000" dirty="0"/>
          </a:p>
        </p:txBody>
      </p:sp>
      <p:pic>
        <p:nvPicPr>
          <p:cNvPr id="157851" name="Picture 12" descr="C:\Documents and Settings\kstovall\My Documents\My Pictures\Microsoft Clip Organizer\00409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550" y="5715000"/>
            <a:ext cx="2133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29" y="6248401"/>
            <a:ext cx="2139531" cy="99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5"/>
          <p:cNvSpPr>
            <a:spLocks noGrp="1" noChangeArrowheads="1"/>
          </p:cNvSpPr>
          <p:nvPr>
            <p:ph type="title"/>
          </p:nvPr>
        </p:nvSpPr>
        <p:spPr>
          <a:xfrm>
            <a:off x="398463" y="-2722053"/>
            <a:ext cx="6172200" cy="1092607"/>
          </a:xfrm>
          <a:solidFill>
            <a:schemeClr val="bg1"/>
          </a:solidFill>
        </p:spPr>
        <p:txBody>
          <a:bodyPr>
            <a:spAutoFit/>
          </a:bodyPr>
          <a:lstStyle/>
          <a:p>
            <a:pPr eaLnBrk="1" hangingPunct="1"/>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sp>
        <p:nvSpPr>
          <p:cNvPr id="2" name="Slide Number Placeholder 1"/>
          <p:cNvSpPr>
            <a:spLocks noGrp="1"/>
          </p:cNvSpPr>
          <p:nvPr>
            <p:ph type="sldNum" sz="quarter" idx="12"/>
          </p:nvPr>
        </p:nvSpPr>
        <p:spPr>
          <a:xfrm>
            <a:off x="364253" y="43933"/>
            <a:ext cx="800100" cy="438912"/>
          </a:xfrm>
        </p:spPr>
        <p:txBody>
          <a:bodyPr/>
          <a:lstStyle/>
          <a:p>
            <a:pPr>
              <a:defRPr/>
            </a:pPr>
            <a:fld id="{C2735C76-C27D-495B-85FB-A45C95B8496F}" type="slidenum">
              <a:rPr lang="en-US" smtClean="0"/>
              <a:pPr>
                <a:defRPr/>
              </a:pPr>
              <a:t>151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61528939"/>
              </p:ext>
            </p:extLst>
          </p:nvPr>
        </p:nvGraphicFramePr>
        <p:xfrm>
          <a:off x="488958" y="1219201"/>
          <a:ext cx="5638799" cy="2635459"/>
        </p:xfrm>
        <a:graphic>
          <a:graphicData uri="http://schemas.openxmlformats.org/drawingml/2006/table">
            <a:tbl>
              <a:tblPr>
                <a:tableStyleId>{ED083AE6-46FA-4A59-8FB0-9F97EB10719F}</a:tableStyleId>
              </a:tblPr>
              <a:tblGrid>
                <a:gridCol w="1569564"/>
                <a:gridCol w="1046376"/>
                <a:gridCol w="988243"/>
                <a:gridCol w="1017308"/>
                <a:gridCol w="1017308"/>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006699"/>
                        </a:solidFill>
                        <a:effectLst/>
                      </a:endParaRPr>
                    </a:p>
                    <a:p>
                      <a:pPr marL="0" marR="0" algn="ctr" hangingPunct="0">
                        <a:spcBef>
                          <a:spcPts val="0"/>
                        </a:spcBef>
                        <a:spcAft>
                          <a:spcPts val="0"/>
                        </a:spcAft>
                      </a:pPr>
                      <a:r>
                        <a:rPr lang="en-US" sz="1100" dirty="0" smtClean="0">
                          <a:solidFill>
                            <a:srgbClr val="006699"/>
                          </a:solidFill>
                          <a:effectLst/>
                        </a:rPr>
                        <a:t>FY 2011-2012</a:t>
                      </a:r>
                      <a:endParaRPr lang="en-US" sz="1100" dirty="0">
                        <a:solidFill>
                          <a:srgbClr val="006699"/>
                        </a:solidFill>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006699"/>
                        </a:solidFill>
                        <a:effectLst/>
                      </a:endParaRPr>
                    </a:p>
                    <a:p>
                      <a:pPr marL="0" marR="0" algn="ctr" hangingPunct="0">
                        <a:spcBef>
                          <a:spcPts val="0"/>
                        </a:spcBef>
                        <a:spcAft>
                          <a:spcPts val="0"/>
                        </a:spcAft>
                      </a:pPr>
                      <a:r>
                        <a:rPr lang="en-US" sz="1100" dirty="0" smtClean="0">
                          <a:solidFill>
                            <a:srgbClr val="006699"/>
                          </a:solidFill>
                          <a:effectLst/>
                        </a:rPr>
                        <a:t>FY 2012-2013</a:t>
                      </a:r>
                      <a:endParaRPr lang="en-US" sz="1100" dirty="0">
                        <a:solidFill>
                          <a:srgbClr val="006699"/>
                        </a:solidFill>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006699"/>
                        </a:solidFill>
                        <a:effectLst/>
                      </a:endParaRPr>
                    </a:p>
                    <a:p>
                      <a:pPr marL="0" marR="0" algn="ctr" hangingPunct="0">
                        <a:spcBef>
                          <a:spcPts val="0"/>
                        </a:spcBef>
                        <a:spcAft>
                          <a:spcPts val="0"/>
                        </a:spcAft>
                      </a:pPr>
                      <a:r>
                        <a:rPr lang="en-US" sz="1100" dirty="0" smtClean="0">
                          <a:solidFill>
                            <a:srgbClr val="006699"/>
                          </a:solidFill>
                          <a:effectLst/>
                        </a:rPr>
                        <a:t>FY 2013-2014</a:t>
                      </a:r>
                      <a:endParaRPr lang="en-US" sz="1100" dirty="0">
                        <a:solidFill>
                          <a:srgbClr val="006699"/>
                        </a:solidFill>
                        <a:effectLst/>
                        <a:latin typeface="+mn-lt"/>
                        <a:ea typeface="Times New Roman"/>
                      </a:endParaRPr>
                    </a:p>
                  </a:txBody>
                  <a:tcPr marL="67661" marR="67661" marT="0" marB="0">
                    <a:solidFill>
                      <a:schemeClr val="bg1"/>
                    </a:solidFill>
                  </a:tcPr>
                </a:tc>
                <a:tc>
                  <a:txBody>
                    <a:bodyPr/>
                    <a:lstStyle/>
                    <a:p>
                      <a:pPr marL="0" marR="0" algn="ctr" hangingPunct="0">
                        <a:spcBef>
                          <a:spcPts val="0"/>
                        </a:spcBef>
                        <a:spcAft>
                          <a:spcPts val="0"/>
                        </a:spcAft>
                      </a:pPr>
                      <a:endParaRPr lang="en-US" sz="1100" dirty="0" smtClean="0">
                        <a:solidFill>
                          <a:srgbClr val="006699"/>
                        </a:solidFill>
                        <a:effectLst/>
                      </a:endParaRPr>
                    </a:p>
                    <a:p>
                      <a:pPr marL="0" marR="0" algn="ctr" hangingPunct="0">
                        <a:spcBef>
                          <a:spcPts val="0"/>
                        </a:spcBef>
                        <a:spcAft>
                          <a:spcPts val="0"/>
                        </a:spcAft>
                      </a:pPr>
                      <a:r>
                        <a:rPr lang="en-US" sz="1100" dirty="0" smtClean="0">
                          <a:solidFill>
                            <a:srgbClr val="006699"/>
                          </a:solidFill>
                          <a:effectLst/>
                        </a:rPr>
                        <a:t>FY 2014-2015</a:t>
                      </a:r>
                      <a:endParaRPr lang="en-US" sz="1100" dirty="0">
                        <a:solidFill>
                          <a:srgbClr val="006699"/>
                        </a:solidFill>
                        <a:effectLst/>
                        <a:latin typeface="+mn-lt"/>
                        <a:ea typeface="Times New Roman"/>
                      </a:endParaRPr>
                    </a:p>
                  </a:txBody>
                  <a:tcPr marL="67661" marR="67661" marT="0" marB="0">
                    <a:solidFill>
                      <a:schemeClr val="bg1"/>
                    </a:solidFill>
                  </a:tcPr>
                </a:tc>
              </a:tr>
              <a:tr h="258551">
                <a:tc>
                  <a:txBody>
                    <a:bodyPr/>
                    <a:lstStyle/>
                    <a:p>
                      <a:pPr marL="0" marR="0" hangingPunct="0">
                        <a:spcBef>
                          <a:spcPts val="0"/>
                        </a:spcBef>
                        <a:spcAft>
                          <a:spcPts val="0"/>
                        </a:spcAft>
                      </a:pPr>
                      <a:r>
                        <a:rPr lang="en-US" sz="1100" dirty="0">
                          <a:effectLst/>
                        </a:rPr>
                        <a:t>Director of </a:t>
                      </a:r>
                      <a:r>
                        <a:rPr lang="en-US" sz="1100" dirty="0" smtClean="0">
                          <a:effectLst/>
                        </a:rPr>
                        <a:t>BP&amp;L</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r>
              <a:tr h="258551">
                <a:tc>
                  <a:txBody>
                    <a:bodyPr/>
                    <a:lstStyle/>
                    <a:p>
                      <a:pPr marL="0" marR="0" hangingPunct="0">
                        <a:spcBef>
                          <a:spcPts val="0"/>
                        </a:spcBef>
                        <a:spcAft>
                          <a:spcPts val="0"/>
                        </a:spcAft>
                      </a:pPr>
                      <a:r>
                        <a:rPr lang="en-US" sz="1100" dirty="0">
                          <a:effectLst/>
                        </a:rPr>
                        <a:t>Electric Foreman</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solidFill>
                      <a:schemeClr val="bg1"/>
                    </a:solidFill>
                  </a:tcPr>
                </a:tc>
              </a:tr>
              <a:tr h="343163">
                <a:tc>
                  <a:txBody>
                    <a:bodyPr/>
                    <a:lstStyle/>
                    <a:p>
                      <a:pPr marL="0" marR="0" hangingPunct="0">
                        <a:spcBef>
                          <a:spcPts val="0"/>
                        </a:spcBef>
                        <a:spcAft>
                          <a:spcPts val="0"/>
                        </a:spcAft>
                      </a:pPr>
                      <a:r>
                        <a:rPr lang="en-US" sz="1100" dirty="0">
                          <a:effectLst/>
                        </a:rPr>
                        <a:t>Electric Line Worker – Journey Level</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solidFill>
                      <a:schemeClr val="bg1"/>
                    </a:solidFill>
                  </a:tcPr>
                </a:tc>
              </a:tr>
              <a:tr h="343163">
                <a:tc>
                  <a:txBody>
                    <a:bodyPr/>
                    <a:lstStyle/>
                    <a:p>
                      <a:pPr marL="0" marR="0" hangingPunct="0">
                        <a:spcBef>
                          <a:spcPts val="0"/>
                        </a:spcBef>
                        <a:spcAft>
                          <a:spcPts val="0"/>
                        </a:spcAft>
                      </a:pPr>
                      <a:r>
                        <a:rPr lang="en-US" sz="1100" dirty="0">
                          <a:effectLst/>
                        </a:rPr>
                        <a:t>Electric Line Worker - Apprentice</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a:effectLst/>
                        </a:rPr>
                        <a:t>Electric Line Worker - Trainee</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r>
              <a:tr h="335280">
                <a:tc>
                  <a:txBody>
                    <a:bodyPr/>
                    <a:lstStyle/>
                    <a:p>
                      <a:pPr marL="0" marR="0" hangingPunct="0">
                        <a:spcBef>
                          <a:spcPts val="0"/>
                        </a:spcBef>
                        <a:spcAft>
                          <a:spcPts val="0"/>
                        </a:spcAft>
                      </a:pPr>
                      <a:r>
                        <a:rPr lang="en-US" sz="1100" dirty="0">
                          <a:effectLst/>
                        </a:rPr>
                        <a:t>Administrative Assistant</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solidFill>
                      <a:schemeClr val="bg1"/>
                    </a:solidFill>
                  </a:tcPr>
                </a:tc>
              </a:tr>
              <a:tr h="258551">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9</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a:effectLst/>
                          <a:latin typeface="+mn-lt"/>
                        </a:rPr>
                        <a:t>9</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9</a:t>
                      </a:r>
                      <a:endParaRPr lang="en-US" sz="1100" dirty="0">
                        <a:effectLst/>
                        <a:latin typeface="+mn-lt"/>
                        <a:ea typeface="Times New Roman"/>
                        <a:cs typeface="Times New Roman"/>
                      </a:endParaRPr>
                    </a:p>
                  </a:txBody>
                  <a:tcPr marL="68580" marR="68580" marT="0" marB="0">
                    <a:solidFill>
                      <a:schemeClr val="bg1"/>
                    </a:solidFill>
                  </a:tcPr>
                </a:tc>
                <a:tc>
                  <a:txBody>
                    <a:bodyPr/>
                    <a:lstStyle/>
                    <a:p>
                      <a:pPr marL="0" marR="0" algn="ctr" hangingPunct="0">
                        <a:spcBef>
                          <a:spcPts val="0"/>
                        </a:spcBef>
                        <a:spcAft>
                          <a:spcPts val="0"/>
                        </a:spcAft>
                      </a:pPr>
                      <a:r>
                        <a:rPr lang="en-US" sz="1100" dirty="0" smtClean="0">
                          <a:effectLst/>
                          <a:latin typeface="+mn-lt"/>
                          <a:ea typeface="Times New Roman"/>
                          <a:cs typeface="Times New Roman"/>
                        </a:rPr>
                        <a:t>9</a:t>
                      </a:r>
                      <a:endParaRPr lang="en-US" sz="1100" dirty="0">
                        <a:effectLst/>
                        <a:latin typeface="+mn-lt"/>
                        <a:ea typeface="Times New Roman"/>
                        <a:cs typeface="Times New Roman"/>
                      </a:endParaRPr>
                    </a:p>
                  </a:txBody>
                  <a:tcPr marL="68580" marR="68580" marT="0" marB="0">
                    <a:solidFill>
                      <a:schemeClr val="bg1"/>
                    </a:solidFill>
                  </a:tcPr>
                </a:tc>
              </a:tr>
            </a:tbl>
          </a:graphicData>
        </a:graphic>
      </p:graphicFrame>
      <p:sp>
        <p:nvSpPr>
          <p:cNvPr id="158779" name="Rectangle 7"/>
          <p:cNvSpPr>
            <a:spLocks noChangeArrowheads="1"/>
          </p:cNvSpPr>
          <p:nvPr/>
        </p:nvSpPr>
        <p:spPr bwMode="auto">
          <a:xfrm>
            <a:off x="381000" y="480729"/>
            <a:ext cx="5448300"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cs typeface="Times New Roman" pitchFamily="18" charset="0"/>
              </a:rPr>
              <a:t>BASTROP POWER AND </a:t>
            </a:r>
            <a:r>
              <a:rPr lang="en-US" sz="1400" b="1" dirty="0" smtClean="0">
                <a:cs typeface="Times New Roman" pitchFamily="18" charset="0"/>
              </a:rPr>
              <a:t>LIGHT continued</a:t>
            </a:r>
            <a:r>
              <a:rPr lang="en-US" sz="2200" dirty="0">
                <a:cs typeface="Times New Roman" pitchFamily="18" charset="0"/>
              </a:rPr>
              <a:t>		</a:t>
            </a:r>
            <a:endParaRPr lang="en-US" sz="1000" dirty="0"/>
          </a:p>
        </p:txBody>
      </p:sp>
      <p:sp>
        <p:nvSpPr>
          <p:cNvPr id="158780"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58781"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58782"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58783"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58784"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58785" name="Rectangle 1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58787"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0" name="Diagram 9"/>
          <p:cNvGraphicFramePr/>
          <p:nvPr>
            <p:extLst>
              <p:ext uri="{D42A27DB-BD31-4B8C-83A1-F6EECF244321}">
                <p14:modId xmlns:p14="http://schemas.microsoft.com/office/powerpoint/2010/main" val="1334814422"/>
              </p:ext>
            </p:extLst>
          </p:nvPr>
        </p:nvGraphicFramePr>
        <p:xfrm>
          <a:off x="709139" y="4430655"/>
          <a:ext cx="5067300" cy="2772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8790" name="Rectangle 7"/>
          <p:cNvSpPr>
            <a:spLocks noChangeArrowheads="1"/>
          </p:cNvSpPr>
          <p:nvPr/>
        </p:nvSpPr>
        <p:spPr bwMode="auto">
          <a:xfrm>
            <a:off x="518639" y="3955566"/>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006699"/>
                </a:solidFill>
                <a:cs typeface="Times New Roman" pitchFamily="18" charset="0"/>
              </a:rPr>
              <a:t>BASTROP POWER AND LIGHT ORGANIZATIONAL CHART</a:t>
            </a:r>
            <a:endParaRPr lang="en-US" sz="1400" dirty="0">
              <a:solidFill>
                <a:srgbClr val="006699"/>
              </a:solidFill>
            </a:endParaRPr>
          </a:p>
          <a:p>
            <a:pPr eaLnBrk="0" hangingPunct="0"/>
            <a:r>
              <a:rPr lang="en-US" sz="1100" dirty="0">
                <a:solidFill>
                  <a:srgbClr val="006699"/>
                </a:solidFill>
                <a:cs typeface="Times New Roman" pitchFamily="18" charset="0"/>
              </a:rPr>
              <a:t>					</a:t>
            </a:r>
            <a:endParaRPr lang="en-US" sz="1000" dirty="0">
              <a:solidFill>
                <a:srgbClr val="006699"/>
              </a:solidFill>
            </a:endParaRPr>
          </a:p>
        </p:txBody>
      </p:sp>
      <p:pic>
        <p:nvPicPr>
          <p:cNvPr id="17"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6890673"/>
            <a:ext cx="1504950" cy="171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
          <p:cNvSpPr txBox="1">
            <a:spLocks/>
          </p:cNvSpPr>
          <p:nvPr/>
        </p:nvSpPr>
        <p:spPr>
          <a:xfrm>
            <a:off x="5798127"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151</a:t>
            </a:r>
            <a:endParaRPr 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38309"/>
            <a:ext cx="738014" cy="486833"/>
          </a:xfrm>
        </p:spPr>
        <p:txBody>
          <a:bodyPr/>
          <a:lstStyle/>
          <a:p>
            <a:pPr algn="r">
              <a:defRPr/>
            </a:pPr>
            <a:fld id="{51166FBA-330C-45E5-AFF4-CFFCACB6A516}" type="slidenum">
              <a:rPr lang="en-US" smtClean="0"/>
              <a:pPr algn="r">
                <a:defRPr/>
              </a:pPr>
              <a:t>152</a:t>
            </a:fld>
            <a:endParaRPr lang="en-US" dirty="0"/>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667000"/>
            <a:ext cx="23336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3400" y="2133600"/>
            <a:ext cx="6248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81000" y="0"/>
            <a:ext cx="800100" cy="432816"/>
          </a:xfrm>
        </p:spPr>
        <p:txBody>
          <a:bodyPr/>
          <a:lstStyle/>
          <a:p>
            <a:pPr>
              <a:defRPr/>
            </a:pPr>
            <a:fld id="{F5669E6F-A436-41F2-85FF-0D6B9183F3DF}" type="slidenum">
              <a:rPr lang="en-US" smtClean="0"/>
              <a:pPr>
                <a:defRPr/>
              </a:pPr>
              <a:t>153</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3" name="Rectangle 2"/>
          <p:cNvSpPr/>
          <p:nvPr/>
        </p:nvSpPr>
        <p:spPr>
          <a:xfrm>
            <a:off x="457200" y="1066800"/>
            <a:ext cx="62484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p:cNvSpPr txBox="1">
            <a:spLocks/>
          </p:cNvSpPr>
          <p:nvPr/>
        </p:nvSpPr>
        <p:spPr>
          <a:xfrm>
            <a:off x="5791200" y="8674485"/>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153</a:t>
            </a:r>
            <a:endParaRPr lang="en-US" dirty="0"/>
          </a:p>
        </p:txBody>
      </p:sp>
      <p:sp>
        <p:nvSpPr>
          <p:cNvPr id="6" name="Rectangle 2"/>
          <p:cNvSpPr txBox="1">
            <a:spLocks noChangeArrowheads="1"/>
          </p:cNvSpPr>
          <p:nvPr/>
        </p:nvSpPr>
        <p:spPr>
          <a:xfrm>
            <a:off x="609600" y="0"/>
            <a:ext cx="5905500" cy="7823200"/>
          </a:xfrm>
          <a:prstGeom prst="rect">
            <a:avLst/>
          </a:prstGeom>
          <a:solidFill>
            <a:schemeClr val="bg1"/>
          </a:solidFill>
        </p:spPr>
        <p:txBody>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fontAlgn="auto">
              <a:buFontTx/>
              <a:buNone/>
            </a:pPr>
            <a:endParaRPr lang="en-US" sz="4400" smtClean="0"/>
          </a:p>
          <a:p>
            <a:pPr algn="r" fontAlgn="auto">
              <a:buFontTx/>
              <a:buNone/>
            </a:pPr>
            <a:endParaRPr lang="en-US" sz="4400" b="1" smtClean="0"/>
          </a:p>
          <a:p>
            <a:pPr algn="r" fontAlgn="auto">
              <a:buFontTx/>
              <a:buNone/>
            </a:pPr>
            <a:endParaRPr lang="en-US" sz="4100" smtClean="0"/>
          </a:p>
          <a:p>
            <a:pPr algn="r" fontAlgn="auto">
              <a:buFontTx/>
              <a:buNone/>
            </a:pPr>
            <a:endParaRPr lang="en-US" sz="4100" smtClean="0">
              <a:solidFill>
                <a:srgbClr val="337799"/>
              </a:solidFill>
            </a:endParaRPr>
          </a:p>
          <a:p>
            <a:pPr algn="ctr" fontAlgn="auto">
              <a:buFontTx/>
              <a:buNone/>
            </a:pPr>
            <a:r>
              <a:rPr lang="en-US" sz="4400" smtClean="0">
                <a:solidFill>
                  <a:srgbClr val="006699"/>
                </a:solidFill>
              </a:rPr>
              <a:t>Special Revenue / </a:t>
            </a:r>
          </a:p>
          <a:p>
            <a:pPr algn="ctr" fontAlgn="auto">
              <a:buFontTx/>
              <a:buNone/>
            </a:pPr>
            <a:r>
              <a:rPr lang="en-US" sz="4400" smtClean="0">
                <a:solidFill>
                  <a:srgbClr val="006699"/>
                </a:solidFill>
              </a:rPr>
              <a:t>Other Funds</a:t>
            </a:r>
            <a:endParaRPr lang="en-US" sz="4400" dirty="0" smtClean="0">
              <a:solidFill>
                <a:srgbClr val="006699"/>
              </a:solidFill>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228600" y="0"/>
            <a:ext cx="7010400" cy="685800"/>
          </a:xfrm>
        </p:spPr>
        <p:txBody>
          <a:bodyPr>
            <a:normAutofit/>
          </a:bodyPr>
          <a:lstStyle/>
          <a:p>
            <a:pPr algn="l" eaLnBrk="1" hangingPunct="1"/>
            <a:r>
              <a:rPr lang="en-US" sz="1400" b="1" dirty="0" smtClean="0">
                <a:solidFill>
                  <a:srgbClr val="336600"/>
                </a:solidFill>
                <a:latin typeface="Arial" charset="0"/>
                <a:cs typeface="Arial" charset="0"/>
              </a:rPr>
              <a:t>BASTROP ECONOMIC DEVELOPMENT CORPORATION</a:t>
            </a:r>
          </a:p>
        </p:txBody>
      </p:sp>
      <p:sp>
        <p:nvSpPr>
          <p:cNvPr id="2" name="Slide Number Placeholder 1"/>
          <p:cNvSpPr>
            <a:spLocks noGrp="1"/>
          </p:cNvSpPr>
          <p:nvPr>
            <p:ph type="sldNum" sz="quarter" idx="12"/>
          </p:nvPr>
        </p:nvSpPr>
        <p:spPr>
          <a:xfrm>
            <a:off x="5704367" y="0"/>
            <a:ext cx="800100" cy="438912"/>
          </a:xfrm>
        </p:spPr>
        <p:txBody>
          <a:bodyPr/>
          <a:lstStyle/>
          <a:p>
            <a:pPr algn="r">
              <a:defRPr/>
            </a:pPr>
            <a:fld id="{F5669E6F-A436-41F2-85FF-0D6B9183F3DF}" type="slidenum">
              <a:rPr lang="en-US" smtClean="0"/>
              <a:pPr algn="r">
                <a:defRPr/>
              </a:pPr>
              <a:t>154</a:t>
            </a:fld>
            <a:endParaRPr lang="en-US" dirty="0"/>
          </a:p>
        </p:txBody>
      </p:sp>
      <p:pic>
        <p:nvPicPr>
          <p:cNvPr id="162821" name="Picture 7" descr="OurLocationOf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3"/>
            <a:ext cx="1638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9834" y="145295"/>
            <a:ext cx="1261630" cy="66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nvSpPr>
        <p:spPr bwMode="auto">
          <a:xfrm>
            <a:off x="332267" y="983456"/>
            <a:ext cx="6172200" cy="4045744"/>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200" b="1" dirty="0" smtClean="0"/>
              <a:t>ABOUT BEDC   </a:t>
            </a:r>
            <a:r>
              <a:rPr lang="en-US" sz="1200" dirty="0" smtClean="0"/>
              <a:t>The Bastrop Economic Development Corporation (BEDC) was established in 1995, after the citizens of Bastrop voted to pass a one-half cent sales tax dedicated to economic development. Because the organization’s primary function is to bring meaningful and rewarding employment to the citizens of Bastrop, the BEDC acquired 263 acres near the intersection of Highways 71, 21 and 95 – a prime location for potential businesses – and created the Bastrop Business &amp; Industrial Park. Since then, several companies have either joined our community or expanded operations here, including Garments to Go, Dig Tech/Line Tech, Bluebonnet Trails MHMR, KKG Bastrop Investments, and Deep in the Heart Art Foundry, which has recently expanded their business for a third time. In May 2013, Johnson Architectural Metal Company (</a:t>
            </a:r>
            <a:r>
              <a:rPr lang="en-US" sz="1200" dirty="0" err="1" smtClean="0"/>
              <a:t>JAMCo</a:t>
            </a:r>
            <a:r>
              <a:rPr lang="en-US" sz="1200" dirty="0" smtClean="0"/>
              <a:t>) broke ground on a 40,000 facility that will serve as their new Texas headquarters. The BEDC has started the Industrial Park Infrastructure Expansion Project which will extend water, wastewater, and streets to 38 acres of the park, to accommodate the </a:t>
            </a:r>
            <a:r>
              <a:rPr lang="en-US" sz="1200" dirty="0" err="1" smtClean="0"/>
              <a:t>JAMCo</a:t>
            </a:r>
            <a:r>
              <a:rPr lang="en-US" sz="1200" dirty="0" smtClean="0"/>
              <a:t> project as well as prepare two additional shovel-ready sites for future companies to locate there. BEDC’s close association with Opportunity Austin, the Governor’s Office of Economic Development, and regional real estate partners has brought numerous prospects who are considering Bastrop for expansion or relocation. </a:t>
            </a:r>
          </a:p>
          <a:p>
            <a:pPr marL="0" indent="0">
              <a:buNone/>
            </a:pPr>
            <a:endParaRPr lang="en-US" sz="1200" dirty="0"/>
          </a:p>
          <a:p>
            <a:pPr marL="0" indent="0" algn="just">
              <a:buFont typeface="Arial" charset="0"/>
              <a:buNone/>
            </a:pPr>
            <a:r>
              <a:rPr lang="en-GB" sz="1200" dirty="0" smtClean="0"/>
              <a:t>The City of Bastrop may have a population of only 7,900, but our trade area is over 150,000 -- residents from 20 </a:t>
            </a:r>
            <a:r>
              <a:rPr lang="en-GB" sz="1200" dirty="0" err="1" smtClean="0"/>
              <a:t>neighboring</a:t>
            </a:r>
            <a:r>
              <a:rPr lang="en-GB" sz="1200" dirty="0" smtClean="0"/>
              <a:t> communities come here for shopping, dining, and entertainment. Not only is this good for Bastrop’s businesses, it also increases our sales tax revenue, which has more than doubled in the last 10 years!</a:t>
            </a:r>
            <a:endParaRPr lang="en-US" sz="1200" dirty="0" smtClean="0"/>
          </a:p>
          <a:p>
            <a:pPr marL="0" indent="0" algn="just">
              <a:buFont typeface="Arial" charset="0"/>
              <a:buNone/>
            </a:pPr>
            <a:endParaRPr lang="en-GB" sz="1200" dirty="0" smtClean="0"/>
          </a:p>
        </p:txBody>
      </p:sp>
      <p:pic>
        <p:nvPicPr>
          <p:cNvPr id="12" name="Picture 11" descr="C:\Users\angela\Desktop\IP from Webs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400" y="4314092"/>
            <a:ext cx="1981200" cy="219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506" y="5416160"/>
            <a:ext cx="4713722" cy="2356239"/>
          </a:xfrm>
          <a:prstGeom prst="rect">
            <a:avLst/>
          </a:prstGeom>
        </p:spPr>
      </p:pic>
      <p:sp>
        <p:nvSpPr>
          <p:cNvPr id="9"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154</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39725" y="609600"/>
            <a:ext cx="6172200" cy="6034088"/>
          </a:xfrm>
          <a:solidFill>
            <a:schemeClr val="bg1"/>
          </a:solidFill>
        </p:spPr>
        <p:txBody>
          <a:bodyPr>
            <a:noAutofit/>
          </a:bodyPr>
          <a:lstStyle/>
          <a:p>
            <a:pPr marL="0" indent="0" algn="just">
              <a:buFont typeface="Arial" charset="0"/>
              <a:buNone/>
            </a:pPr>
            <a:r>
              <a:rPr lang="en-GB" sz="1200" dirty="0" smtClean="0"/>
              <a:t>In addition to bringing new businesses to the area, BEDC also contributes to existing companies with the Downtown Façade Renovation Grant Program. To date, BEDC has contributed nearly a half million dollars toward the renovation and restoration of over 75 Bastrop businesses, helping to preserve the historic charm of the city. BEDC’s most ambitious undertaking (aside from the Industrial Park, of course) is the Loop 150/Chestnut Street Improvement Project, which was completed in time for the opening of the new Bastrop Convention and Exhibition Center. The Chestnut Street Improvement Project included historic medallions, landscaping, underground utilities, sidewalks, historic lighting, and entryways, at a total cost of over $2 million, funded by BEDC. Additionally, BEDC helps fund parks department programs, beautification projects, parking lots, utility improvements, infrastructure development, and much more in commercial areas. In 2014, the BEDC plans to begin the Main Street Improvement Project, which will include replacing sidewalks and repaving the street to match the work completed on Chestnut Street.</a:t>
            </a:r>
            <a:endParaRPr lang="en-US" sz="1200" dirty="0" smtClean="0"/>
          </a:p>
          <a:p>
            <a:pPr marL="0" indent="0" algn="just">
              <a:buNone/>
            </a:pPr>
            <a:r>
              <a:rPr lang="en-GB" sz="1200" dirty="0" smtClean="0"/>
              <a:t>As mentioned above, the BEDC is funded primarily with a one-half cent sales tax. Local sales tax is a huge portion of the City’s and Bastrop County’s budget. Did you know that if you purchase a $100 taxable item at a Bastrop retail store, the sales tax is $8.25. Of that amount, $6.25 goes to the State Comptroller for use in state government, $0.50 goes to Bastrop County to help fund roads, the sheriff’s department, etc., and </a:t>
            </a:r>
            <a:r>
              <a:rPr lang="en-GB" sz="1200" i="1" dirty="0" smtClean="0"/>
              <a:t>$</a:t>
            </a:r>
            <a:r>
              <a:rPr lang="en-GB" sz="1200" dirty="0" smtClean="0"/>
              <a:t>1.50 goes to the City of Bastrop. Those sales tax dollars fund streets, parks, the police and fire departments, library and economic development. Similarly, if you shop in Austin, $1.00 goes to the City of Austin and $1.00 goes to their mass transit authority. Thank you for shopping in Bastrop and helping to support our community’s progress!</a:t>
            </a:r>
            <a:r>
              <a:rPr lang="en-US" sz="1200" dirty="0"/>
              <a:t> </a:t>
            </a:r>
            <a:endParaRPr lang="en-US" sz="1200" dirty="0" smtClean="0"/>
          </a:p>
          <a:p>
            <a:pPr marL="0" indent="0" algn="just">
              <a:buNone/>
            </a:pPr>
            <a:r>
              <a:rPr lang="en-US" sz="1200" dirty="0" smtClean="0"/>
              <a:t>In </a:t>
            </a:r>
            <a:r>
              <a:rPr lang="en-US" sz="1200" dirty="0"/>
              <a:t>the upcoming years, the BEDC will be implementing the recommendations from the recently completed Strategic Plan. We continue to build partnerships across the region to help promote Bastrop as a tourism and recreational destination, and to promote and support local business through our “buy local” campaign, developed to increase sales tax revenue. </a:t>
            </a:r>
          </a:p>
          <a:p>
            <a:pPr marL="0" indent="0" algn="just">
              <a:buFont typeface="Arial" charset="0"/>
              <a:buNone/>
            </a:pPr>
            <a:r>
              <a:rPr lang="en-GB" sz="1200" dirty="0" smtClean="0"/>
              <a:t>For 18 years, BEDC has never wavered from its mission, which is “To enhance the quality of life in Bastrop, by providing appropriate infrastructure and by promoting and assisting the kind of economic development in our community which will provide the people of Bastrop meaningful and rewarding employment opportunities and greater access to desirable goods and services.”  For more information about the Bastrop Economic Development Corporation, please contact the BEDC office at (512) 303-9700.</a:t>
            </a:r>
            <a:endParaRPr lang="en-US" sz="1200" dirty="0" smtClean="0"/>
          </a:p>
        </p:txBody>
      </p:sp>
      <p:sp>
        <p:nvSpPr>
          <p:cNvPr id="10" name="Slide Number Placeholder 3"/>
          <p:cNvSpPr>
            <a:spLocks noGrp="1"/>
          </p:cNvSpPr>
          <p:nvPr>
            <p:ph type="sldNum" sz="quarter" idx="12"/>
          </p:nvPr>
        </p:nvSpPr>
        <p:spPr>
          <a:xfrm>
            <a:off x="381000" y="0"/>
            <a:ext cx="800100" cy="438912"/>
          </a:xfrm>
        </p:spPr>
        <p:txBody>
          <a:bodyPr/>
          <a:lstStyle/>
          <a:p>
            <a:pPr>
              <a:defRPr/>
            </a:pPr>
            <a:fld id="{F5669E6F-A436-41F2-85FF-0D6B9183F3DF}" type="slidenum">
              <a:rPr lang="en-US" smtClean="0"/>
              <a:pPr>
                <a:defRPr/>
              </a:pPr>
              <a:t>155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015" y="6096000"/>
            <a:ext cx="3047619" cy="2609524"/>
          </a:xfrm>
          <a:prstGeom prst="rect">
            <a:avLst/>
          </a:prstGeom>
        </p:spPr>
      </p:pic>
      <p:sp>
        <p:nvSpPr>
          <p:cNvPr id="5" name="Slide Number Placeholder 1"/>
          <p:cNvSpPr txBox="1">
            <a:spLocks/>
          </p:cNvSpPr>
          <p:nvPr/>
        </p:nvSpPr>
        <p:spPr>
          <a:xfrm>
            <a:off x="5773910" y="8651512"/>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155</a:t>
            </a:r>
            <a:endParaRPr lang="en-US" dirty="0"/>
          </a:p>
        </p:txBody>
      </p:sp>
    </p:spTree>
    <p:extLst>
      <p:ext uri="{BB962C8B-B14F-4D97-AF65-F5344CB8AC3E}">
        <p14:creationId xmlns:p14="http://schemas.microsoft.com/office/powerpoint/2010/main" val="30323646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785213216"/>
              </p:ext>
            </p:extLst>
          </p:nvPr>
        </p:nvGraphicFramePr>
        <p:xfrm>
          <a:off x="457205" y="762001"/>
          <a:ext cx="5867401" cy="3597018"/>
        </p:xfrm>
        <a:graphic>
          <a:graphicData uri="http://schemas.openxmlformats.org/drawingml/2006/table">
            <a:tbl>
              <a:tblPr>
                <a:tableStyleId>{6E25E649-3F16-4E02-A733-19D2CDBF48F0}</a:tableStyleId>
              </a:tblPr>
              <a:tblGrid>
                <a:gridCol w="638654"/>
                <a:gridCol w="280796"/>
                <a:gridCol w="445122"/>
                <a:gridCol w="591345"/>
                <a:gridCol w="47309"/>
                <a:gridCol w="638654"/>
                <a:gridCol w="517573"/>
                <a:gridCol w="1183946"/>
                <a:gridCol w="1472393"/>
                <a:gridCol w="51609"/>
              </a:tblGrid>
              <a:tr h="148795">
                <a:tc gridSpan="10">
                  <a:txBody>
                    <a:bodyPr/>
                    <a:lstStyle/>
                    <a:p>
                      <a:pPr algn="ctr" fontAlgn="b"/>
                      <a:r>
                        <a:rPr lang="en-US" sz="900" u="none" strike="noStrike" dirty="0">
                          <a:effectLst/>
                        </a:rPr>
                        <a:t> </a:t>
                      </a:r>
                      <a:endParaRPr lang="en-US" sz="900" b="1" i="0" u="none" strike="noStrike" dirty="0">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6876">
                <a:tc gridSpan="10">
                  <a:txBody>
                    <a:bodyPr/>
                    <a:lstStyle/>
                    <a:p>
                      <a:pPr algn="ctr" fontAlgn="b"/>
                      <a:r>
                        <a:rPr lang="en-US" sz="1200" b="1" u="none" strike="noStrike" dirty="0">
                          <a:solidFill>
                            <a:srgbClr val="336600"/>
                          </a:solidFill>
                          <a:effectLst/>
                        </a:rPr>
                        <a:t>BASTROP ECONOMIC DEVELOPMENT </a:t>
                      </a:r>
                      <a:r>
                        <a:rPr lang="en-US" sz="1200" b="1" u="none" strike="noStrike" dirty="0" smtClean="0">
                          <a:solidFill>
                            <a:srgbClr val="336600"/>
                          </a:solidFill>
                          <a:effectLst/>
                        </a:rPr>
                        <a:t>CORPORATION</a:t>
                      </a:r>
                      <a:r>
                        <a:rPr lang="en-US" sz="1200" b="1" u="none" strike="noStrike" baseline="0" dirty="0" smtClean="0">
                          <a:solidFill>
                            <a:srgbClr val="336600"/>
                          </a:solidFill>
                          <a:effectLst/>
                        </a:rPr>
                        <a:t> FUND</a:t>
                      </a:r>
                      <a:r>
                        <a:rPr lang="en-US" sz="1200" b="1" u="none" strike="noStrike" dirty="0" smtClean="0">
                          <a:solidFill>
                            <a:srgbClr val="336600"/>
                          </a:solidFill>
                          <a:effectLst/>
                        </a:rPr>
                        <a:t> </a:t>
                      </a:r>
                      <a:endParaRPr lang="en-US" sz="1200" b="1" i="0" u="none" strike="noStrike" dirty="0">
                        <a:solidFill>
                          <a:srgbClr val="336600"/>
                        </a:solidFill>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6505">
                <a:tc gridSpan="10">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a:t>
                      </a:r>
                      <a:r>
                        <a:rPr lang="en-US" sz="1200" b="1" u="none" strike="noStrike" dirty="0">
                          <a:solidFill>
                            <a:srgbClr val="336600"/>
                          </a:solidFill>
                          <a:effectLst/>
                        </a:rPr>
                        <a:t>BUDGET</a:t>
                      </a:r>
                      <a:endParaRPr lang="en-US" sz="1200" b="1" i="0" u="none" strike="noStrike" dirty="0">
                        <a:solidFill>
                          <a:srgbClr val="336600"/>
                        </a:solidFill>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4624">
                <a:tc gridSpan="10">
                  <a:txBody>
                    <a:bodyPr/>
                    <a:lstStyle/>
                    <a:p>
                      <a:pPr algn="ctr" fontAlgn="b"/>
                      <a:endParaRPr lang="en-US" sz="1100" b="1" i="0" u="none" strike="noStrike" dirty="0">
                        <a:solidFill>
                          <a:srgbClr val="336600"/>
                        </a:solidFill>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1367">
                <a:tc>
                  <a:txBody>
                    <a:bodyPr/>
                    <a:lstStyle/>
                    <a:p>
                      <a:pPr algn="l" fontAlgn="b"/>
                      <a:r>
                        <a:rPr lang="en-US" sz="900" u="none" strike="noStrike" dirty="0">
                          <a:effectLst/>
                        </a:rPr>
                        <a:t> </a:t>
                      </a:r>
                      <a:endParaRPr lang="en-US" sz="900" b="0" i="0" u="none" strike="noStrike" dirty="0">
                        <a:effectLst/>
                        <a:latin typeface="Calibri"/>
                      </a:endParaRPr>
                    </a:p>
                  </a:txBody>
                  <a:tcPr marL="6555" marR="6555" marT="6555" marB="0" anchor="b"/>
                </a:tc>
                <a:tc gridSpan="6">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900" b="0" i="0" u="none" strike="noStrike">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r>
                        <a:rPr lang="en-US" sz="1100" u="none" strike="noStrike" dirty="0">
                          <a:effectLst/>
                        </a:rPr>
                        <a:t> $            </a:t>
                      </a:r>
                      <a:r>
                        <a:rPr lang="en-US" sz="1100" u="none" strike="noStrike" dirty="0" smtClean="0">
                          <a:effectLst/>
                        </a:rPr>
                        <a:t>2,366,890</a:t>
                      </a:r>
                      <a:endParaRPr lang="en-US" sz="11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r>
              <a:tr h="148795">
                <a:tc>
                  <a:txBody>
                    <a:bodyPr/>
                    <a:lstStyle/>
                    <a:p>
                      <a:pPr algn="l" fontAlgn="b"/>
                      <a:r>
                        <a:rPr lang="en-US" sz="900" u="none" strike="noStrike" dirty="0">
                          <a:effectLst/>
                        </a:rPr>
                        <a:t> </a:t>
                      </a:r>
                      <a:endParaRPr lang="en-US" sz="9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c gridSpan="2">
                  <a:txBody>
                    <a:bodyPr/>
                    <a:lstStyle/>
                    <a:p>
                      <a:pPr algn="l" fontAlgn="b"/>
                      <a:endParaRPr lang="en-US" sz="800" b="0" i="0" u="none" strike="noStrike" dirty="0">
                        <a:effectLst/>
                        <a:latin typeface="Calibri"/>
                      </a:endParaRPr>
                    </a:p>
                  </a:txBody>
                  <a:tcPr marL="6555" marR="6555" marT="6555" marB="0" anchor="b"/>
                </a:tc>
                <a:tc hMerge="1">
                  <a:txBody>
                    <a:bodyPr/>
                    <a:lstStyle/>
                    <a:p>
                      <a:pPr algn="l" fontAlgn="b"/>
                      <a:endParaRPr lang="en-US" sz="1000" b="0" i="0" u="none" strike="noStrike">
                        <a:effectLst/>
                        <a:latin typeface="Calibri"/>
                      </a:endParaRPr>
                    </a:p>
                  </a:txBody>
                  <a:tcPr marL="6555" marR="6555" marT="6555" marB="0" anchor="b"/>
                </a:tc>
                <a:tc>
                  <a:txBody>
                    <a:bodyPr/>
                    <a:lstStyle/>
                    <a:p>
                      <a:endParaRPr lang="en-US" sz="800" dirty="0"/>
                    </a:p>
                  </a:txBody>
                  <a:tcPr marL="6555" marR="6555" marT="6555" marB="0" anchor="b"/>
                </a:tc>
                <a:tc gridSpan="2">
                  <a:txBody>
                    <a:bodyPr/>
                    <a:lstStyle/>
                    <a:p>
                      <a:pPr algn="l" fontAlgn="b"/>
                      <a:endParaRPr lang="en-US" sz="800" b="0" i="0" u="none" strike="noStrike" dirty="0">
                        <a:effectLst/>
                        <a:latin typeface="Calibri"/>
                      </a:endParaRPr>
                    </a:p>
                  </a:txBody>
                  <a:tcPr marL="6555" marR="6555" marT="6555" marB="0" anchor="b"/>
                </a:tc>
                <a:tc hMerge="1">
                  <a:txBody>
                    <a:bodyPr/>
                    <a:lstStyle/>
                    <a:p>
                      <a:pPr algn="l" fontAlgn="b"/>
                      <a:endParaRPr lang="en-US" sz="900" b="0" i="0" u="none" strike="noStrike">
                        <a:effectLst/>
                        <a:latin typeface="Calibri"/>
                      </a:endParaRPr>
                    </a:p>
                  </a:txBody>
                  <a:tcPr marL="6555" marR="6555" marT="6555" marB="0" anchor="b"/>
                </a:tc>
                <a:tc>
                  <a:txBody>
                    <a:bodyPr/>
                    <a:lstStyle/>
                    <a:p>
                      <a:pPr algn="l" fontAlgn="b"/>
                      <a:r>
                        <a:rPr lang="en-US" sz="800" u="none" strike="noStrike" dirty="0">
                          <a:effectLst/>
                        </a:rPr>
                        <a:t> </a:t>
                      </a:r>
                      <a:endParaRPr lang="en-US" sz="800" b="0" i="0" u="none" strike="noStrike" dirty="0">
                        <a:effectLst/>
                        <a:latin typeface="Calibri"/>
                      </a:endParaRPr>
                    </a:p>
                  </a:txBody>
                  <a:tcPr marL="6555" marR="6555" marT="6555" marB="0" anchor="b"/>
                </a:tc>
                <a:tc>
                  <a:txBody>
                    <a:bodyPr/>
                    <a:lstStyle/>
                    <a:p>
                      <a:pPr algn="l" fontAlgn="b"/>
                      <a:r>
                        <a:rPr lang="en-US" sz="800" u="none" strike="noStrike" dirty="0">
                          <a:effectLst/>
                        </a:rPr>
                        <a:t> </a:t>
                      </a:r>
                      <a:endParaRPr lang="en-US" sz="800" b="0" i="0" u="none" strike="noStrike" dirty="0">
                        <a:effectLst/>
                        <a:latin typeface="Calibri"/>
                      </a:endParaRPr>
                    </a:p>
                  </a:txBody>
                  <a:tcPr marL="6555" marR="6555" marT="6555" marB="0" anchor="b"/>
                </a:tc>
                <a:tc>
                  <a:txBody>
                    <a:bodyPr/>
                    <a:lstStyle/>
                    <a:p>
                      <a:pPr algn="l" fontAlgn="b"/>
                      <a:endParaRPr lang="en-US" sz="800" b="0" i="0" u="none" strike="noStrike" dirty="0">
                        <a:effectLst/>
                        <a:latin typeface="Calibri"/>
                      </a:endParaRPr>
                    </a:p>
                  </a:txBody>
                  <a:tcPr marL="6555" marR="6555" marT="6555" marB="0" anchor="b"/>
                </a:tc>
              </a:tr>
              <a:tr h="296115">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gridSpan="3">
                  <a:txBody>
                    <a:bodyPr/>
                    <a:lstStyle/>
                    <a:p>
                      <a:pPr algn="l" fontAlgn="b"/>
                      <a:r>
                        <a:rPr lang="en-US" sz="1100" b="1" u="none" strike="noStrike" dirty="0" smtClean="0">
                          <a:effectLst/>
                        </a:rPr>
                        <a:t> FY 2014-2015</a:t>
                      </a:r>
                      <a:endParaRPr lang="en-US" sz="1100" b="1" i="0" u="none" strike="noStrike" dirty="0">
                        <a:effectLst/>
                        <a:latin typeface="Calibri"/>
                      </a:endParaRPr>
                    </a:p>
                  </a:txBody>
                  <a:tcPr marL="6555" marR="6555" marT="6555" marB="0" anchor="b"/>
                </a:tc>
                <a:tc hMerge="1">
                  <a:txBody>
                    <a:bodyPr/>
                    <a:lstStyle/>
                    <a:p>
                      <a:endParaRPr lang="en-US"/>
                    </a:p>
                  </a:txBody>
                  <a:tcPr/>
                </a:tc>
                <a:tc hMerge="1">
                  <a:txBody>
                    <a:bodyPr/>
                    <a:lstStyle/>
                    <a:p>
                      <a:pPr algn="l" fontAlgn="b"/>
                      <a:endParaRPr lang="en-US" sz="1000" b="0" i="0" u="none" strike="noStrike">
                        <a:effectLst/>
                        <a:latin typeface="Calibri"/>
                      </a:endParaRPr>
                    </a:p>
                  </a:txBody>
                  <a:tcPr marL="6555" marR="6555" marT="6555" marB="0" anchor="b"/>
                </a:tc>
                <a:tc>
                  <a:txBody>
                    <a:bodyPr/>
                    <a:lstStyle/>
                    <a:p>
                      <a:endParaRPr lang="en-US" sz="1900" dirty="0"/>
                    </a:p>
                  </a:txBody>
                  <a:tcPr marL="6555" marR="6555" marT="6555" marB="0" anchor="b"/>
                </a:tc>
                <a:tc gridSpan="2">
                  <a:txBody>
                    <a:bodyPr/>
                    <a:lstStyle/>
                    <a:p>
                      <a:pPr algn="l" fontAlgn="b"/>
                      <a:endParaRPr lang="en-US" sz="1100" b="0" i="0" u="none" strike="noStrike" dirty="0">
                        <a:effectLst/>
                        <a:latin typeface="Calibri"/>
                      </a:endParaRPr>
                    </a:p>
                  </a:txBody>
                  <a:tcPr marL="6555" marR="6555" marT="6555" marB="0" anchor="b"/>
                </a:tc>
                <a:tc hMerge="1">
                  <a:txBody>
                    <a:bodyPr/>
                    <a:lstStyle/>
                    <a:p>
                      <a:pPr algn="l" fontAlgn="b"/>
                      <a:endParaRPr lang="en-US" sz="900" b="0" i="0" u="none" strike="noStrike">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r>
              <a:tr h="341835">
                <a:tc>
                  <a:txBody>
                    <a:bodyPr/>
                    <a:lstStyle/>
                    <a:p>
                      <a:pPr algn="l" fontAlgn="b"/>
                      <a:r>
                        <a:rPr lang="en-US" sz="900" u="none" strike="noStrike" dirty="0">
                          <a:effectLst/>
                        </a:rPr>
                        <a:t> </a:t>
                      </a:r>
                      <a:endParaRPr lang="en-US" sz="900" b="0" i="0" u="none" strike="noStrike" dirty="0">
                        <a:effectLst/>
                        <a:latin typeface="Calibri"/>
                      </a:endParaRPr>
                    </a:p>
                  </a:txBody>
                  <a:tcPr marL="6555" marR="6555" marT="6555" marB="0" anchor="b"/>
                </a:tc>
                <a:tc gridSpan="4">
                  <a:txBody>
                    <a:bodyPr/>
                    <a:lstStyle/>
                    <a:p>
                      <a:pPr algn="l" fontAlgn="b"/>
                      <a:r>
                        <a:rPr lang="en-US" sz="1100" u="none" strike="noStrike" dirty="0" smtClean="0">
                          <a:effectLst/>
                        </a:rPr>
                        <a:t> Budgeted </a:t>
                      </a:r>
                      <a:r>
                        <a:rPr lang="en-US" sz="1100" u="none" strike="noStrike" dirty="0">
                          <a:effectLst/>
                        </a:rPr>
                        <a:t>Revenues</a:t>
                      </a:r>
                      <a:endParaRPr lang="en-US" sz="1100" b="0" i="0" u="none" strike="noStrike" dirty="0">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l" fontAlgn="b"/>
                      <a:endParaRPr lang="en-US" sz="1100" b="0" i="0" u="none" strike="noStrike" dirty="0">
                        <a:effectLst/>
                        <a:latin typeface="Calibri"/>
                      </a:endParaRPr>
                    </a:p>
                  </a:txBody>
                  <a:tcPr marL="6555" marR="6555" marT="6555" marB="0" anchor="b"/>
                </a:tc>
                <a:tc hMerge="1">
                  <a:txBody>
                    <a:bodyPr/>
                    <a:lstStyle/>
                    <a:p>
                      <a:pPr algn="l" fontAlgn="b"/>
                      <a:endParaRPr lang="en-US" sz="900" b="0" i="0" u="none" strike="noStrike">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r>
                        <a:rPr lang="en-US" sz="1100" u="sng" strike="noStrike" dirty="0">
                          <a:effectLst/>
                        </a:rPr>
                        <a:t> $            </a:t>
                      </a:r>
                      <a:r>
                        <a:rPr lang="en-US" sz="1100" u="sng" strike="noStrike" dirty="0" smtClean="0">
                          <a:effectLst/>
                        </a:rPr>
                        <a:t>1,790,650</a:t>
                      </a:r>
                      <a:endParaRPr lang="en-US" sz="1100" b="0" i="0" u="sng" strike="noStrike" dirty="0">
                        <a:effectLst/>
                        <a:latin typeface="Calibri"/>
                      </a:endParaRPr>
                    </a:p>
                  </a:txBody>
                  <a:tcPr marL="6555" marR="6555" marT="6555" marB="0" anchor="b"/>
                </a:tc>
                <a:tc>
                  <a:txBody>
                    <a:bodyPr/>
                    <a:lstStyle/>
                    <a:p>
                      <a:pPr algn="l" fontAlgn="b"/>
                      <a:r>
                        <a:rPr lang="en-US" sz="900" u="sng" strike="noStrike" dirty="0">
                          <a:effectLst/>
                        </a:rPr>
                        <a:t> </a:t>
                      </a:r>
                      <a:endParaRPr lang="en-US" sz="900" b="0" i="0" u="sng" strike="noStrike" dirty="0">
                        <a:effectLst/>
                        <a:latin typeface="Calibri"/>
                      </a:endParaRPr>
                    </a:p>
                  </a:txBody>
                  <a:tcPr marL="6555" marR="6555" marT="6555" marB="0" anchor="b"/>
                </a:tc>
              </a:tr>
              <a:tr h="310963">
                <a:tc>
                  <a:txBody>
                    <a:bodyPr/>
                    <a:lstStyle/>
                    <a:p>
                      <a:pPr algn="l" fontAlgn="b"/>
                      <a:r>
                        <a:rPr lang="en-US" sz="900" u="none" strike="noStrike" dirty="0">
                          <a:effectLst/>
                        </a:rPr>
                        <a:t> </a:t>
                      </a:r>
                      <a:endParaRPr lang="en-US" sz="900" b="0" i="0" u="none" strike="noStrike" dirty="0">
                        <a:effectLst/>
                        <a:latin typeface="Calibri"/>
                      </a:endParaRPr>
                    </a:p>
                  </a:txBody>
                  <a:tcPr marL="6555" marR="6555" marT="6555" marB="0" anchor="b"/>
                </a:tc>
                <a:tc gridSpan="6">
                  <a:txBody>
                    <a:bodyPr/>
                    <a:lstStyle/>
                    <a:p>
                      <a:pPr algn="l" fontAlgn="b"/>
                      <a:r>
                        <a:rPr lang="en-US" sz="1100" u="none" strike="noStrike" dirty="0" smtClean="0">
                          <a:effectLst/>
                        </a:rPr>
                        <a:t> Total </a:t>
                      </a:r>
                      <a:r>
                        <a:rPr lang="en-US" sz="1100" u="none" strike="noStrike" dirty="0">
                          <a:effectLst/>
                        </a:rPr>
                        <a:t>FY </a:t>
                      </a:r>
                      <a:r>
                        <a:rPr lang="en-US" sz="1100" u="none" strike="noStrike" dirty="0" smtClean="0">
                          <a:effectLst/>
                        </a:rPr>
                        <a:t>2015 </a:t>
                      </a:r>
                      <a:r>
                        <a:rPr lang="en-US" sz="1100" u="none" strike="noStrike" dirty="0">
                          <a:effectLst/>
                        </a:rPr>
                        <a:t>Resources</a:t>
                      </a:r>
                      <a:endParaRPr lang="en-US" sz="1100" b="0" i="0" u="none" strike="noStrike" dirty="0">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900" b="0" i="0" u="none" strike="noStrike">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r>
                        <a:rPr lang="en-US" sz="1100" u="none" strike="noStrike" dirty="0">
                          <a:effectLst/>
                        </a:rPr>
                        <a:t> $            </a:t>
                      </a:r>
                      <a:r>
                        <a:rPr lang="en-US" sz="1100" u="none" strike="noStrike" dirty="0" smtClean="0">
                          <a:effectLst/>
                        </a:rPr>
                        <a:t>4,157,540</a:t>
                      </a:r>
                      <a:endParaRPr lang="en-US" sz="11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r>
              <a:tr h="197731">
                <a:tc>
                  <a:txBody>
                    <a:bodyPr/>
                    <a:lstStyle/>
                    <a:p>
                      <a:pPr algn="l" fontAlgn="b"/>
                      <a:r>
                        <a:rPr lang="en-US" sz="900" u="none" strike="noStrike" dirty="0">
                          <a:effectLst/>
                        </a:rPr>
                        <a:t> </a:t>
                      </a:r>
                      <a:endParaRPr lang="en-US" sz="9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c gridSpan="2">
                  <a:txBody>
                    <a:bodyPr/>
                    <a:lstStyle/>
                    <a:p>
                      <a:pPr algn="l" fontAlgn="b"/>
                      <a:endParaRPr lang="en-US" sz="1100" b="0" i="0" u="none" strike="noStrike" dirty="0">
                        <a:effectLst/>
                        <a:latin typeface="Calibri"/>
                      </a:endParaRPr>
                    </a:p>
                  </a:txBody>
                  <a:tcPr marL="6555" marR="6555" marT="6555" marB="0" anchor="b"/>
                </a:tc>
                <a:tc hMerge="1">
                  <a:txBody>
                    <a:bodyPr/>
                    <a:lstStyle/>
                    <a:p>
                      <a:endParaRPr lang="en-US"/>
                    </a:p>
                  </a:txBody>
                  <a:tcPr/>
                </a:tc>
                <a:tc gridSpan="2">
                  <a:txBody>
                    <a:bodyPr/>
                    <a:lstStyle/>
                    <a:p>
                      <a:pPr algn="l" fontAlgn="b"/>
                      <a:endParaRPr lang="en-US" sz="1100" b="0" i="0" u="none" strike="noStrike" dirty="0">
                        <a:effectLst/>
                        <a:latin typeface="Calibri"/>
                      </a:endParaRPr>
                    </a:p>
                  </a:txBody>
                  <a:tcPr marL="6555" marR="6555" marT="6555" marB="0" anchor="b"/>
                </a:tc>
                <a:tc hMerge="1">
                  <a:txBody>
                    <a:bodyPr/>
                    <a:lstStyle/>
                    <a:p>
                      <a:pPr algn="l" fontAlgn="b"/>
                      <a:endParaRPr lang="en-US" sz="900" b="0" i="0" u="none" strike="noStrike">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r>
              <a:tr h="310963">
                <a:tc>
                  <a:txBody>
                    <a:bodyPr/>
                    <a:lstStyle/>
                    <a:p>
                      <a:pPr algn="l" fontAlgn="b"/>
                      <a:r>
                        <a:rPr lang="en-US" sz="900" u="none" strike="noStrike" dirty="0">
                          <a:effectLst/>
                        </a:rPr>
                        <a:t> </a:t>
                      </a:r>
                      <a:endParaRPr lang="en-US" sz="900" b="0" i="0" u="none" strike="noStrike" dirty="0">
                        <a:effectLst/>
                        <a:latin typeface="Calibri"/>
                      </a:endParaRPr>
                    </a:p>
                  </a:txBody>
                  <a:tcPr marL="6555" marR="6555" marT="6555" marB="0" anchor="b"/>
                </a:tc>
                <a:tc gridSpan="6">
                  <a:txBody>
                    <a:bodyPr/>
                    <a:lstStyle/>
                    <a:p>
                      <a:pPr algn="l" fontAlgn="b"/>
                      <a:r>
                        <a:rPr lang="en-US" sz="1100" u="none" strike="noStrike" dirty="0" smtClean="0">
                          <a:effectLst/>
                        </a:rPr>
                        <a:t> Budgeted </a:t>
                      </a:r>
                      <a:r>
                        <a:rPr lang="en-US" sz="1100" u="none" strike="noStrike" dirty="0">
                          <a:effectLst/>
                        </a:rPr>
                        <a:t>Expenditures:</a:t>
                      </a:r>
                      <a:endParaRPr lang="en-US" sz="1100" b="0" i="0" u="none" strike="noStrike" dirty="0">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900" b="0" i="0" u="none" strike="noStrike">
                        <a:effectLst/>
                        <a:latin typeface="Calibri"/>
                      </a:endParaRPr>
                    </a:p>
                  </a:txBody>
                  <a:tcPr marL="6555" marR="6555" marT="655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a:effectLst/>
                        </a:rPr>
                        <a:t> </a:t>
                      </a:r>
                      <a:r>
                        <a:rPr lang="en-US" sz="1100" u="sng" strike="noStrike" dirty="0" smtClean="0">
                          <a:effectLst/>
                        </a:rPr>
                        <a:t>$          (1,790,650)</a:t>
                      </a:r>
                      <a:endParaRPr lang="en-US" sz="1100" b="0" i="0" u="sng" strike="noStrike" dirty="0" smtClean="0">
                        <a:effectLst/>
                        <a:latin typeface="+mn-lt"/>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r>
              <a:tr h="174195">
                <a:tc>
                  <a:txBody>
                    <a:bodyPr/>
                    <a:lstStyle/>
                    <a:p>
                      <a:pPr algn="l" fontAlgn="b"/>
                      <a:r>
                        <a:rPr lang="en-US" sz="900" u="none" strike="noStrike" dirty="0">
                          <a:effectLst/>
                        </a:rPr>
                        <a:t> </a:t>
                      </a:r>
                      <a:endParaRPr lang="en-US" sz="9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c gridSpan="2">
                  <a:txBody>
                    <a:bodyPr/>
                    <a:lstStyle/>
                    <a:p>
                      <a:pPr algn="l" fontAlgn="b"/>
                      <a:endParaRPr lang="en-US" sz="1100" b="0" i="0" u="none" strike="noStrike" dirty="0">
                        <a:effectLst/>
                        <a:latin typeface="Calibri"/>
                      </a:endParaRPr>
                    </a:p>
                  </a:txBody>
                  <a:tcPr marL="6555" marR="6555" marT="6555"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6555" marR="6555" marT="6555"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6555" marR="6555" marT="6555" marB="0" anchor="b"/>
                </a:tc>
                <a:tc>
                  <a:txBody>
                    <a:bodyPr/>
                    <a:lstStyle/>
                    <a:p>
                      <a:pPr algn="l" fontAlgn="b"/>
                      <a:endParaRPr lang="en-US" sz="900" b="0" i="0" u="none" strike="noStrike" dirty="0">
                        <a:effectLst/>
                        <a:latin typeface="Calibri"/>
                      </a:endParaRPr>
                    </a:p>
                  </a:txBody>
                  <a:tcPr marL="6555" marR="6555" marT="6555" marB="0" anchor="b"/>
                </a:tc>
              </a:tr>
              <a:tr h="234059">
                <a:tc>
                  <a:txBody>
                    <a:bodyPr/>
                    <a:lstStyle/>
                    <a:p>
                      <a:pPr algn="l" fontAlgn="b"/>
                      <a:r>
                        <a:rPr lang="en-US" sz="900" u="none" strike="noStrike" dirty="0">
                          <a:solidFill>
                            <a:schemeClr val="accent1">
                              <a:lumMod val="50000"/>
                            </a:schemeClr>
                          </a:solidFill>
                          <a:effectLst/>
                        </a:rPr>
                        <a:t> </a:t>
                      </a:r>
                      <a:endParaRPr lang="en-US" sz="900" b="0" i="0" u="none" strike="noStrike" dirty="0">
                        <a:solidFill>
                          <a:schemeClr val="accent1">
                            <a:lumMod val="50000"/>
                          </a:schemeClr>
                        </a:solidFill>
                        <a:effectLst/>
                        <a:latin typeface="Calibri"/>
                      </a:endParaRPr>
                    </a:p>
                  </a:txBody>
                  <a:tcPr marL="6555" marR="6555" marT="6555" marB="0" anchor="b"/>
                </a:tc>
                <a:tc gridSpan="7">
                  <a:txBody>
                    <a:bodyPr/>
                    <a:lstStyle/>
                    <a:p>
                      <a:pPr algn="l" fontAlgn="b"/>
                      <a:r>
                        <a:rPr lang="en-US" sz="1100" u="none" strike="noStrike" dirty="0" smtClean="0">
                          <a:solidFill>
                            <a:schemeClr val="tx1"/>
                          </a:solidFill>
                          <a:effectLst/>
                        </a:rPr>
                        <a:t> Projected </a:t>
                      </a:r>
                      <a:r>
                        <a:rPr lang="en-US" sz="1100" u="none" strike="noStrike" dirty="0">
                          <a:solidFill>
                            <a:schemeClr val="tx1"/>
                          </a:solidFill>
                          <a:effectLst/>
                        </a:rPr>
                        <a:t>Ending Gross Fund </a:t>
                      </a:r>
                      <a:r>
                        <a:rPr lang="en-US" sz="1100" u="none" strike="noStrike" dirty="0" smtClean="0">
                          <a:solidFill>
                            <a:schemeClr val="tx1"/>
                          </a:solidFill>
                          <a:effectLst/>
                        </a:rPr>
                        <a:t>Balance 09-30-2015</a:t>
                      </a:r>
                      <a:endParaRPr lang="en-US" sz="1100" b="0" i="0" u="none" strike="noStrike" dirty="0">
                        <a:solidFill>
                          <a:schemeClr val="tx1"/>
                        </a:solidFill>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u="none" strike="noStrike" dirty="0">
                          <a:solidFill>
                            <a:schemeClr val="tx1"/>
                          </a:solidFill>
                          <a:effectLst/>
                        </a:rPr>
                        <a:t> $            </a:t>
                      </a:r>
                      <a:r>
                        <a:rPr lang="en-US" sz="1100" u="none" strike="noStrike" dirty="0" smtClean="0">
                          <a:solidFill>
                            <a:schemeClr val="tx1"/>
                          </a:solidFill>
                          <a:effectLst/>
                        </a:rPr>
                        <a:t>2,366,890</a:t>
                      </a:r>
                      <a:endParaRPr lang="en-US" sz="1100" b="0" i="0" u="none" strike="noStrike" dirty="0">
                        <a:solidFill>
                          <a:schemeClr val="tx1"/>
                        </a:solidFill>
                        <a:effectLst/>
                        <a:latin typeface="Calibri"/>
                      </a:endParaRPr>
                    </a:p>
                  </a:txBody>
                  <a:tcPr marL="6555" marR="6555" marT="6555" marB="0" anchor="b"/>
                </a:tc>
                <a:tc>
                  <a:txBody>
                    <a:bodyPr/>
                    <a:lstStyle/>
                    <a:p>
                      <a:pPr algn="l" fontAlgn="b"/>
                      <a:endParaRPr lang="en-US" sz="900" b="0" i="0" u="none" strike="noStrike" dirty="0">
                        <a:solidFill>
                          <a:schemeClr val="accent1">
                            <a:lumMod val="50000"/>
                          </a:schemeClr>
                        </a:solidFill>
                        <a:effectLst/>
                        <a:latin typeface="Calibri"/>
                      </a:endParaRPr>
                    </a:p>
                  </a:txBody>
                  <a:tcPr marL="6555" marR="6555" marT="6555" marB="0" anchor="b"/>
                </a:tc>
              </a:tr>
              <a:tr h="174195">
                <a:tc>
                  <a:txBody>
                    <a:bodyPr/>
                    <a:lstStyle/>
                    <a:p>
                      <a:pPr algn="l" fontAlgn="b"/>
                      <a:endParaRPr lang="en-US" sz="900" b="0" i="0" u="none" strike="noStrike" dirty="0">
                        <a:solidFill>
                          <a:schemeClr val="accent1">
                            <a:lumMod val="50000"/>
                          </a:schemeClr>
                        </a:solidFill>
                        <a:effectLst/>
                        <a:latin typeface="Calibri"/>
                      </a:endParaRPr>
                    </a:p>
                  </a:txBody>
                  <a:tcPr marL="6555" marR="6555" marT="6555" marB="0" anchor="b"/>
                </a:tc>
                <a:tc gridSpan="7">
                  <a:txBody>
                    <a:bodyPr/>
                    <a:lstStyle/>
                    <a:p>
                      <a:pPr algn="l" fontAlgn="b"/>
                      <a:endParaRPr lang="en-US" sz="1100" b="0" i="0" u="none" strike="noStrike" dirty="0">
                        <a:solidFill>
                          <a:schemeClr val="tx1"/>
                        </a:solidFill>
                        <a:effectLst/>
                        <a:latin typeface="Calibri"/>
                      </a:endParaRPr>
                    </a:p>
                  </a:txBody>
                  <a:tcPr marL="6555" marR="6555" marT="655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chemeClr val="tx1"/>
                        </a:solidFill>
                        <a:effectLst/>
                        <a:latin typeface="Calibri"/>
                      </a:endParaRPr>
                    </a:p>
                  </a:txBody>
                  <a:tcPr marL="6555" marR="6555" marT="6555" marB="0" anchor="b"/>
                </a:tc>
                <a:tc>
                  <a:txBody>
                    <a:bodyPr/>
                    <a:lstStyle/>
                    <a:p>
                      <a:pPr algn="l" fontAlgn="b"/>
                      <a:endParaRPr lang="en-US" sz="900" b="0" i="0" u="none" strike="noStrike" dirty="0">
                        <a:solidFill>
                          <a:schemeClr val="accent1">
                            <a:lumMod val="50000"/>
                          </a:schemeClr>
                        </a:solidFill>
                        <a:effectLst/>
                        <a:latin typeface="Calibri"/>
                      </a:endParaRPr>
                    </a:p>
                  </a:txBody>
                  <a:tcPr marL="6555" marR="6555" marT="6555" marB="0" anchor="b"/>
                </a:tc>
              </a:tr>
            </a:tbl>
          </a:graphicData>
        </a:graphic>
      </p:graphicFrame>
      <p:sp>
        <p:nvSpPr>
          <p:cNvPr id="2" name="Slide Number Placeholder 1"/>
          <p:cNvSpPr>
            <a:spLocks noGrp="1"/>
          </p:cNvSpPr>
          <p:nvPr>
            <p:ph type="sldNum" sz="quarter" idx="12"/>
          </p:nvPr>
        </p:nvSpPr>
        <p:spPr>
          <a:xfrm>
            <a:off x="5638800" y="31897"/>
            <a:ext cx="800100" cy="438912"/>
          </a:xfrm>
        </p:spPr>
        <p:txBody>
          <a:bodyPr/>
          <a:lstStyle/>
          <a:p>
            <a:pPr algn="r">
              <a:defRPr/>
            </a:pPr>
            <a:fld id="{F5669E6F-A436-41F2-85FF-0D6B9183F3DF}" type="slidenum">
              <a:rPr lang="en-US" smtClean="0"/>
              <a:pPr algn="r">
                <a:defRPr/>
              </a:pPr>
              <a:t>156</a:t>
            </a:fld>
            <a:endParaRPr lang="en-US" dirty="0"/>
          </a:p>
        </p:txBody>
      </p:sp>
      <p:pic>
        <p:nvPicPr>
          <p:cNvPr id="16494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6324600"/>
            <a:ext cx="2895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156</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
          <p:cNvGraphicFramePr>
            <a:graphicFrameLocks/>
          </p:cNvGraphicFramePr>
          <p:nvPr>
            <p:extLst>
              <p:ext uri="{D42A27DB-BD31-4B8C-83A1-F6EECF244321}">
                <p14:modId xmlns:p14="http://schemas.microsoft.com/office/powerpoint/2010/main" val="2439445399"/>
              </p:ext>
            </p:extLst>
          </p:nvPr>
        </p:nvGraphicFramePr>
        <p:xfrm>
          <a:off x="1828800" y="4648200"/>
          <a:ext cx="4572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165892" name="Rectangle 2"/>
          <p:cNvSpPr>
            <a:spLocks noGrp="1" noChangeArrowheads="1"/>
          </p:cNvSpPr>
          <p:nvPr>
            <p:ph type="title"/>
          </p:nvPr>
        </p:nvSpPr>
        <p:spPr>
          <a:xfrm>
            <a:off x="352425" y="4495800"/>
            <a:ext cx="6229350" cy="1143000"/>
          </a:xfrm>
        </p:spPr>
        <p:txBody>
          <a:bodyPr/>
          <a:lstStyle/>
          <a:p>
            <a:pPr algn="l" eaLnBrk="1" hangingPunct="1"/>
            <a:r>
              <a:rPr lang="en-US" sz="1800" dirty="0" smtClean="0">
                <a:solidFill>
                  <a:srgbClr val="336600"/>
                </a:solidFill>
                <a:latin typeface="+mn-lt"/>
              </a:rPr>
              <a:t>BEDC Fund Expenditures</a:t>
            </a:r>
            <a:r>
              <a:rPr lang="en-US" sz="1800" dirty="0" smtClean="0">
                <a:solidFill>
                  <a:srgbClr val="337799"/>
                </a:solidFill>
                <a:latin typeface="+mn-lt"/>
              </a:rPr>
              <a:t/>
            </a:r>
            <a:br>
              <a:rPr lang="en-US" sz="1800" dirty="0" smtClean="0">
                <a:solidFill>
                  <a:srgbClr val="337799"/>
                </a:solidFill>
                <a:latin typeface="+mn-lt"/>
              </a:rPr>
            </a:br>
            <a:r>
              <a:rPr lang="en-US" sz="1800" dirty="0" smtClean="0">
                <a:latin typeface="+mn-lt"/>
              </a:rPr>
              <a:t>FY 2014-2015</a:t>
            </a:r>
            <a:br>
              <a:rPr lang="en-US" sz="1800" dirty="0" smtClean="0">
                <a:latin typeface="+mn-lt"/>
              </a:rPr>
            </a:br>
            <a:r>
              <a:rPr lang="en-US" sz="1800" b="1" dirty="0" smtClean="0">
                <a:solidFill>
                  <a:schemeClr val="folHlink"/>
                </a:solidFill>
                <a:latin typeface="+mn-lt"/>
              </a:rPr>
              <a:t>$</a:t>
            </a:r>
            <a:r>
              <a:rPr lang="en-US" sz="1800" dirty="0" smtClean="0">
                <a:solidFill>
                  <a:schemeClr val="folHlink"/>
                </a:solidFill>
                <a:latin typeface="+mn-lt"/>
              </a:rPr>
              <a:t> 1,790,650</a:t>
            </a:r>
          </a:p>
        </p:txBody>
      </p:sp>
      <p:sp>
        <p:nvSpPr>
          <p:cNvPr id="4" name="Slide Number Placeholder 3"/>
          <p:cNvSpPr>
            <a:spLocks noGrp="1"/>
          </p:cNvSpPr>
          <p:nvPr>
            <p:ph type="sldNum" sz="quarter" idx="12"/>
          </p:nvPr>
        </p:nvSpPr>
        <p:spPr>
          <a:xfrm>
            <a:off x="457200" y="0"/>
            <a:ext cx="800100" cy="438912"/>
          </a:xfrm>
        </p:spPr>
        <p:txBody>
          <a:bodyPr/>
          <a:lstStyle/>
          <a:p>
            <a:pPr>
              <a:defRPr/>
            </a:pPr>
            <a:fld id="{F5669E6F-A436-41F2-85FF-0D6B9183F3DF}" type="slidenum">
              <a:rPr lang="en-US" smtClean="0"/>
              <a:pPr>
                <a:defRPr/>
              </a:pPr>
              <a:t>157</a:t>
            </a:fld>
            <a:endParaRPr lang="en-US" dirty="0"/>
          </a:p>
        </p:txBody>
      </p:sp>
      <p:sp>
        <p:nvSpPr>
          <p:cNvPr id="165893" name="Rectangle 2"/>
          <p:cNvSpPr txBox="1">
            <a:spLocks noChangeArrowheads="1"/>
          </p:cNvSpPr>
          <p:nvPr/>
        </p:nvSpPr>
        <p:spPr bwMode="auto">
          <a:xfrm>
            <a:off x="352425" y="1219200"/>
            <a:ext cx="6229350" cy="1219199"/>
          </a:xfrm>
          <a:prstGeom prst="rect">
            <a:avLst/>
          </a:prstGeom>
          <a:solidFill>
            <a:schemeClr val="bg1"/>
          </a:solid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336600"/>
                </a:solidFill>
                <a:latin typeface="Arial" pitchFamily="34" charset="0"/>
                <a:cs typeface="Arial" pitchFamily="34" charset="0"/>
              </a:rPr>
              <a:t>BEDC Fund Revenues</a:t>
            </a:r>
            <a:r>
              <a:rPr lang="en-US" dirty="0">
                <a:solidFill>
                  <a:srgbClr val="337799"/>
                </a:solidFill>
                <a:latin typeface="Arial" pitchFamily="34" charset="0"/>
                <a:cs typeface="Arial" pitchFamily="34" charset="0"/>
              </a:rPr>
              <a:t/>
            </a:r>
            <a:br>
              <a:rPr lang="en-US" dirty="0">
                <a:solidFill>
                  <a:srgbClr val="337799"/>
                </a:solidFill>
                <a:latin typeface="Arial" pitchFamily="34" charset="0"/>
                <a:cs typeface="Arial" pitchFamily="34" charset="0"/>
              </a:rPr>
            </a:br>
            <a:r>
              <a:rPr lang="en-US" dirty="0">
                <a:latin typeface="Arial" pitchFamily="34" charset="0"/>
                <a:cs typeface="Arial" pitchFamily="34" charset="0"/>
              </a:rPr>
              <a:t>FY </a:t>
            </a:r>
            <a:r>
              <a:rPr lang="en-US" dirty="0" smtClean="0">
                <a:latin typeface="Arial" pitchFamily="34" charset="0"/>
                <a:cs typeface="Arial" pitchFamily="34" charset="0"/>
              </a:rPr>
              <a:t>2014-2015</a:t>
            </a:r>
            <a:r>
              <a:rPr lang="en-US" dirty="0">
                <a:latin typeface="Arial" pitchFamily="34" charset="0"/>
                <a:cs typeface="Arial" pitchFamily="34" charset="0"/>
              </a:rPr>
              <a:t/>
            </a:r>
            <a:br>
              <a:rPr lang="en-US" dirty="0">
                <a:latin typeface="Arial" pitchFamily="34" charset="0"/>
                <a:cs typeface="Arial" pitchFamily="34" charset="0"/>
              </a:rPr>
            </a:br>
            <a:r>
              <a:rPr lang="en-US" dirty="0">
                <a:solidFill>
                  <a:schemeClr val="folHlink"/>
                </a:solidFill>
                <a:latin typeface="Arial" pitchFamily="34" charset="0"/>
                <a:cs typeface="Arial" pitchFamily="34" charset="0"/>
              </a:rPr>
              <a:t>$ </a:t>
            </a:r>
            <a:r>
              <a:rPr lang="en-US" dirty="0" smtClean="0">
                <a:solidFill>
                  <a:schemeClr val="folHlink"/>
                </a:solidFill>
                <a:latin typeface="Arial" pitchFamily="34" charset="0"/>
                <a:cs typeface="Arial" pitchFamily="34" charset="0"/>
              </a:rPr>
              <a:t>1,790,650</a:t>
            </a:r>
          </a:p>
          <a:p>
            <a:pPr eaLnBrk="1" hangingPunct="1"/>
            <a:endParaRPr lang="en-US" dirty="0">
              <a:solidFill>
                <a:schemeClr val="folHlink"/>
              </a:solidFill>
              <a:latin typeface="Arial" pitchFamily="34" charset="0"/>
              <a:cs typeface="Arial" pitchFamily="34" charset="0"/>
            </a:endParaRPr>
          </a:p>
        </p:txBody>
      </p:sp>
      <p:sp>
        <p:nvSpPr>
          <p:cNvPr id="165894" name="Rectangle 2"/>
          <p:cNvSpPr txBox="1">
            <a:spLocks noChangeArrowheads="1"/>
          </p:cNvSpPr>
          <p:nvPr/>
        </p:nvSpPr>
        <p:spPr bwMode="auto">
          <a:xfrm>
            <a:off x="352425" y="-228600"/>
            <a:ext cx="6629400"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smtClean="0">
                <a:solidFill>
                  <a:srgbClr val="336600"/>
                </a:solidFill>
              </a:rPr>
              <a:t>BASTROP ECONOMIC DEVELOPMENT CORPORATION continued</a:t>
            </a:r>
            <a:endParaRPr lang="en-US" sz="1400" b="1" dirty="0">
              <a:solidFill>
                <a:srgbClr val="336600"/>
              </a:solidFill>
            </a:endParaRPr>
          </a:p>
        </p:txBody>
      </p:sp>
      <p:graphicFrame>
        <p:nvGraphicFramePr>
          <p:cNvPr id="8" name="Chart 1"/>
          <p:cNvGraphicFramePr>
            <a:graphicFrameLocks/>
          </p:cNvGraphicFramePr>
          <p:nvPr>
            <p:extLst>
              <p:ext uri="{D42A27DB-BD31-4B8C-83A1-F6EECF244321}">
                <p14:modId xmlns:p14="http://schemas.microsoft.com/office/powerpoint/2010/main" val="4102613467"/>
              </p:ext>
            </p:extLst>
          </p:nvPr>
        </p:nvGraphicFramePr>
        <p:xfrm>
          <a:off x="2514600" y="1291936"/>
          <a:ext cx="3657600" cy="3009900"/>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1"/>
          <p:cNvSpPr txBox="1">
            <a:spLocks/>
          </p:cNvSpPr>
          <p:nvPr/>
        </p:nvSpPr>
        <p:spPr>
          <a:xfrm>
            <a:off x="5833370" y="8610600"/>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157</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14624784"/>
              </p:ext>
            </p:extLst>
          </p:nvPr>
        </p:nvGraphicFramePr>
        <p:xfrm>
          <a:off x="370116" y="1143003"/>
          <a:ext cx="6052909" cy="3963729"/>
        </p:xfrm>
        <a:graphic>
          <a:graphicData uri="http://schemas.openxmlformats.org/drawingml/2006/table">
            <a:tbl>
              <a:tblPr>
                <a:tableStyleId>{ED083AE6-46FA-4A59-8FB0-9F97EB10719F}</a:tableStyleId>
              </a:tblPr>
              <a:tblGrid>
                <a:gridCol w="2134262"/>
                <a:gridCol w="1112922"/>
                <a:gridCol w="1012271"/>
                <a:gridCol w="895565"/>
                <a:gridCol w="897889"/>
              </a:tblGrid>
              <a:tr h="395100">
                <a:tc>
                  <a:txBody>
                    <a:bodyPr/>
                    <a:lstStyle/>
                    <a:p>
                      <a:pPr marL="0" marR="0" algn="l" hangingPunct="0">
                        <a:lnSpc>
                          <a:spcPct val="115000"/>
                        </a:lnSpc>
                        <a:spcBef>
                          <a:spcPts val="0"/>
                        </a:spcBef>
                        <a:spcAft>
                          <a:spcPts val="0"/>
                        </a:spcAft>
                      </a:pPr>
                      <a:r>
                        <a:rPr lang="en-US" sz="1100" b="0" kern="1200" dirty="0">
                          <a:effectLst/>
                        </a:rPr>
                        <a:t>Performance Measurement Indicators</a:t>
                      </a:r>
                      <a:endParaRPr lang="en-US" sz="1100" b="0" dirty="0">
                        <a:effectLst/>
                        <a:latin typeface="Calibri"/>
                        <a:ea typeface="Calibri"/>
                        <a:cs typeface="Times New Roman"/>
                      </a:endParaRPr>
                    </a:p>
                  </a:txBody>
                  <a:tcPr marL="68573" marR="68573" marT="9528" marB="0">
                    <a:solidFill>
                      <a:schemeClr val="bg1"/>
                    </a:solidFill>
                  </a:tcPr>
                </a:tc>
                <a:tc>
                  <a:txBody>
                    <a:bodyPr/>
                    <a:lstStyle/>
                    <a:p>
                      <a:pPr marL="0" marR="0" algn="ctr" hangingPunct="0">
                        <a:lnSpc>
                          <a:spcPct val="115000"/>
                        </a:lnSpc>
                        <a:spcBef>
                          <a:spcPts val="0"/>
                        </a:spcBef>
                        <a:spcAft>
                          <a:spcPts val="0"/>
                        </a:spcAft>
                      </a:pPr>
                      <a:r>
                        <a:rPr lang="en-US" sz="1100" kern="1200" dirty="0">
                          <a:solidFill>
                            <a:srgbClr val="CC9900"/>
                          </a:solidFill>
                          <a:effectLst/>
                        </a:rPr>
                        <a:t>FY </a:t>
                      </a:r>
                      <a:r>
                        <a:rPr lang="en-US" sz="1100" kern="1200" dirty="0" smtClean="0">
                          <a:solidFill>
                            <a:srgbClr val="CC9900"/>
                          </a:solidFill>
                          <a:effectLst/>
                        </a:rPr>
                        <a:t>2011-2012</a:t>
                      </a:r>
                      <a:endParaRPr lang="en-US" sz="1100" dirty="0">
                        <a:solidFill>
                          <a:srgbClr val="CC9900"/>
                        </a:solidFill>
                        <a:effectLst/>
                        <a:latin typeface="Calibri"/>
                        <a:ea typeface="Calibri"/>
                        <a:cs typeface="Times New Roman"/>
                      </a:endParaRPr>
                    </a:p>
                  </a:txBody>
                  <a:tcPr marL="68573" marR="68573" marT="9528" marB="0">
                    <a:solidFill>
                      <a:schemeClr val="bg1"/>
                    </a:solidFill>
                  </a:tcPr>
                </a:tc>
                <a:tc>
                  <a:txBody>
                    <a:bodyPr/>
                    <a:lstStyle/>
                    <a:p>
                      <a:pPr marL="0" marR="0" algn="ctr" hangingPunct="0">
                        <a:lnSpc>
                          <a:spcPct val="115000"/>
                        </a:lnSpc>
                        <a:spcBef>
                          <a:spcPts val="0"/>
                        </a:spcBef>
                        <a:spcAft>
                          <a:spcPts val="0"/>
                        </a:spcAft>
                      </a:pPr>
                      <a:r>
                        <a:rPr lang="en-US" sz="1100" kern="1200" dirty="0" smtClean="0">
                          <a:solidFill>
                            <a:srgbClr val="CC9900"/>
                          </a:solidFill>
                          <a:effectLst/>
                        </a:rPr>
                        <a:t>FY2012-2013</a:t>
                      </a:r>
                      <a:endParaRPr lang="en-US" sz="1100" dirty="0">
                        <a:solidFill>
                          <a:srgbClr val="CC9900"/>
                        </a:solidFill>
                        <a:effectLst/>
                        <a:latin typeface="Calibri"/>
                        <a:ea typeface="Calibri"/>
                        <a:cs typeface="Times New Roman"/>
                      </a:endParaRPr>
                    </a:p>
                  </a:txBody>
                  <a:tcPr marL="0" marR="0" marT="0" marB="0">
                    <a:solidFill>
                      <a:schemeClr val="bg1"/>
                    </a:solidFill>
                  </a:tcPr>
                </a:tc>
                <a:tc>
                  <a:txBody>
                    <a:bodyPr/>
                    <a:lstStyle/>
                    <a:p>
                      <a:pPr marL="0" marR="0" algn="ctr" hangingPunct="0">
                        <a:lnSpc>
                          <a:spcPct val="115000"/>
                        </a:lnSpc>
                        <a:spcBef>
                          <a:spcPts val="0"/>
                        </a:spcBef>
                        <a:spcAft>
                          <a:spcPts val="0"/>
                        </a:spcAft>
                      </a:pPr>
                      <a:r>
                        <a:rPr lang="en-US" sz="1100" kern="1200" dirty="0" smtClean="0">
                          <a:solidFill>
                            <a:srgbClr val="CC9900"/>
                          </a:solidFill>
                          <a:effectLst/>
                        </a:rPr>
                        <a:t>FY2013-2014</a:t>
                      </a:r>
                      <a:endParaRPr lang="en-US" sz="1100" dirty="0">
                        <a:solidFill>
                          <a:srgbClr val="CC9900"/>
                        </a:solidFill>
                        <a:effectLst/>
                        <a:latin typeface="Calibri"/>
                        <a:ea typeface="Calibri"/>
                        <a:cs typeface="Times New Roman"/>
                      </a:endParaRPr>
                    </a:p>
                  </a:txBody>
                  <a:tcPr marL="0" marR="0" marT="0" marB="0">
                    <a:solidFill>
                      <a:schemeClr val="bg1"/>
                    </a:solidFill>
                  </a:tcPr>
                </a:tc>
                <a:tc>
                  <a:txBody>
                    <a:bodyPr/>
                    <a:lstStyle/>
                    <a:p>
                      <a:pPr marL="0" marR="0" algn="ctr" hangingPunct="0">
                        <a:lnSpc>
                          <a:spcPct val="115000"/>
                        </a:lnSpc>
                        <a:spcBef>
                          <a:spcPts val="0"/>
                        </a:spcBef>
                        <a:spcAft>
                          <a:spcPts val="0"/>
                        </a:spcAft>
                      </a:pPr>
                      <a:r>
                        <a:rPr lang="en-US" sz="1100" kern="1200" dirty="0" smtClean="0">
                          <a:solidFill>
                            <a:srgbClr val="CC9900"/>
                          </a:solidFill>
                          <a:effectLst/>
                        </a:rPr>
                        <a:t>FY2014-2015</a:t>
                      </a:r>
                      <a:endParaRPr lang="en-US" sz="1100" dirty="0">
                        <a:solidFill>
                          <a:srgbClr val="CC9900"/>
                        </a:solidFill>
                        <a:effectLst/>
                        <a:latin typeface="Calibri"/>
                        <a:ea typeface="Calibri"/>
                        <a:cs typeface="Times New Roman"/>
                      </a:endParaRPr>
                    </a:p>
                  </a:txBody>
                  <a:tcPr marL="0" marR="0" marT="0" marB="0">
                    <a:solidFill>
                      <a:schemeClr val="bg1"/>
                    </a:solidFill>
                  </a:tcPr>
                </a:tc>
              </a:tr>
              <a:tr h="246595">
                <a:tc>
                  <a:txBody>
                    <a:bodyPr/>
                    <a:lstStyle/>
                    <a:p>
                      <a:pPr marL="0" marR="0" algn="ctr" hangingPunct="0">
                        <a:lnSpc>
                          <a:spcPts val="1410"/>
                        </a:lnSpc>
                        <a:spcBef>
                          <a:spcPts val="0"/>
                        </a:spcBef>
                        <a:spcAft>
                          <a:spcPts val="0"/>
                        </a:spcAft>
                      </a:pPr>
                      <a:r>
                        <a:rPr lang="en-US" sz="1100" kern="1200" dirty="0">
                          <a:effectLst/>
                        </a:rPr>
                        <a:t>Demand</a:t>
                      </a:r>
                      <a:endParaRPr lang="en-US" sz="1100" dirty="0">
                        <a:effectLst/>
                        <a:latin typeface="Calibri"/>
                        <a:ea typeface="Calibri"/>
                        <a:cs typeface="Times New Roman"/>
                      </a:endParaRPr>
                    </a:p>
                  </a:txBody>
                  <a:tcPr marL="68573" marR="68573" marT="9528" marB="0">
                    <a:solidFill>
                      <a:schemeClr val="bg1"/>
                    </a:solidFill>
                  </a:tcPr>
                </a:tc>
                <a:tc>
                  <a:txBody>
                    <a:bodyPr/>
                    <a:lstStyle/>
                    <a:p>
                      <a:pPr>
                        <a:lnSpc>
                          <a:spcPct val="115000"/>
                        </a:lnSpc>
                      </a:pPr>
                      <a:endParaRPr lang="en-US" sz="1100" dirty="0">
                        <a:effectLst/>
                        <a:latin typeface="Calibri"/>
                        <a:cs typeface="Times New Roman"/>
                      </a:endParaRPr>
                    </a:p>
                  </a:txBody>
                  <a:tcPr marL="68573" marR="68573" marT="9528" marB="0">
                    <a:solidFill>
                      <a:schemeClr val="bg1"/>
                    </a:solidFill>
                  </a:tcPr>
                </a:tc>
                <a:tc>
                  <a:txBody>
                    <a:bodyPr/>
                    <a:lstStyle/>
                    <a:p>
                      <a:pPr marL="0" marR="0" algn="ctr" hangingPunct="0">
                        <a:lnSpc>
                          <a:spcPts val="1410"/>
                        </a:lnSpc>
                        <a:spcBef>
                          <a:spcPts val="0"/>
                        </a:spcBef>
                        <a:spcAft>
                          <a:spcPts val="0"/>
                        </a:spcAft>
                      </a:pPr>
                      <a:r>
                        <a:rPr lang="en-US" sz="1100" kern="1200" dirty="0">
                          <a:effectLst/>
                        </a:rPr>
                        <a:t> </a:t>
                      </a:r>
                      <a:endParaRPr lang="en-US" sz="1100" dirty="0">
                        <a:effectLst/>
                        <a:latin typeface="Calibri"/>
                        <a:ea typeface="Calibri"/>
                        <a:cs typeface="Times New Roman"/>
                      </a:endParaRPr>
                    </a:p>
                  </a:txBody>
                  <a:tcPr marL="0" marR="0" marT="0" marB="0">
                    <a:solidFill>
                      <a:schemeClr val="bg1"/>
                    </a:solidFill>
                  </a:tcPr>
                </a:tc>
                <a:tc>
                  <a:txBody>
                    <a:bodyPr/>
                    <a:lstStyle/>
                    <a:p>
                      <a:pPr marL="0" marR="0" algn="ctr" hangingPunct="0">
                        <a:lnSpc>
                          <a:spcPts val="1410"/>
                        </a:lnSpc>
                        <a:spcBef>
                          <a:spcPts val="0"/>
                        </a:spcBef>
                        <a:spcAft>
                          <a:spcPts val="0"/>
                        </a:spcAft>
                      </a:pPr>
                      <a:r>
                        <a:rPr lang="en-US" sz="1100" kern="1200" dirty="0">
                          <a:effectLst/>
                        </a:rPr>
                        <a:t> </a:t>
                      </a:r>
                      <a:endParaRPr lang="en-US" sz="1100" dirty="0">
                        <a:effectLst/>
                        <a:latin typeface="Calibri"/>
                        <a:ea typeface="Calibri"/>
                        <a:cs typeface="Times New Roman"/>
                      </a:endParaRPr>
                    </a:p>
                  </a:txBody>
                  <a:tcPr marL="0" marR="0" marT="0" marB="0">
                    <a:solidFill>
                      <a:schemeClr val="bg1"/>
                    </a:solidFill>
                  </a:tcPr>
                </a:tc>
                <a:tc>
                  <a:txBody>
                    <a:bodyPr/>
                    <a:lstStyle/>
                    <a:p>
                      <a:pPr marL="0" marR="0" algn="ctr" hangingPunct="0">
                        <a:lnSpc>
                          <a:spcPts val="1410"/>
                        </a:lnSpc>
                        <a:spcBef>
                          <a:spcPts val="0"/>
                        </a:spcBef>
                        <a:spcAft>
                          <a:spcPts val="0"/>
                        </a:spcAft>
                      </a:pPr>
                      <a:r>
                        <a:rPr lang="en-US" sz="1100" kern="1200" dirty="0">
                          <a:effectLst/>
                        </a:rPr>
                        <a:t> </a:t>
                      </a:r>
                      <a:endParaRPr lang="en-US" sz="1100" dirty="0">
                        <a:effectLst/>
                        <a:latin typeface="Calibri"/>
                        <a:ea typeface="Calibri"/>
                        <a:cs typeface="Times New Roman"/>
                      </a:endParaRPr>
                    </a:p>
                  </a:txBody>
                  <a:tcPr marL="0" marR="0" marT="0" marB="0">
                    <a:solidFill>
                      <a:schemeClr val="bg1"/>
                    </a:solidFill>
                  </a:tcPr>
                </a:tc>
              </a:tr>
              <a:tr h="202315">
                <a:tc>
                  <a:txBody>
                    <a:bodyPr/>
                    <a:lstStyle/>
                    <a:p>
                      <a:pPr marL="0" marR="0" hangingPunct="0">
                        <a:lnSpc>
                          <a:spcPct val="115000"/>
                        </a:lnSpc>
                        <a:spcBef>
                          <a:spcPts val="0"/>
                        </a:spcBef>
                        <a:spcAft>
                          <a:spcPts val="0"/>
                        </a:spcAft>
                      </a:pPr>
                      <a:r>
                        <a:rPr lang="en-US" sz="1100" kern="1200" dirty="0">
                          <a:effectLst/>
                        </a:rPr>
                        <a:t>City Population</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7,500</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rPr>
                        <a:t>7,650</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7,800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7,950</a:t>
                      </a: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15">
                <a:tc>
                  <a:txBody>
                    <a:bodyPr/>
                    <a:lstStyle/>
                    <a:p>
                      <a:pPr marL="0" marR="0" hangingPunct="0">
                        <a:lnSpc>
                          <a:spcPct val="115000"/>
                        </a:lnSpc>
                        <a:spcBef>
                          <a:spcPts val="0"/>
                        </a:spcBef>
                        <a:spcAft>
                          <a:spcPts val="0"/>
                        </a:spcAft>
                      </a:pPr>
                      <a:r>
                        <a:rPr lang="en-US" sz="1100" kern="1200" dirty="0">
                          <a:effectLst/>
                        </a:rPr>
                        <a:t> </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81">
                <a:tc>
                  <a:txBody>
                    <a:bodyPr/>
                    <a:lstStyle/>
                    <a:p>
                      <a:pPr marL="0" marR="0" algn="ctr" hangingPunct="0">
                        <a:lnSpc>
                          <a:spcPct val="115000"/>
                        </a:lnSpc>
                        <a:spcBef>
                          <a:spcPts val="0"/>
                        </a:spcBef>
                        <a:spcAft>
                          <a:spcPts val="0"/>
                        </a:spcAft>
                      </a:pPr>
                      <a:r>
                        <a:rPr lang="en-US" sz="1100" kern="1200" dirty="0">
                          <a:effectLst/>
                        </a:rPr>
                        <a:t>Input</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15">
                <a:tc>
                  <a:txBody>
                    <a:bodyPr/>
                    <a:lstStyle/>
                    <a:p>
                      <a:pPr marL="0" marR="0" hangingPunct="0">
                        <a:lnSpc>
                          <a:spcPct val="115000"/>
                        </a:lnSpc>
                        <a:spcBef>
                          <a:spcPts val="0"/>
                        </a:spcBef>
                        <a:spcAft>
                          <a:spcPts val="0"/>
                        </a:spcAft>
                      </a:pPr>
                      <a:r>
                        <a:rPr lang="en-US" sz="1100" kern="1200" dirty="0">
                          <a:effectLst/>
                        </a:rPr>
                        <a:t>Operating Expenditures</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a:t>
                      </a:r>
                      <a:r>
                        <a:rPr lang="en-US" sz="1100" kern="1200" dirty="0" smtClean="0">
                          <a:effectLst/>
                          <a:latin typeface="Calibri" panose="020F0502020204030204" pitchFamily="34" charset="0"/>
                        </a:rPr>
                        <a:t>1,387,427</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a:t>
                      </a:r>
                      <a:r>
                        <a:rPr lang="en-US" sz="1100" kern="1200" dirty="0" smtClean="0">
                          <a:effectLst/>
                          <a:latin typeface="Calibri" panose="020F0502020204030204" pitchFamily="34" charset="0"/>
                        </a:rPr>
                        <a:t>1,486,700</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$1,653,100</a:t>
                      </a: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$1,790,650</a:t>
                      </a:r>
                    </a:p>
                  </a:txBody>
                  <a:tcPr marL="0" marR="0" marT="0" marB="0">
                    <a:solidFill>
                      <a:schemeClr val="bg1"/>
                    </a:solidFill>
                  </a:tcPr>
                </a:tc>
              </a:tr>
              <a:tr h="453976">
                <a:tc>
                  <a:txBody>
                    <a:bodyPr/>
                    <a:lstStyle/>
                    <a:p>
                      <a:pPr marL="0" marR="0" hangingPunct="0">
                        <a:lnSpc>
                          <a:spcPct val="115000"/>
                        </a:lnSpc>
                        <a:spcBef>
                          <a:spcPts val="0"/>
                        </a:spcBef>
                        <a:spcAft>
                          <a:spcPts val="0"/>
                        </a:spcAft>
                      </a:pPr>
                      <a:r>
                        <a:rPr lang="en-US" sz="1100" dirty="0">
                          <a:effectLst/>
                        </a:rPr>
                        <a:t>Total Number of Personnel (FTE)</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ctr" hangingPunct="0">
                        <a:lnSpc>
                          <a:spcPct val="115000"/>
                        </a:lnSpc>
                        <a:spcBef>
                          <a:spcPts val="0"/>
                        </a:spcBef>
                        <a:spcAft>
                          <a:spcPts val="0"/>
                        </a:spcAft>
                      </a:pPr>
                      <a:r>
                        <a:rPr lang="en-US" sz="1100" kern="1200" dirty="0">
                          <a:effectLst/>
                          <a:latin typeface="Calibri" panose="020F0502020204030204" pitchFamily="34" charset="0"/>
                        </a:rPr>
                        <a:t>2</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ctr" hangingPunct="0">
                        <a:lnSpc>
                          <a:spcPct val="115000"/>
                        </a:lnSpc>
                        <a:spcBef>
                          <a:spcPts val="0"/>
                        </a:spcBef>
                        <a:spcAft>
                          <a:spcPts val="0"/>
                        </a:spcAft>
                      </a:pPr>
                      <a:r>
                        <a:rPr lang="en-US" sz="1100" kern="1200" dirty="0" smtClean="0">
                          <a:effectLst/>
                          <a:latin typeface="Calibri" panose="020F0502020204030204" pitchFamily="34" charset="0"/>
                        </a:rPr>
                        <a:t>2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ct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2</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ct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2</a:t>
                      </a: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81">
                <a:tc>
                  <a:txBody>
                    <a:bodyPr/>
                    <a:lstStyle/>
                    <a:p>
                      <a:pPr marL="0" marR="0" hangingPunct="0">
                        <a:lnSpc>
                          <a:spcPct val="115000"/>
                        </a:lnSpc>
                        <a:spcBef>
                          <a:spcPts val="0"/>
                        </a:spcBef>
                        <a:spcAft>
                          <a:spcPts val="0"/>
                        </a:spcAft>
                      </a:pPr>
                      <a:r>
                        <a:rPr lang="en-US" sz="1100" kern="1200" dirty="0">
                          <a:effectLst/>
                        </a:rPr>
                        <a:t> </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949">
                <a:tc>
                  <a:txBody>
                    <a:bodyPr/>
                    <a:lstStyle/>
                    <a:p>
                      <a:pPr marL="0" marR="0" algn="ctr" hangingPunct="0">
                        <a:lnSpc>
                          <a:spcPct val="115000"/>
                        </a:lnSpc>
                        <a:spcBef>
                          <a:spcPts val="0"/>
                        </a:spcBef>
                        <a:spcAft>
                          <a:spcPts val="0"/>
                        </a:spcAft>
                      </a:pPr>
                      <a:r>
                        <a:rPr lang="en-US" sz="1100" kern="1200" dirty="0">
                          <a:effectLst/>
                        </a:rPr>
                        <a:t>Output</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395100">
                <a:tc>
                  <a:txBody>
                    <a:bodyPr/>
                    <a:lstStyle/>
                    <a:p>
                      <a:pPr marL="0" marR="0">
                        <a:lnSpc>
                          <a:spcPct val="115000"/>
                        </a:lnSpc>
                        <a:spcBef>
                          <a:spcPts val="0"/>
                        </a:spcBef>
                        <a:spcAft>
                          <a:spcPts val="0"/>
                        </a:spcAft>
                      </a:pPr>
                      <a:r>
                        <a:rPr lang="en-US" sz="1100" dirty="0">
                          <a:effectLst/>
                        </a:rPr>
                        <a:t>City Taxable Assessed Value</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$627,256,816</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ea typeface="+mn-ea"/>
                          <a:cs typeface="+mn-cs"/>
                        </a:rPr>
                        <a:t>$635,808,461</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lvl="0" indent="0" algn="r" defTabSz="914400" rtl="0" eaLnBrk="1" fontAlgn="auto" latinLnBrk="0" hangingPunct="0">
                        <a:lnSpc>
                          <a:spcPct val="115000"/>
                        </a:lnSpc>
                        <a:spcBef>
                          <a:spcPts val="0"/>
                        </a:spcBef>
                        <a:spcAft>
                          <a:spcPts val="0"/>
                        </a:spcAft>
                        <a:buClrTx/>
                        <a:buSzTx/>
                        <a:buFontTx/>
                        <a:buNone/>
                        <a:tabLst/>
                        <a:defRPr/>
                      </a:pPr>
                      <a:r>
                        <a:rPr kumimoji="0" lang="en-US" sz="1100" b="0" i="0" u="none" strike="noStrike" cap="none" normalizeH="0" baseline="0" dirty="0" smtClean="0">
                          <a:ln>
                            <a:noFill/>
                          </a:ln>
                          <a:solidFill>
                            <a:schemeClr val="tx1"/>
                          </a:solidFill>
                          <a:effectLst/>
                          <a:latin typeface="Calibri" panose="020F0502020204030204" pitchFamily="34" charset="0"/>
                          <a:cs typeface="Arial" charset="0"/>
                        </a:rPr>
                        <a:t>$670,721,248</a:t>
                      </a:r>
                      <a:endParaRPr kumimoji="0" lang="en-US" sz="1100" b="0" i="0" u="none" strike="noStrike" cap="none" normalizeH="0" baseline="0" dirty="0" smtClean="0">
                        <a:ln>
                          <a:noFill/>
                        </a:ln>
                        <a:solidFill>
                          <a:schemeClr val="tx1"/>
                        </a:solidFill>
                        <a:effectLst/>
                        <a:latin typeface="Calibri" panose="020F0502020204030204" pitchFamily="34" charset="0"/>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$737,922,965</a:t>
                      </a: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81">
                <a:tc>
                  <a:txBody>
                    <a:bodyPr/>
                    <a:lstStyle/>
                    <a:p>
                      <a:pPr marL="0" marR="0" hangingPunct="0">
                        <a:lnSpc>
                          <a:spcPct val="115000"/>
                        </a:lnSpc>
                        <a:spcBef>
                          <a:spcPts val="0"/>
                        </a:spcBef>
                        <a:spcAft>
                          <a:spcPts val="0"/>
                        </a:spcAft>
                      </a:pPr>
                      <a:r>
                        <a:rPr lang="en-US" sz="1100" kern="1200" dirty="0">
                          <a:effectLst/>
                        </a:rPr>
                        <a:t> </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81">
                <a:tc>
                  <a:txBody>
                    <a:bodyPr/>
                    <a:lstStyle/>
                    <a:p>
                      <a:pPr marL="0" marR="0" algn="ctr" hangingPunct="0">
                        <a:lnSpc>
                          <a:spcPct val="115000"/>
                        </a:lnSpc>
                        <a:spcBef>
                          <a:spcPts val="0"/>
                        </a:spcBef>
                        <a:spcAft>
                          <a:spcPts val="0"/>
                        </a:spcAft>
                      </a:pPr>
                      <a:r>
                        <a:rPr lang="en-US" sz="1100" kern="1200" dirty="0">
                          <a:effectLst/>
                        </a:rPr>
                        <a:t>Efficiency</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a:effectLst/>
                          <a:latin typeface="Calibri" panose="020F0502020204030204" pitchFamily="34" charset="0"/>
                        </a:rPr>
                        <a:t> </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15">
                <a:tc>
                  <a:txBody>
                    <a:bodyPr/>
                    <a:lstStyle/>
                    <a:p>
                      <a:pPr marL="0" marR="0" hangingPunct="0">
                        <a:lnSpc>
                          <a:spcPct val="115000"/>
                        </a:lnSpc>
                        <a:spcBef>
                          <a:spcPts val="0"/>
                        </a:spcBef>
                        <a:spcAft>
                          <a:spcPts val="0"/>
                        </a:spcAft>
                      </a:pPr>
                      <a:r>
                        <a:rPr lang="en-US" sz="1100" dirty="0">
                          <a:effectLst/>
                        </a:rPr>
                        <a:t>City Taxes</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rPr>
                        <a:t>$0.584</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rPr>
                        <a:t>$0.584</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$0.584</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$0.564</a:t>
                      </a: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15">
                <a:tc>
                  <a:txBody>
                    <a:bodyPr/>
                    <a:lstStyle/>
                    <a:p>
                      <a:pPr marL="0" marR="0" hangingPunct="0">
                        <a:lnSpc>
                          <a:spcPct val="115000"/>
                        </a:lnSpc>
                        <a:spcBef>
                          <a:spcPts val="0"/>
                        </a:spcBef>
                        <a:spcAft>
                          <a:spcPts val="0"/>
                        </a:spcAft>
                      </a:pPr>
                      <a:r>
                        <a:rPr lang="en-US" sz="1100" dirty="0">
                          <a:effectLst/>
                        </a:rPr>
                        <a:t>ISD Taxes</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rPr>
                        <a:t>$1.4810</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rPr>
                        <a:t>$1.4810</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$1.461</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$1.4410</a:t>
                      </a: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02315">
                <a:tc>
                  <a:txBody>
                    <a:bodyPr/>
                    <a:lstStyle/>
                    <a:p>
                      <a:pPr marL="0" marR="0" hangingPunct="0">
                        <a:lnSpc>
                          <a:spcPct val="115000"/>
                        </a:lnSpc>
                        <a:spcBef>
                          <a:spcPts val="0"/>
                        </a:spcBef>
                        <a:spcAft>
                          <a:spcPts val="0"/>
                        </a:spcAft>
                      </a:pPr>
                      <a:r>
                        <a:rPr lang="en-US" sz="1100" dirty="0" smtClean="0">
                          <a:effectLst/>
                        </a:rPr>
                        <a:t>Bastrop County </a:t>
                      </a:r>
                      <a:r>
                        <a:rPr lang="en-US" sz="1100" dirty="0">
                          <a:effectLst/>
                        </a:rPr>
                        <a:t>Taxes</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rPr>
                        <a:t>$0.4979</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kern="1200" dirty="0" smtClean="0">
                          <a:effectLst/>
                          <a:latin typeface="Calibri" panose="020F0502020204030204" pitchFamily="34" charset="0"/>
                        </a:rPr>
                        <a:t>$0.5168</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$0.5155</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ct val="115000"/>
                        </a:lnSpc>
                        <a:spcBef>
                          <a:spcPts val="0"/>
                        </a:spcBef>
                        <a:spcAft>
                          <a:spcPts val="0"/>
                        </a:spcAft>
                      </a:pPr>
                      <a:r>
                        <a:rPr lang="en-US" sz="1100" dirty="0" smtClean="0">
                          <a:effectLst/>
                          <a:latin typeface="Calibri" panose="020F0502020204030204" pitchFamily="34" charset="0"/>
                          <a:ea typeface="Calibri"/>
                          <a:cs typeface="Times New Roman"/>
                        </a:rPr>
                        <a:t>$0.5156</a:t>
                      </a:r>
                      <a:endParaRPr lang="en-US" sz="1100" dirty="0">
                        <a:effectLst/>
                        <a:latin typeface="Calibri" panose="020F0502020204030204" pitchFamily="34" charset="0"/>
                        <a:ea typeface="Calibri"/>
                        <a:cs typeface="Times New Roman"/>
                      </a:endParaRPr>
                    </a:p>
                  </a:txBody>
                  <a:tcPr marL="0" marR="0" marT="0" marB="0">
                    <a:solidFill>
                      <a:schemeClr val="bg1"/>
                    </a:solidFill>
                  </a:tcPr>
                </a:tc>
              </a:tr>
              <a:tr h="246595">
                <a:tc>
                  <a:txBody>
                    <a:bodyPr/>
                    <a:lstStyle/>
                    <a:p>
                      <a:pPr marL="0" marR="0" hangingPunct="0">
                        <a:lnSpc>
                          <a:spcPts val="1435"/>
                        </a:lnSpc>
                        <a:spcBef>
                          <a:spcPts val="0"/>
                        </a:spcBef>
                        <a:spcAft>
                          <a:spcPts val="0"/>
                        </a:spcAft>
                      </a:pPr>
                      <a:r>
                        <a:rPr lang="en-US" sz="1100" dirty="0" smtClean="0">
                          <a:effectLst/>
                        </a:rPr>
                        <a:t>County Road Taxes</a:t>
                      </a:r>
                      <a:endParaRPr lang="en-US" sz="1100" dirty="0">
                        <a:effectLst/>
                        <a:latin typeface="Calibri"/>
                        <a:ea typeface="Calibri"/>
                        <a:cs typeface="Times New Roman"/>
                      </a:endParaRPr>
                    </a:p>
                  </a:txBody>
                  <a:tcPr marL="68573" marR="68573" marT="9528" marB="0">
                    <a:solidFill>
                      <a:schemeClr val="bg1"/>
                    </a:solidFill>
                  </a:tcPr>
                </a:tc>
                <a:tc>
                  <a:txBody>
                    <a:bodyPr/>
                    <a:lstStyle/>
                    <a:p>
                      <a:pPr marL="0" marR="0" algn="r" hangingPunct="0">
                        <a:lnSpc>
                          <a:spcPts val="1435"/>
                        </a:lnSpc>
                        <a:spcBef>
                          <a:spcPts val="0"/>
                        </a:spcBef>
                        <a:spcAft>
                          <a:spcPts val="0"/>
                        </a:spcAft>
                      </a:pPr>
                      <a:r>
                        <a:rPr lang="en-US" sz="1100" kern="1200" dirty="0" smtClean="0">
                          <a:effectLst/>
                          <a:latin typeface="Calibri" panose="020F0502020204030204" pitchFamily="34" charset="0"/>
                        </a:rPr>
                        <a:t>$0.1196</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ts val="1435"/>
                        </a:lnSpc>
                        <a:spcBef>
                          <a:spcPts val="0"/>
                        </a:spcBef>
                        <a:spcAft>
                          <a:spcPts val="0"/>
                        </a:spcAft>
                      </a:pPr>
                      <a:r>
                        <a:rPr lang="en-US" sz="1100" kern="1200" dirty="0" smtClean="0">
                          <a:effectLst/>
                          <a:latin typeface="Calibri" panose="020F0502020204030204" pitchFamily="34" charset="0"/>
                        </a:rPr>
                        <a:t>$0.1146</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ts val="1435"/>
                        </a:lnSpc>
                        <a:spcBef>
                          <a:spcPts val="0"/>
                        </a:spcBef>
                        <a:spcAft>
                          <a:spcPts val="0"/>
                        </a:spcAft>
                      </a:pPr>
                      <a:r>
                        <a:rPr lang="en-US" sz="1100" dirty="0" smtClean="0">
                          <a:effectLst/>
                          <a:latin typeface="Calibri" panose="020F0502020204030204" pitchFamily="34" charset="0"/>
                          <a:ea typeface="Calibri"/>
                          <a:cs typeface="Times New Roman"/>
                        </a:rPr>
                        <a:t>$.1135</a:t>
                      </a:r>
                      <a:endParaRPr lang="en-US" sz="1100" dirty="0">
                        <a:effectLst/>
                        <a:latin typeface="Calibri" panose="020F0502020204030204" pitchFamily="34" charset="0"/>
                        <a:ea typeface="Calibri"/>
                        <a:cs typeface="Times New Roman"/>
                      </a:endParaRPr>
                    </a:p>
                  </a:txBody>
                  <a:tcPr marL="0" marR="0" marT="0" marB="0">
                    <a:solidFill>
                      <a:schemeClr val="bg1"/>
                    </a:solidFill>
                  </a:tcPr>
                </a:tc>
                <a:tc>
                  <a:txBody>
                    <a:bodyPr/>
                    <a:lstStyle/>
                    <a:p>
                      <a:pPr marL="0" marR="0" algn="r" hangingPunct="0">
                        <a:lnSpc>
                          <a:spcPts val="1435"/>
                        </a:lnSpc>
                        <a:spcBef>
                          <a:spcPts val="0"/>
                        </a:spcBef>
                        <a:spcAft>
                          <a:spcPts val="0"/>
                        </a:spcAft>
                      </a:pPr>
                      <a:r>
                        <a:rPr lang="en-US" sz="1100" dirty="0" smtClean="0">
                          <a:effectLst/>
                          <a:latin typeface="Calibri" panose="020F0502020204030204" pitchFamily="34" charset="0"/>
                          <a:ea typeface="Calibri"/>
                          <a:cs typeface="Times New Roman"/>
                        </a:rPr>
                        <a:t>$.1134</a:t>
                      </a:r>
                      <a:endParaRPr lang="en-US" sz="1100" dirty="0">
                        <a:effectLst/>
                        <a:latin typeface="Calibri" panose="020F0502020204030204" pitchFamily="34" charset="0"/>
                        <a:ea typeface="Calibri"/>
                        <a:cs typeface="Times New Roman"/>
                      </a:endParaRPr>
                    </a:p>
                  </a:txBody>
                  <a:tcPr marL="0" marR="0" marT="0" marB="0">
                    <a:solidFill>
                      <a:schemeClr val="bg1"/>
                    </a:solidFill>
                  </a:tcPr>
                </a:tc>
              </a:tr>
            </a:tbl>
          </a:graphicData>
        </a:graphic>
      </p:graphicFrame>
      <p:sp>
        <p:nvSpPr>
          <p:cNvPr id="2" name="Slide Number Placeholder 1"/>
          <p:cNvSpPr>
            <a:spLocks noGrp="1"/>
          </p:cNvSpPr>
          <p:nvPr>
            <p:ph type="sldNum" sz="quarter" idx="12"/>
          </p:nvPr>
        </p:nvSpPr>
        <p:spPr>
          <a:xfrm>
            <a:off x="5791200" y="0"/>
            <a:ext cx="800100" cy="438912"/>
          </a:xfrm>
        </p:spPr>
        <p:txBody>
          <a:bodyPr/>
          <a:lstStyle/>
          <a:p>
            <a:pPr algn="r">
              <a:defRPr/>
            </a:pPr>
            <a:fld id="{F5669E6F-A436-41F2-85FF-0D6B9183F3DF}" type="slidenum">
              <a:rPr lang="en-US" smtClean="0"/>
              <a:pPr algn="r">
                <a:defRPr/>
              </a:pPr>
              <a:t>158</a:t>
            </a:fld>
            <a:endParaRPr lang="en-US" dirty="0"/>
          </a:p>
        </p:txBody>
      </p:sp>
      <p:pic>
        <p:nvPicPr>
          <p:cNvPr id="167025" name="Picture 22" descr="P:\Photos Convention Center\groundbreaking\DSC_00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9" y="5356242"/>
            <a:ext cx="5964237" cy="325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702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5486400"/>
            <a:ext cx="1373188"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bwMode="auto">
          <a:xfrm>
            <a:off x="217715" y="1524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smtClean="0">
                <a:solidFill>
                  <a:srgbClr val="336600"/>
                </a:solidFill>
              </a:rPr>
              <a:t>BASTROP ECONOMIC DEVELOPMENT CORPORATION continued</a:t>
            </a:r>
            <a:endParaRPr lang="en-US" sz="1400" b="1" dirty="0">
              <a:solidFill>
                <a:srgbClr val="336600"/>
              </a:solidFill>
            </a:endParaRPr>
          </a:p>
        </p:txBody>
      </p:sp>
      <p:sp>
        <p:nvSpPr>
          <p:cNvPr id="8"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158</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40972691"/>
              </p:ext>
            </p:extLst>
          </p:nvPr>
        </p:nvGraphicFramePr>
        <p:xfrm>
          <a:off x="609606" y="1820587"/>
          <a:ext cx="5638799" cy="1355486"/>
        </p:xfrm>
        <a:graphic>
          <a:graphicData uri="http://schemas.openxmlformats.org/drawingml/2006/table">
            <a:tbl>
              <a:tblPr>
                <a:tableStyleId>{ED083AE6-46FA-4A59-8FB0-9F97EB10719F}</a:tableStyleId>
              </a:tblPr>
              <a:tblGrid>
                <a:gridCol w="1569564"/>
                <a:gridCol w="1046376"/>
                <a:gridCol w="988243"/>
                <a:gridCol w="1017308"/>
                <a:gridCol w="1017308"/>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latin typeface="+mn-lt"/>
                      </a:endParaRPr>
                    </a:p>
                    <a:p>
                      <a:pPr marL="0" marR="0" algn="ctr" hangingPunct="0">
                        <a:spcBef>
                          <a:spcPts val="0"/>
                        </a:spcBef>
                        <a:spcAft>
                          <a:spcPts val="0"/>
                        </a:spcAft>
                      </a:pPr>
                      <a:r>
                        <a:rPr lang="en-US" sz="1100" dirty="0" smtClean="0">
                          <a:solidFill>
                            <a:srgbClr val="CC9900"/>
                          </a:solidFill>
                          <a:effectLst/>
                          <a:latin typeface="+mn-lt"/>
                        </a:rPr>
                        <a:t>FY 2011-2012</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latin typeface="+mn-lt"/>
                      </a:endParaRPr>
                    </a:p>
                    <a:p>
                      <a:pPr marL="0" marR="0" algn="ctr" hangingPunct="0">
                        <a:spcBef>
                          <a:spcPts val="0"/>
                        </a:spcBef>
                        <a:spcAft>
                          <a:spcPts val="0"/>
                        </a:spcAft>
                      </a:pPr>
                      <a:r>
                        <a:rPr lang="en-US" sz="1100" dirty="0" smtClean="0">
                          <a:solidFill>
                            <a:srgbClr val="CC9900"/>
                          </a:solidFill>
                          <a:effectLst/>
                          <a:latin typeface="+mn-lt"/>
                        </a:rPr>
                        <a:t>FY 2012-2013</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latin typeface="+mn-lt"/>
                      </a:endParaRPr>
                    </a:p>
                    <a:p>
                      <a:pPr marL="0" marR="0" algn="ctr" hangingPunct="0">
                        <a:spcBef>
                          <a:spcPts val="0"/>
                        </a:spcBef>
                        <a:spcAft>
                          <a:spcPts val="0"/>
                        </a:spcAft>
                      </a:pPr>
                      <a:r>
                        <a:rPr lang="en-US" sz="1100" dirty="0" smtClean="0">
                          <a:solidFill>
                            <a:srgbClr val="CC9900"/>
                          </a:solidFill>
                          <a:effectLst/>
                          <a:latin typeface="+mn-lt"/>
                        </a:rPr>
                        <a:t>FY 2013-2014</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mn-lt"/>
                        <a:ea typeface="Times New Roman"/>
                      </a:endParaRPr>
                    </a:p>
                  </a:txBody>
                  <a:tcPr marL="67661" marR="67661" marT="0" marB="0"/>
                </a:tc>
              </a:tr>
              <a:tr h="258643">
                <a:tc>
                  <a:txBody>
                    <a:bodyPr/>
                    <a:lstStyle/>
                    <a:p>
                      <a:pPr marL="0" marR="0" hangingPunct="0">
                        <a:spcBef>
                          <a:spcPts val="0"/>
                        </a:spcBef>
                        <a:spcAft>
                          <a:spcPts val="0"/>
                        </a:spcAft>
                      </a:pPr>
                      <a:r>
                        <a:rPr lang="en-US" sz="1100" dirty="0">
                          <a:effectLst/>
                        </a:rPr>
                        <a:t>Director of </a:t>
                      </a:r>
                      <a:r>
                        <a:rPr lang="en-US" sz="1100" dirty="0" smtClean="0">
                          <a:effectLst/>
                        </a:rPr>
                        <a:t>BEDC</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Administrative Assistant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258643">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tc>
              </a:tr>
            </a:tbl>
          </a:graphicData>
        </a:graphic>
      </p:graphicFrame>
      <p:sp>
        <p:nvSpPr>
          <p:cNvPr id="167976"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7"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8"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9"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0"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1" name="Rectangle 1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3"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0" name="Diagram 9"/>
          <p:cNvGraphicFramePr/>
          <p:nvPr>
            <p:extLst>
              <p:ext uri="{D42A27DB-BD31-4B8C-83A1-F6EECF244321}">
                <p14:modId xmlns:p14="http://schemas.microsoft.com/office/powerpoint/2010/main" val="2889947862"/>
              </p:ext>
            </p:extLst>
          </p:nvPr>
        </p:nvGraphicFramePr>
        <p:xfrm>
          <a:off x="1556659" y="3962417"/>
          <a:ext cx="3439886" cy="14256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7985" name="Rectangle 7"/>
          <p:cNvSpPr>
            <a:spLocks noChangeArrowheads="1"/>
          </p:cNvSpPr>
          <p:nvPr/>
        </p:nvSpPr>
        <p:spPr bwMode="auto">
          <a:xfrm>
            <a:off x="218169" y="3470292"/>
            <a:ext cx="6356350" cy="6924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r>
              <a:rPr lang="en-US" sz="1400" b="1" dirty="0">
                <a:solidFill>
                  <a:srgbClr val="336600"/>
                </a:solidFill>
                <a:cs typeface="Times New Roman" pitchFamily="18" charset="0"/>
              </a:rPr>
              <a:t>BASTROP ECONOMIC DEVELOPMENT CORPORATION</a:t>
            </a:r>
          </a:p>
          <a:p>
            <a:pPr algn="ctr" eaLnBrk="0" hangingPunct="0"/>
            <a:r>
              <a:rPr lang="en-US" sz="1400" b="1" dirty="0">
                <a:solidFill>
                  <a:srgbClr val="336600"/>
                </a:solidFill>
                <a:cs typeface="Times New Roman" pitchFamily="18" charset="0"/>
              </a:rPr>
              <a:t>ORGANIZATIONAL 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pic>
        <p:nvPicPr>
          <p:cNvPr id="167987" name="Picture 121" descr="http://www.bastropedc.org/images/igallery/resized/1-100/_3161578-3-600-400-8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5838827"/>
            <a:ext cx="2438400" cy="269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457200" y="43933"/>
            <a:ext cx="800100" cy="438912"/>
          </a:xfrm>
        </p:spPr>
        <p:txBody>
          <a:bodyPr/>
          <a:lstStyle/>
          <a:p>
            <a:pPr>
              <a:defRPr/>
            </a:pPr>
            <a:fld id="{C2735C76-C27D-495B-85FB-A45C95B8496F}" type="slidenum">
              <a:rPr lang="en-US" smtClean="0"/>
              <a:pPr>
                <a:defRPr/>
              </a:pPr>
              <a:t>159</a:t>
            </a:fld>
            <a:endParaRPr lang="en-US" dirty="0"/>
          </a:p>
        </p:txBody>
      </p:sp>
      <p:sp>
        <p:nvSpPr>
          <p:cNvPr id="16" name="Rectangle 2"/>
          <p:cNvSpPr txBox="1">
            <a:spLocks noChangeArrowheads="1"/>
          </p:cNvSpPr>
          <p:nvPr/>
        </p:nvSpPr>
        <p:spPr bwMode="auto">
          <a:xfrm>
            <a:off x="228600" y="163284"/>
            <a:ext cx="6629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smtClean="0">
                <a:solidFill>
                  <a:srgbClr val="336600"/>
                </a:solidFill>
              </a:rPr>
              <a:t>BASTROP ECONOMIC DEVELOPMENT CORPORATION continued</a:t>
            </a:r>
            <a:endParaRPr lang="en-US" sz="1400" b="1" dirty="0">
              <a:solidFill>
                <a:srgbClr val="336600"/>
              </a:solidFill>
            </a:endParaRPr>
          </a:p>
        </p:txBody>
      </p:sp>
      <p:sp>
        <p:nvSpPr>
          <p:cNvPr id="15" name="Slide Number Placeholder 1"/>
          <p:cNvSpPr txBox="1">
            <a:spLocks/>
          </p:cNvSpPr>
          <p:nvPr/>
        </p:nvSpPr>
        <p:spPr>
          <a:xfrm>
            <a:off x="5836505"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159</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464" y="8657167"/>
            <a:ext cx="738014" cy="486833"/>
          </a:xfrm>
        </p:spPr>
        <p:txBody>
          <a:bodyPr/>
          <a:lstStyle/>
          <a:p>
            <a:pPr>
              <a:defRPr/>
            </a:pPr>
            <a:fld id="{F5669E6F-A436-41F2-85FF-0D6B9183F3DF}" type="slidenum">
              <a:rPr lang="en-US" smtClean="0"/>
              <a:pPr>
                <a:defRPr/>
              </a:pPr>
              <a:t>16</a:t>
            </a:fld>
            <a:endParaRPr lang="en-US" dirty="0"/>
          </a:p>
        </p:txBody>
      </p:sp>
      <p:sp>
        <p:nvSpPr>
          <p:cNvPr id="20482" name="Rectangle 4"/>
          <p:cNvSpPr>
            <a:spLocks noGrp="1" noChangeArrowheads="1"/>
          </p:cNvSpPr>
          <p:nvPr>
            <p:ph idx="4294967295"/>
          </p:nvPr>
        </p:nvSpPr>
        <p:spPr>
          <a:xfrm>
            <a:off x="419894" y="226151"/>
            <a:ext cx="6172200" cy="457200"/>
          </a:xfrm>
          <a:extLst/>
        </p:spPr>
        <p:txBody>
          <a:bodyPr rtlCol="0">
            <a:normAutofit fontScale="32500" lnSpcReduction="20000"/>
          </a:bodyPr>
          <a:lstStyle/>
          <a:p>
            <a:pPr algn="ctr" eaLnBrk="1" fontAlgn="auto" hangingPunct="1">
              <a:spcBef>
                <a:spcPct val="0"/>
              </a:spcBef>
              <a:spcAft>
                <a:spcPts val="0"/>
              </a:spcAft>
              <a:buFontTx/>
              <a:buNone/>
              <a:defRPr/>
            </a:pPr>
            <a:endParaRPr lang="en-US"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eaLnBrk="1" fontAlgn="auto" hangingPunct="1">
              <a:spcBef>
                <a:spcPct val="0"/>
              </a:spcBef>
              <a:spcAft>
                <a:spcPts val="0"/>
              </a:spcAft>
              <a:buFontTx/>
              <a:buNone/>
              <a:defRPr/>
            </a:pPr>
            <a:r>
              <a:rPr lang="en-US"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lgn="ctr" eaLnBrk="1" fontAlgn="auto" hangingPunct="1">
              <a:spcBef>
                <a:spcPct val="0"/>
              </a:spcBef>
              <a:spcAft>
                <a:spcPts val="0"/>
              </a:spcAft>
              <a:buFontTx/>
              <a:buNone/>
              <a:defRPr/>
            </a:pPr>
            <a:r>
              <a:rPr lang="en-US" sz="7200" dirty="0" smtClean="0">
                <a:ln w="1905"/>
                <a:effectLst>
                  <a:innerShdw blurRad="69850" dist="43180" dir="5400000">
                    <a:srgbClr val="000000">
                      <a:alpha val="65000"/>
                    </a:srgbClr>
                  </a:innerShdw>
                </a:effectLst>
              </a:rPr>
              <a:t>Appointed Officials continued</a:t>
            </a:r>
            <a:endParaRPr lang="en-US" sz="7200" dirty="0" smtClean="0"/>
          </a:p>
        </p:txBody>
      </p:sp>
      <p:sp>
        <p:nvSpPr>
          <p:cNvPr id="24581" name="Rectangle 7"/>
          <p:cNvSpPr>
            <a:spLocks noChangeArrowheads="1"/>
          </p:cNvSpPr>
          <p:nvPr/>
        </p:nvSpPr>
        <p:spPr bwMode="auto">
          <a:xfrm>
            <a:off x="1231046" y="2209800"/>
            <a:ext cx="4443412" cy="1000125"/>
          </a:xfrm>
          <a:prstGeom prst="rect">
            <a:avLst/>
          </a:prstGeom>
          <a:solidFill>
            <a:schemeClr val="bg1"/>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defRPr/>
            </a:pPr>
            <a:r>
              <a:rPr lang="en-US" sz="1000" dirty="0">
                <a:solidFill>
                  <a:schemeClr val="tx1"/>
                </a:solidFill>
              </a:rPr>
              <a:t>	</a:t>
            </a:r>
          </a:p>
          <a:p>
            <a:pPr>
              <a:defRPr/>
            </a:pPr>
            <a:r>
              <a:rPr lang="en-US" sz="1000" dirty="0">
                <a:solidFill>
                  <a:schemeClr val="tx1"/>
                </a:solidFill>
              </a:rPr>
              <a:t>	Housing Authority:</a:t>
            </a:r>
          </a:p>
          <a:p>
            <a:pPr lvl="4">
              <a:defRPr/>
            </a:pPr>
            <a:r>
              <a:rPr lang="en-US" sz="1000" dirty="0" smtClean="0">
                <a:solidFill>
                  <a:schemeClr val="tx1"/>
                </a:solidFill>
              </a:rPr>
              <a:t>Carlton Harris </a:t>
            </a:r>
            <a:r>
              <a:rPr lang="en-US" sz="1000" dirty="0">
                <a:solidFill>
                  <a:schemeClr val="tx1"/>
                </a:solidFill>
              </a:rPr>
              <a:t>Place 1</a:t>
            </a:r>
          </a:p>
          <a:p>
            <a:pPr lvl="4">
              <a:defRPr/>
            </a:pPr>
            <a:r>
              <a:rPr lang="en-US" sz="1000" dirty="0" smtClean="0">
                <a:solidFill>
                  <a:schemeClr val="tx1"/>
                </a:solidFill>
              </a:rPr>
              <a:t>Andrew Coy Place </a:t>
            </a:r>
            <a:r>
              <a:rPr lang="en-US" sz="1000" dirty="0">
                <a:solidFill>
                  <a:schemeClr val="tx1"/>
                </a:solidFill>
              </a:rPr>
              <a:t>2</a:t>
            </a:r>
          </a:p>
          <a:p>
            <a:pPr lvl="4">
              <a:defRPr/>
            </a:pPr>
            <a:r>
              <a:rPr lang="en-US" sz="1000" dirty="0" smtClean="0">
                <a:solidFill>
                  <a:schemeClr val="tx1"/>
                </a:solidFill>
              </a:rPr>
              <a:t>Annette </a:t>
            </a:r>
            <a:r>
              <a:rPr lang="en-US" sz="1000" dirty="0">
                <a:solidFill>
                  <a:schemeClr val="tx1"/>
                </a:solidFill>
              </a:rPr>
              <a:t>Hyder Place 3</a:t>
            </a:r>
          </a:p>
          <a:p>
            <a:pPr lvl="4">
              <a:defRPr/>
            </a:pPr>
            <a:r>
              <a:rPr lang="en-US" sz="1000" dirty="0">
                <a:solidFill>
                  <a:schemeClr val="tx1"/>
                </a:solidFill>
              </a:rPr>
              <a:t>Nettie Kimble Place 4</a:t>
            </a:r>
          </a:p>
          <a:p>
            <a:pPr lvl="4">
              <a:defRPr/>
            </a:pPr>
            <a:r>
              <a:rPr lang="en-US" sz="1000" dirty="0">
                <a:solidFill>
                  <a:schemeClr val="tx1"/>
                </a:solidFill>
              </a:rPr>
              <a:t>Phillip L. Woods Place 5</a:t>
            </a:r>
          </a:p>
          <a:p>
            <a:pPr algn="ctr">
              <a:defRPr/>
            </a:pPr>
            <a:endParaRPr lang="en-US" sz="1000" dirty="0">
              <a:solidFill>
                <a:schemeClr val="tx1"/>
              </a:solidFill>
            </a:endParaRPr>
          </a:p>
        </p:txBody>
      </p:sp>
      <p:sp>
        <p:nvSpPr>
          <p:cNvPr id="7" name="Rectangle 5"/>
          <p:cNvSpPr>
            <a:spLocks noChangeArrowheads="1"/>
          </p:cNvSpPr>
          <p:nvPr/>
        </p:nvSpPr>
        <p:spPr bwMode="auto">
          <a:xfrm>
            <a:off x="1213584" y="6629400"/>
            <a:ext cx="4467225" cy="1676400"/>
          </a:xfrm>
          <a:prstGeom prst="rect">
            <a:avLst/>
          </a:prstGeom>
          <a:solidFill>
            <a:schemeClr val="bg1"/>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r>
              <a:rPr lang="en-US" sz="1000" dirty="0">
                <a:solidFill>
                  <a:schemeClr val="tx1"/>
                </a:solidFill>
              </a:rPr>
              <a:t>	Library Board:</a:t>
            </a:r>
          </a:p>
          <a:p>
            <a:pPr lvl="4">
              <a:defRPr/>
            </a:pPr>
            <a:r>
              <a:rPr lang="en-US" sz="1000" dirty="0">
                <a:solidFill>
                  <a:schemeClr val="tx1"/>
                </a:solidFill>
              </a:rPr>
              <a:t>Rebecca Bennett Place 1 </a:t>
            </a:r>
          </a:p>
          <a:p>
            <a:pPr lvl="4">
              <a:defRPr/>
            </a:pPr>
            <a:r>
              <a:rPr lang="en-US" sz="1000" dirty="0" smtClean="0">
                <a:solidFill>
                  <a:schemeClr val="tx1"/>
                </a:solidFill>
              </a:rPr>
              <a:t>Carolyn </a:t>
            </a:r>
            <a:r>
              <a:rPr lang="en-US" sz="1000" dirty="0" err="1" smtClean="0">
                <a:solidFill>
                  <a:schemeClr val="tx1"/>
                </a:solidFill>
              </a:rPr>
              <a:t>Wiginton</a:t>
            </a:r>
            <a:r>
              <a:rPr lang="en-US" sz="1000" dirty="0" smtClean="0">
                <a:solidFill>
                  <a:schemeClr val="tx1"/>
                </a:solidFill>
              </a:rPr>
              <a:t> Place </a:t>
            </a:r>
            <a:r>
              <a:rPr lang="en-US" sz="1000" dirty="0">
                <a:solidFill>
                  <a:schemeClr val="tx1"/>
                </a:solidFill>
              </a:rPr>
              <a:t>2</a:t>
            </a:r>
          </a:p>
          <a:p>
            <a:pPr lvl="4">
              <a:defRPr/>
            </a:pPr>
            <a:r>
              <a:rPr lang="en-US" sz="1000" dirty="0">
                <a:solidFill>
                  <a:schemeClr val="tx1"/>
                </a:solidFill>
              </a:rPr>
              <a:t>Mary Jo Jenkins Place 3</a:t>
            </a:r>
          </a:p>
          <a:p>
            <a:pPr lvl="4">
              <a:defRPr/>
            </a:pPr>
            <a:r>
              <a:rPr lang="en-US" sz="1000" dirty="0" smtClean="0">
                <a:solidFill>
                  <a:schemeClr val="tx1"/>
                </a:solidFill>
              </a:rPr>
              <a:t>Barbara Clemons Place </a:t>
            </a:r>
            <a:r>
              <a:rPr lang="en-US" sz="1000" dirty="0">
                <a:solidFill>
                  <a:schemeClr val="tx1"/>
                </a:solidFill>
              </a:rPr>
              <a:t>4</a:t>
            </a:r>
          </a:p>
          <a:p>
            <a:pPr lvl="4">
              <a:defRPr/>
            </a:pPr>
            <a:r>
              <a:rPr lang="en-US" sz="1000" dirty="0" err="1">
                <a:solidFill>
                  <a:schemeClr val="tx1"/>
                </a:solidFill>
              </a:rPr>
              <a:t>Lesa</a:t>
            </a:r>
            <a:r>
              <a:rPr lang="en-US" sz="1000" dirty="0">
                <a:solidFill>
                  <a:schemeClr val="tx1"/>
                </a:solidFill>
              </a:rPr>
              <a:t> </a:t>
            </a:r>
            <a:r>
              <a:rPr lang="en-US" sz="1000" dirty="0" err="1">
                <a:solidFill>
                  <a:schemeClr val="tx1"/>
                </a:solidFill>
              </a:rPr>
              <a:t>Neese</a:t>
            </a:r>
            <a:r>
              <a:rPr lang="en-US" sz="1000" dirty="0">
                <a:solidFill>
                  <a:schemeClr val="tx1"/>
                </a:solidFill>
              </a:rPr>
              <a:t> Place 5</a:t>
            </a:r>
          </a:p>
          <a:p>
            <a:pPr lvl="4">
              <a:defRPr/>
            </a:pPr>
            <a:r>
              <a:rPr lang="en-US" sz="1000" dirty="0">
                <a:solidFill>
                  <a:schemeClr val="tx1"/>
                </a:solidFill>
              </a:rPr>
              <a:t>Becky Schaefer Place 6</a:t>
            </a:r>
          </a:p>
          <a:p>
            <a:pPr lvl="4">
              <a:defRPr/>
            </a:pPr>
            <a:r>
              <a:rPr lang="en-US" sz="1000" dirty="0">
                <a:solidFill>
                  <a:schemeClr val="tx1"/>
                </a:solidFill>
              </a:rPr>
              <a:t>Willie </a:t>
            </a:r>
            <a:r>
              <a:rPr lang="en-US" sz="1000" dirty="0" err="1">
                <a:solidFill>
                  <a:schemeClr val="tx1"/>
                </a:solidFill>
              </a:rPr>
              <a:t>Schlickeisen</a:t>
            </a:r>
            <a:r>
              <a:rPr lang="en-US" sz="1000" dirty="0">
                <a:solidFill>
                  <a:schemeClr val="tx1"/>
                </a:solidFill>
              </a:rPr>
              <a:t> Place 7</a:t>
            </a:r>
          </a:p>
          <a:p>
            <a:pPr lvl="4">
              <a:defRPr/>
            </a:pPr>
            <a:r>
              <a:rPr lang="en-US" sz="1000" dirty="0">
                <a:solidFill>
                  <a:schemeClr val="tx1"/>
                </a:solidFill>
              </a:rPr>
              <a:t>Jamie McDonald Place 8</a:t>
            </a:r>
          </a:p>
          <a:p>
            <a:pPr lvl="4">
              <a:defRPr/>
            </a:pPr>
            <a:r>
              <a:rPr lang="en-US" sz="1000" dirty="0" smtClean="0">
                <a:solidFill>
                  <a:schemeClr val="tx1"/>
                </a:solidFill>
              </a:rPr>
              <a:t>Lisa </a:t>
            </a:r>
            <a:r>
              <a:rPr lang="en-US" sz="1000" dirty="0">
                <a:solidFill>
                  <a:schemeClr val="tx1"/>
                </a:solidFill>
              </a:rPr>
              <a:t>Crick Place </a:t>
            </a:r>
            <a:r>
              <a:rPr lang="en-US" sz="1000" dirty="0" smtClean="0">
                <a:solidFill>
                  <a:schemeClr val="tx1"/>
                </a:solidFill>
              </a:rPr>
              <a:t>9</a:t>
            </a:r>
            <a:endParaRPr lang="en-US" sz="1000" dirty="0">
              <a:solidFill>
                <a:schemeClr val="tx1"/>
              </a:solidFill>
            </a:endParaRPr>
          </a:p>
        </p:txBody>
      </p:sp>
      <p:sp>
        <p:nvSpPr>
          <p:cNvPr id="10" name="Rectangle 6"/>
          <p:cNvSpPr>
            <a:spLocks noChangeArrowheads="1"/>
          </p:cNvSpPr>
          <p:nvPr/>
        </p:nvSpPr>
        <p:spPr bwMode="auto">
          <a:xfrm>
            <a:off x="1219200" y="762000"/>
            <a:ext cx="4445000" cy="1295400"/>
          </a:xfrm>
          <a:prstGeom prst="rect">
            <a:avLst/>
          </a:prstGeom>
          <a:solidFill>
            <a:schemeClr val="bg1"/>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defRPr/>
            </a:pPr>
            <a:r>
              <a:rPr lang="en-US" dirty="0">
                <a:solidFill>
                  <a:schemeClr val="tx1"/>
                </a:solidFill>
              </a:rPr>
              <a:t>	</a:t>
            </a:r>
          </a:p>
          <a:p>
            <a:pPr>
              <a:defRPr/>
            </a:pPr>
            <a:r>
              <a:rPr lang="en-US" sz="1000" dirty="0">
                <a:solidFill>
                  <a:schemeClr val="tx1"/>
                </a:solidFill>
              </a:rPr>
              <a:t>	Historic Landmark Commission:</a:t>
            </a:r>
          </a:p>
          <a:p>
            <a:pPr lvl="4">
              <a:defRPr/>
            </a:pPr>
            <a:r>
              <a:rPr lang="en-US" sz="1000" dirty="0">
                <a:solidFill>
                  <a:schemeClr val="tx1"/>
                </a:solidFill>
              </a:rPr>
              <a:t>Christine Cartwright Place 1</a:t>
            </a:r>
          </a:p>
          <a:p>
            <a:pPr lvl="4">
              <a:defRPr/>
            </a:pPr>
            <a:r>
              <a:rPr lang="en-US" sz="1000" dirty="0">
                <a:solidFill>
                  <a:schemeClr val="tx1"/>
                </a:solidFill>
              </a:rPr>
              <a:t>Dan Hayes Clark Place 2</a:t>
            </a:r>
          </a:p>
          <a:p>
            <a:pPr lvl="4">
              <a:defRPr/>
            </a:pPr>
            <a:r>
              <a:rPr lang="en-US" sz="1000" dirty="0">
                <a:solidFill>
                  <a:schemeClr val="tx1"/>
                </a:solidFill>
              </a:rPr>
              <a:t>Susan Long Place 3</a:t>
            </a:r>
          </a:p>
          <a:p>
            <a:pPr lvl="4">
              <a:defRPr/>
            </a:pPr>
            <a:r>
              <a:rPr lang="en-US" sz="1000" dirty="0" smtClean="0">
                <a:solidFill>
                  <a:schemeClr val="tx1"/>
                </a:solidFill>
              </a:rPr>
              <a:t>Blake Kaiser </a:t>
            </a:r>
            <a:r>
              <a:rPr lang="en-US" sz="1000" dirty="0">
                <a:solidFill>
                  <a:schemeClr val="tx1"/>
                </a:solidFill>
              </a:rPr>
              <a:t>Place 4</a:t>
            </a:r>
          </a:p>
          <a:p>
            <a:pPr lvl="4">
              <a:defRPr/>
            </a:pPr>
            <a:r>
              <a:rPr lang="en-US" sz="1000" dirty="0">
                <a:solidFill>
                  <a:schemeClr val="tx1"/>
                </a:solidFill>
              </a:rPr>
              <a:t>Lisa Patterson Place 5</a:t>
            </a:r>
          </a:p>
          <a:p>
            <a:pPr lvl="4">
              <a:defRPr/>
            </a:pPr>
            <a:r>
              <a:rPr lang="en-US" sz="1000" dirty="0" smtClean="0">
                <a:solidFill>
                  <a:schemeClr val="tx1"/>
                </a:solidFill>
              </a:rPr>
              <a:t>Lisa </a:t>
            </a:r>
            <a:r>
              <a:rPr lang="en-US" sz="1000" dirty="0">
                <a:solidFill>
                  <a:schemeClr val="tx1"/>
                </a:solidFill>
              </a:rPr>
              <a:t>Dougherty Place 6</a:t>
            </a:r>
          </a:p>
          <a:p>
            <a:pPr lvl="4">
              <a:defRPr/>
            </a:pPr>
            <a:r>
              <a:rPr lang="en-US" sz="1000" dirty="0" smtClean="0">
                <a:solidFill>
                  <a:schemeClr val="tx1"/>
                </a:solidFill>
              </a:rPr>
              <a:t>Marilyn </a:t>
            </a:r>
            <a:r>
              <a:rPr lang="en-US" sz="1000" dirty="0">
                <a:solidFill>
                  <a:schemeClr val="tx1"/>
                </a:solidFill>
              </a:rPr>
              <a:t>Whites Place 7</a:t>
            </a:r>
          </a:p>
          <a:p>
            <a:pPr algn="ctr">
              <a:defRPr/>
            </a:pPr>
            <a:endParaRPr lang="en-US" dirty="0">
              <a:solidFill>
                <a:schemeClr val="tx1"/>
              </a:solidFill>
            </a:endParaRPr>
          </a:p>
        </p:txBody>
      </p:sp>
      <p:sp>
        <p:nvSpPr>
          <p:cNvPr id="9" name="Rectangle 8"/>
          <p:cNvSpPr>
            <a:spLocks noChangeArrowheads="1"/>
          </p:cNvSpPr>
          <p:nvPr/>
        </p:nvSpPr>
        <p:spPr bwMode="auto">
          <a:xfrm>
            <a:off x="1231046" y="3352800"/>
            <a:ext cx="4462462" cy="1295400"/>
          </a:xfrm>
          <a:prstGeom prst="rect">
            <a:avLst/>
          </a:prstGeom>
          <a:solidFill>
            <a:schemeClr val="bg1"/>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r>
              <a:rPr lang="en-US" sz="1000" dirty="0">
                <a:solidFill>
                  <a:schemeClr val="tx1"/>
                </a:solidFill>
              </a:rPr>
              <a:t>	Hunters Crossing Local Government Information: </a:t>
            </a:r>
          </a:p>
          <a:p>
            <a:pPr lvl="4">
              <a:defRPr/>
            </a:pPr>
            <a:r>
              <a:rPr lang="en-US" sz="1000" dirty="0">
                <a:solidFill>
                  <a:schemeClr val="tx1"/>
                </a:solidFill>
              </a:rPr>
              <a:t>Mike Talbot Place 1</a:t>
            </a:r>
          </a:p>
          <a:p>
            <a:pPr lvl="4">
              <a:defRPr/>
            </a:pPr>
            <a:r>
              <a:rPr lang="en-US" sz="1000" dirty="0" smtClean="0">
                <a:solidFill>
                  <a:schemeClr val="tx1"/>
                </a:solidFill>
              </a:rPr>
              <a:t>Bryan Rider </a:t>
            </a:r>
            <a:r>
              <a:rPr lang="en-US" sz="1000" dirty="0">
                <a:solidFill>
                  <a:schemeClr val="tx1"/>
                </a:solidFill>
              </a:rPr>
              <a:t>Place 2</a:t>
            </a:r>
          </a:p>
          <a:p>
            <a:pPr lvl="4">
              <a:defRPr/>
            </a:pPr>
            <a:r>
              <a:rPr lang="en-US" sz="1000" dirty="0" smtClean="0">
                <a:solidFill>
                  <a:schemeClr val="tx1"/>
                </a:solidFill>
              </a:rPr>
              <a:t>Carlos </a:t>
            </a:r>
            <a:r>
              <a:rPr lang="en-US" sz="1000" dirty="0" err="1" smtClean="0">
                <a:solidFill>
                  <a:schemeClr val="tx1"/>
                </a:solidFill>
              </a:rPr>
              <a:t>Liriano</a:t>
            </a:r>
            <a:r>
              <a:rPr lang="en-US" sz="1000" dirty="0" smtClean="0">
                <a:solidFill>
                  <a:schemeClr val="tx1"/>
                </a:solidFill>
              </a:rPr>
              <a:t> </a:t>
            </a:r>
            <a:r>
              <a:rPr lang="en-US" sz="1000" dirty="0">
                <a:solidFill>
                  <a:schemeClr val="tx1"/>
                </a:solidFill>
              </a:rPr>
              <a:t>Place 3</a:t>
            </a:r>
          </a:p>
          <a:p>
            <a:pPr lvl="4">
              <a:defRPr/>
            </a:pPr>
            <a:r>
              <a:rPr lang="en-US" sz="1000" dirty="0" smtClean="0">
                <a:solidFill>
                  <a:schemeClr val="tx1"/>
                </a:solidFill>
              </a:rPr>
              <a:t>William </a:t>
            </a:r>
            <a:r>
              <a:rPr lang="en-US" sz="1000" dirty="0" err="1" smtClean="0">
                <a:solidFill>
                  <a:schemeClr val="tx1"/>
                </a:solidFill>
              </a:rPr>
              <a:t>Dildine</a:t>
            </a:r>
            <a:r>
              <a:rPr lang="en-US" sz="1000" dirty="0" smtClean="0">
                <a:solidFill>
                  <a:schemeClr val="tx1"/>
                </a:solidFill>
              </a:rPr>
              <a:t> </a:t>
            </a:r>
            <a:r>
              <a:rPr lang="en-US" sz="1000" dirty="0">
                <a:solidFill>
                  <a:schemeClr val="tx1"/>
                </a:solidFill>
              </a:rPr>
              <a:t>Place 4</a:t>
            </a:r>
          </a:p>
          <a:p>
            <a:pPr lvl="4">
              <a:defRPr/>
            </a:pPr>
            <a:r>
              <a:rPr lang="en-US" sz="1000" dirty="0">
                <a:solidFill>
                  <a:schemeClr val="tx1"/>
                </a:solidFill>
              </a:rPr>
              <a:t>Jim Kershaw Place 5</a:t>
            </a:r>
          </a:p>
          <a:p>
            <a:pPr lvl="4">
              <a:defRPr/>
            </a:pPr>
            <a:r>
              <a:rPr lang="en-US" sz="1000" dirty="0" smtClean="0">
                <a:solidFill>
                  <a:schemeClr val="tx1"/>
                </a:solidFill>
              </a:rPr>
              <a:t>Dock Jackson Place </a:t>
            </a:r>
            <a:r>
              <a:rPr lang="en-US" sz="1000" dirty="0">
                <a:solidFill>
                  <a:schemeClr val="tx1"/>
                </a:solidFill>
              </a:rPr>
              <a:t>6</a:t>
            </a:r>
          </a:p>
          <a:p>
            <a:pPr lvl="4">
              <a:defRPr/>
            </a:pPr>
            <a:r>
              <a:rPr lang="en-US" sz="1000" dirty="0">
                <a:solidFill>
                  <a:schemeClr val="tx1"/>
                </a:solidFill>
              </a:rPr>
              <a:t>Brandon Johnson Place 7</a:t>
            </a:r>
          </a:p>
        </p:txBody>
      </p:sp>
      <p:sp>
        <p:nvSpPr>
          <p:cNvPr id="11" name="Rectangle 2"/>
          <p:cNvSpPr>
            <a:spLocks noChangeArrowheads="1"/>
          </p:cNvSpPr>
          <p:nvPr/>
        </p:nvSpPr>
        <p:spPr bwMode="auto">
          <a:xfrm>
            <a:off x="1219141" y="4800600"/>
            <a:ext cx="4467225" cy="1676400"/>
          </a:xfrm>
          <a:prstGeom prst="rect">
            <a:avLst/>
          </a:prstGeom>
          <a:solidFill>
            <a:schemeClr val="bg1"/>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defRPr/>
            </a:pPr>
            <a:r>
              <a:rPr lang="en-US" sz="1000" dirty="0">
                <a:solidFill>
                  <a:schemeClr val="tx1"/>
                </a:solidFill>
              </a:rPr>
              <a:t>	Impact Fee Committee:</a:t>
            </a:r>
          </a:p>
          <a:p>
            <a:pPr lvl="3">
              <a:defRPr/>
            </a:pPr>
            <a:r>
              <a:rPr lang="en-US" sz="1000" dirty="0">
                <a:solidFill>
                  <a:srgbClr val="FF0000"/>
                </a:solidFill>
              </a:rPr>
              <a:t>	</a:t>
            </a:r>
            <a:r>
              <a:rPr lang="en-US" sz="1000" dirty="0">
                <a:solidFill>
                  <a:schemeClr val="tx1"/>
                </a:solidFill>
              </a:rPr>
              <a:t>Lisa Patterson Place 1</a:t>
            </a:r>
          </a:p>
          <a:p>
            <a:pPr lvl="3">
              <a:defRPr/>
            </a:pPr>
            <a:r>
              <a:rPr lang="en-US" sz="1000" dirty="0">
                <a:solidFill>
                  <a:schemeClr val="tx1"/>
                </a:solidFill>
              </a:rPr>
              <a:t>	Christy </a:t>
            </a:r>
            <a:r>
              <a:rPr lang="en-US" sz="1000" dirty="0" err="1">
                <a:solidFill>
                  <a:schemeClr val="tx1"/>
                </a:solidFill>
              </a:rPr>
              <a:t>Kosser</a:t>
            </a:r>
            <a:r>
              <a:rPr lang="en-US" sz="1000" dirty="0">
                <a:solidFill>
                  <a:schemeClr val="tx1"/>
                </a:solidFill>
              </a:rPr>
              <a:t> Place 2</a:t>
            </a:r>
          </a:p>
          <a:p>
            <a:pPr lvl="3">
              <a:defRPr/>
            </a:pPr>
            <a:r>
              <a:rPr lang="en-US" sz="1000" dirty="0">
                <a:solidFill>
                  <a:schemeClr val="tx1"/>
                </a:solidFill>
              </a:rPr>
              <a:t>	Tish Winston Place 3 </a:t>
            </a:r>
          </a:p>
          <a:p>
            <a:pPr lvl="3">
              <a:defRPr/>
            </a:pPr>
            <a:r>
              <a:rPr lang="en-US" sz="1000" dirty="0">
                <a:solidFill>
                  <a:schemeClr val="tx1"/>
                </a:solidFill>
              </a:rPr>
              <a:t>	Lee Bryan Whitten, Jr. Place 4</a:t>
            </a:r>
          </a:p>
          <a:p>
            <a:pPr lvl="3">
              <a:defRPr/>
            </a:pPr>
            <a:r>
              <a:rPr lang="en-US" sz="1000" dirty="0">
                <a:solidFill>
                  <a:schemeClr val="tx1"/>
                </a:solidFill>
              </a:rPr>
              <a:t>	Connie B. Schroeder Place 5</a:t>
            </a:r>
          </a:p>
          <a:p>
            <a:pPr lvl="3">
              <a:defRPr/>
            </a:pPr>
            <a:r>
              <a:rPr lang="en-US" sz="1000" dirty="0">
                <a:solidFill>
                  <a:schemeClr val="tx1"/>
                </a:solidFill>
              </a:rPr>
              <a:t>	Richard Kindred, Sr. Place 6</a:t>
            </a:r>
          </a:p>
          <a:p>
            <a:pPr lvl="3">
              <a:defRPr/>
            </a:pPr>
            <a:r>
              <a:rPr lang="en-US" sz="1000" dirty="0">
                <a:solidFill>
                  <a:schemeClr val="tx1"/>
                </a:solidFill>
              </a:rPr>
              <a:t>	Kristi Koch Place 7</a:t>
            </a:r>
          </a:p>
          <a:p>
            <a:pPr lvl="3">
              <a:defRPr/>
            </a:pPr>
            <a:r>
              <a:rPr lang="en-US" sz="1000" dirty="0">
                <a:solidFill>
                  <a:schemeClr val="tx1"/>
                </a:solidFill>
              </a:rPr>
              <a:t>	David Bragg Place 8</a:t>
            </a:r>
          </a:p>
          <a:p>
            <a:pPr lvl="3">
              <a:defRPr/>
            </a:pPr>
            <a:r>
              <a:rPr lang="en-US" sz="1000" dirty="0">
                <a:solidFill>
                  <a:schemeClr val="tx1"/>
                </a:solidFill>
              </a:rPr>
              <a:t>	William Ennis Place 9</a:t>
            </a:r>
          </a:p>
          <a:p>
            <a:pPr lvl="3">
              <a:defRPr/>
            </a:pPr>
            <a:r>
              <a:rPr lang="en-US" sz="1000" dirty="0">
                <a:solidFill>
                  <a:schemeClr val="tx1"/>
                </a:solidFill>
              </a:rPr>
              <a:t>	Kay Wesson Place 10</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304800" y="24809"/>
            <a:ext cx="7010400" cy="819448"/>
          </a:xfrm>
        </p:spPr>
        <p:txBody>
          <a:bodyPr>
            <a:normAutofit/>
          </a:bodyPr>
          <a:lstStyle/>
          <a:p>
            <a:pPr algn="l" eaLnBrk="1" hangingPunct="1"/>
            <a:r>
              <a:rPr lang="en-US" sz="1400" b="1" dirty="0" smtClean="0">
                <a:solidFill>
                  <a:srgbClr val="336600"/>
                </a:solidFill>
                <a:latin typeface="Arial" charset="0"/>
                <a:cs typeface="Arial" charset="0"/>
              </a:rPr>
              <a:t>BASTROP CONVENTION AND EXHIBIT CENTER</a:t>
            </a:r>
          </a:p>
        </p:txBody>
      </p:sp>
      <p:sp>
        <p:nvSpPr>
          <p:cNvPr id="2" name="Slide Number Placeholder 1"/>
          <p:cNvSpPr>
            <a:spLocks noGrp="1"/>
          </p:cNvSpPr>
          <p:nvPr>
            <p:ph type="sldNum" sz="quarter" idx="12"/>
          </p:nvPr>
        </p:nvSpPr>
        <p:spPr>
          <a:xfrm>
            <a:off x="5704367" y="0"/>
            <a:ext cx="800100" cy="438912"/>
          </a:xfrm>
        </p:spPr>
        <p:txBody>
          <a:bodyPr/>
          <a:lstStyle/>
          <a:p>
            <a:pPr algn="r">
              <a:defRPr/>
            </a:pPr>
            <a:fld id="{F5669E6F-A436-41F2-85FF-0D6B9183F3DF}" type="slidenum">
              <a:rPr lang="en-US" smtClean="0"/>
              <a:pPr algn="r">
                <a:defRPr/>
              </a:pPr>
              <a:t>160</a:t>
            </a:fld>
            <a:endParaRPr lang="en-US" dirty="0"/>
          </a:p>
        </p:txBody>
      </p:sp>
      <p:pic>
        <p:nvPicPr>
          <p:cNvPr id="162821" name="Picture 7" descr="OurLocationOf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3"/>
            <a:ext cx="1638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199" y="3276618"/>
            <a:ext cx="471487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86218" y="1219203"/>
            <a:ext cx="5791200" cy="3785652"/>
          </a:xfrm>
          <a:prstGeom prst="rect">
            <a:avLst/>
          </a:prstGeom>
          <a:solidFill>
            <a:schemeClr val="bg1"/>
          </a:solidFill>
        </p:spPr>
        <p:txBody>
          <a:bodyPr wrap="square">
            <a:spAutoFit/>
          </a:bodyPr>
          <a:lstStyle/>
          <a:p>
            <a:pPr algn="just"/>
            <a:r>
              <a:rPr lang="en-US" sz="1200" dirty="0"/>
              <a:t>Located 25 miles east of Austin, the City of Bastrop's new Convention &amp; Exhibit Center is nestled in the heart of the Bastrop Historic District and beautiful Main Street area along the Colorado River. Opened in the Spring of 2011, this full-service facility is ready to host your convention, trade show, corporate meeting, wedding, concert, arts event, or banquet—just to name a few. </a:t>
            </a:r>
            <a:r>
              <a:rPr lang="en-US" sz="1200" dirty="0" smtClean="0"/>
              <a:t>The </a:t>
            </a:r>
            <a:r>
              <a:rPr lang="en-US" sz="1200" dirty="0"/>
              <a:t>26,000 square foot Convention &amp; Exhibit Center hosts the latest technological amenities, that can accommodate up to 750 banquet-style seating and 890 theater-style seating in a flexible Main Ballroom. The Center also includes a Bridal Room, multiple meeting rooms, and additional outdoor venue space. This attractive facility is ideally affordable to state associations, event planners, trade show producers and brides. Local accommodations for overnight visitors include Hotels, Historic Bed &amp; Breakfasts and a Four-Diamond Resort. Specialty shops, museums, historic sites, local restaurants and nature based activities await those visiting the Convention &amp; Exhibit Center and Bastrop, Texas. </a:t>
            </a:r>
            <a:endParaRPr lang="en-US" sz="1200" dirty="0" smtClean="0"/>
          </a:p>
          <a:p>
            <a:pPr algn="just"/>
            <a:endParaRPr lang="en-US" sz="1200" dirty="0"/>
          </a:p>
          <a:p>
            <a:pPr algn="just"/>
            <a:r>
              <a:rPr lang="en-US" sz="1200" dirty="0" smtClean="0"/>
              <a:t>For </a:t>
            </a:r>
            <a:r>
              <a:rPr lang="en-US" sz="1200" dirty="0"/>
              <a:t>whatever type of event you're planning, from a small board meeting to a large trade show, from a formal banquet to an elegant wedding, the Bastrop Convention &amp; Exhibit Center's ample size and versatile space can be tailored to meet your needs perfectly. We have the facility, staff, services and equipment to make any event a complete success. </a:t>
            </a:r>
          </a:p>
        </p:txBody>
      </p:sp>
      <p:pic>
        <p:nvPicPr>
          <p:cNvPr id="183298" name="Picture 2" descr="http://bastropconventioncenter.com/images/conventioncen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723" y="5410200"/>
            <a:ext cx="474619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83302" name="Picture 6" descr=" ">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79248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83310" name="Picture 14" descr=" ">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6161127"/>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160</a:t>
            </a:r>
            <a:endParaRPr lang="en-US" dirty="0"/>
          </a:p>
        </p:txBody>
      </p:sp>
    </p:spTree>
    <p:extLst>
      <p:ext uri="{BB962C8B-B14F-4D97-AF65-F5344CB8AC3E}">
        <p14:creationId xmlns:p14="http://schemas.microsoft.com/office/powerpoint/2010/main" val="285002990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6402" y="914400"/>
            <a:ext cx="690633" cy="635173"/>
          </a:xfrm>
        </p:spPr>
      </p:pic>
      <p:sp>
        <p:nvSpPr>
          <p:cNvPr id="2" name="Slide Number Placeholder 1"/>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161</a:t>
            </a:fld>
            <a:endParaRPr lang="en-US" dirty="0"/>
          </a:p>
        </p:txBody>
      </p:sp>
      <p:pic>
        <p:nvPicPr>
          <p:cNvPr id="12" name="Picture 10" descr="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2" y="5936526"/>
            <a:ext cx="1762125" cy="25146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3330" y="5936526"/>
            <a:ext cx="1676400" cy="25146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 ">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388" y="5936526"/>
            <a:ext cx="1587645" cy="2514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817125163"/>
              </p:ext>
            </p:extLst>
          </p:nvPr>
        </p:nvGraphicFramePr>
        <p:xfrm>
          <a:off x="685798" y="762000"/>
          <a:ext cx="5638802" cy="5183187"/>
        </p:xfrm>
        <a:graphic>
          <a:graphicData uri="http://schemas.openxmlformats.org/drawingml/2006/table">
            <a:tbl>
              <a:tblPr>
                <a:tableStyleId>{6E25E649-3F16-4E02-A733-19D2CDBF48F0}</a:tableStyleId>
              </a:tblPr>
              <a:tblGrid>
                <a:gridCol w="836317"/>
                <a:gridCol w="399585"/>
                <a:gridCol w="436732"/>
                <a:gridCol w="836317"/>
                <a:gridCol w="836317"/>
                <a:gridCol w="836317"/>
                <a:gridCol w="1457217"/>
              </a:tblGrid>
              <a:tr h="373191">
                <a:tc gridSpan="7">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CONVENTION </a:t>
                      </a:r>
                      <a:r>
                        <a:rPr lang="en-US" sz="1200" b="1" u="none" strike="noStrike" dirty="0">
                          <a:solidFill>
                            <a:srgbClr val="336600"/>
                          </a:solidFill>
                          <a:effectLst/>
                        </a:rPr>
                        <a:t>CENTER </a:t>
                      </a:r>
                      <a:r>
                        <a:rPr lang="en-US" sz="1200" b="1" u="none" strike="noStrike" dirty="0" smtClean="0">
                          <a:solidFill>
                            <a:srgbClr val="336600"/>
                          </a:solidFill>
                          <a:effectLst/>
                        </a:rPr>
                        <a:t>FUND #502</a:t>
                      </a:r>
                      <a:endParaRPr lang="en-US" sz="1200" b="1" i="0" u="none" strike="noStrike" dirty="0">
                        <a:solidFill>
                          <a:srgbClr val="336600"/>
                        </a:solidFill>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1476">
                <a:tc gridSpan="7">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1476">
                <a:tc>
                  <a:txBody>
                    <a:bodyPr/>
                    <a:lstStyle/>
                    <a:p>
                      <a:pPr algn="ctr" fontAlgn="b"/>
                      <a:endParaRPr lang="en-US" sz="1200" b="1" i="0" u="none" strike="noStrike" dirty="0">
                        <a:effectLst/>
                        <a:latin typeface="Calibri"/>
                      </a:endParaRPr>
                    </a:p>
                  </a:txBody>
                  <a:tcPr marL="7364" marR="7364" marT="7365" marB="0" anchor="b"/>
                </a:tc>
                <a:tc gridSpan="2">
                  <a:txBody>
                    <a:bodyPr/>
                    <a:lstStyle/>
                    <a:p>
                      <a:pPr algn="ctr" fontAlgn="b"/>
                      <a:endParaRPr lang="en-US" sz="1200" b="1" i="0" u="none" strike="noStrike" dirty="0">
                        <a:effectLst/>
                        <a:latin typeface="Calibri"/>
                      </a:endParaRPr>
                    </a:p>
                  </a:txBody>
                  <a:tcPr marL="7364" marR="7364" marT="7365" marB="0" anchor="b"/>
                </a:tc>
                <a:tc hMerge="1">
                  <a:txBody>
                    <a:bodyPr/>
                    <a:lstStyle/>
                    <a:p>
                      <a:endParaRPr lang="en-US"/>
                    </a:p>
                  </a:txBody>
                  <a:tcPr/>
                </a:tc>
                <a:tc>
                  <a:txBody>
                    <a:bodyPr/>
                    <a:lstStyle/>
                    <a:p>
                      <a:pPr algn="ctr" fontAlgn="b"/>
                      <a:endParaRPr lang="en-US" sz="1200" b="1" i="0" u="none" strike="noStrike" dirty="0">
                        <a:effectLst/>
                        <a:latin typeface="Calibri"/>
                      </a:endParaRPr>
                    </a:p>
                  </a:txBody>
                  <a:tcPr marL="7364" marR="7364" marT="7365" marB="0" anchor="b"/>
                </a:tc>
                <a:tc>
                  <a:txBody>
                    <a:bodyPr/>
                    <a:lstStyle/>
                    <a:p>
                      <a:pPr algn="ctr" fontAlgn="b"/>
                      <a:endParaRPr lang="en-US" sz="1200" b="1" i="0" u="none" strike="noStrike" dirty="0">
                        <a:effectLst/>
                        <a:latin typeface="Calibri"/>
                      </a:endParaRPr>
                    </a:p>
                  </a:txBody>
                  <a:tcPr marL="7364" marR="7364" marT="7365" marB="0" anchor="b"/>
                </a:tc>
                <a:tc>
                  <a:txBody>
                    <a:bodyPr/>
                    <a:lstStyle/>
                    <a:p>
                      <a:pPr algn="ctr" fontAlgn="b"/>
                      <a:endParaRPr lang="en-US" sz="1200" b="1" i="0" u="none" strike="noStrike" dirty="0">
                        <a:effectLst/>
                        <a:latin typeface="Calibri"/>
                      </a:endParaRPr>
                    </a:p>
                  </a:txBody>
                  <a:tcPr marL="7364" marR="7364" marT="7365" marB="0" anchor="b"/>
                </a:tc>
                <a:tc>
                  <a:txBody>
                    <a:bodyPr/>
                    <a:lstStyle/>
                    <a:p>
                      <a:pPr algn="ctr" fontAlgn="b"/>
                      <a:endParaRPr lang="en-US" sz="1200" b="1" i="0" u="none" strike="noStrike">
                        <a:effectLst/>
                        <a:latin typeface="Calibri"/>
                      </a:endParaRPr>
                    </a:p>
                  </a:txBody>
                  <a:tcPr marL="7364" marR="7364" marT="7365" marB="0" anchor="b"/>
                </a:tc>
              </a:tr>
              <a:tr h="176746">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gridSpan="2">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r>
              <a:tr h="175019">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gridSpan="2">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hMerge="1">
                  <a:txBody>
                    <a:bodyPr/>
                    <a:lstStyle/>
                    <a:p>
                      <a:endParaRPr lang="en-US"/>
                    </a:p>
                  </a:txBody>
                  <a:tcPr/>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r>
              <a:tr h="176746">
                <a:tc gridSpan="6">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u="none" strike="noStrike" dirty="0" smtClean="0">
                          <a:effectLst/>
                        </a:rPr>
                        <a:t>Projected Fund Balance 9-30-2014</a:t>
                      </a:r>
                      <a:endParaRPr lang="en-US" sz="1100" b="0" i="0" u="none" strike="noStrike" dirty="0" smtClean="0">
                        <a:effectLst/>
                        <a:latin typeface="+mn-lt"/>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u="none" strike="noStrike" dirty="0">
                          <a:effectLst/>
                        </a:rPr>
                        <a:t> $              </a:t>
                      </a:r>
                      <a:r>
                        <a:rPr lang="en-US" sz="1100" u="none" strike="noStrike" dirty="0" smtClean="0">
                          <a:effectLst/>
                        </a:rPr>
                        <a:t>901,988</a:t>
                      </a:r>
                      <a:endParaRPr lang="en-US" sz="1100" b="0" i="0" u="none" strike="noStrike" dirty="0">
                        <a:effectLst/>
                        <a:latin typeface="Calibri"/>
                      </a:endParaRPr>
                    </a:p>
                  </a:txBody>
                  <a:tcPr marL="7364" marR="7364" marT="7365" marB="0" anchor="b"/>
                </a:tc>
              </a:tr>
              <a:tr h="296950">
                <a:tc gridSpan="2">
                  <a:txBody>
                    <a:bodyPr/>
                    <a:lstStyle/>
                    <a:p>
                      <a:pPr algn="l" fontAlgn="b"/>
                      <a:endParaRPr lang="en-US" sz="1100" b="0" i="0" u="none" strike="noStrike" dirty="0">
                        <a:effectLst/>
                        <a:latin typeface="Calibri"/>
                      </a:endParaRPr>
                    </a:p>
                  </a:txBody>
                  <a:tcPr marL="7364" marR="7364" marT="7365" marB="0" anchor="b"/>
                </a:tc>
                <a:tc hMerge="1">
                  <a:txBody>
                    <a:bodyPr/>
                    <a:lstStyle/>
                    <a:p>
                      <a:pPr algn="l" fontAlgn="b"/>
                      <a:endParaRPr lang="en-US" sz="1100" b="0" i="0" u="none" strike="noStrike">
                        <a:effectLst/>
                        <a:latin typeface="Calibri"/>
                      </a:endParaRPr>
                    </a:p>
                  </a:txBody>
                  <a:tcPr marL="7364" marR="7364" marT="7364" marB="0" anchor="b"/>
                </a:tc>
                <a:tc>
                  <a:txBody>
                    <a:bodyPr/>
                    <a:lstStyle/>
                    <a:p>
                      <a:endParaRPr lang="en-US" sz="1900" dirty="0"/>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296950">
                <a:tc gridSpan="2">
                  <a:txBody>
                    <a:bodyPr/>
                    <a:lstStyle/>
                    <a:p>
                      <a:pPr algn="l" fontAlgn="b"/>
                      <a:r>
                        <a:rPr lang="en-US" sz="1100" b="1" u="none" strike="noStrike" dirty="0">
                          <a:effectLst/>
                        </a:rPr>
                        <a:t>FY </a:t>
                      </a:r>
                      <a:r>
                        <a:rPr lang="en-US" sz="1100" b="1" u="none" strike="noStrike" dirty="0" smtClean="0">
                          <a:effectLst/>
                        </a:rPr>
                        <a:t>2014-2015</a:t>
                      </a:r>
                      <a:endParaRPr lang="en-US" sz="1100" b="1" i="0" u="none" strike="noStrike" dirty="0">
                        <a:effectLst/>
                        <a:latin typeface="Calibri"/>
                      </a:endParaRPr>
                    </a:p>
                  </a:txBody>
                  <a:tcPr marL="7364" marR="7364" marT="7365" marB="0" anchor="b"/>
                </a:tc>
                <a:tc hMerge="1">
                  <a:txBody>
                    <a:bodyPr/>
                    <a:lstStyle/>
                    <a:p>
                      <a:pPr algn="l" fontAlgn="b"/>
                      <a:endParaRPr lang="en-US" sz="1100" b="0" i="0" u="none" strike="noStrike" dirty="0">
                        <a:effectLst/>
                        <a:latin typeface="Calibri"/>
                      </a:endParaRPr>
                    </a:p>
                  </a:txBody>
                  <a:tcPr marL="7364" marR="7364" marT="7364" marB="0" anchor="b"/>
                </a:tc>
                <a:tc>
                  <a:txBody>
                    <a:bodyPr/>
                    <a:lstStyle/>
                    <a:p>
                      <a:endParaRPr lang="en-US" sz="1900" dirty="0"/>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176746">
                <a:tc gridSpan="3">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176746">
                <a:tc gridSpan="3">
                  <a:txBody>
                    <a:bodyPr/>
                    <a:lstStyle/>
                    <a:p>
                      <a:pPr algn="l" fontAlgn="b"/>
                      <a:r>
                        <a:rPr lang="en-US" sz="1100" b="0" i="0" u="none" strike="noStrike" dirty="0" smtClean="0">
                          <a:effectLst/>
                          <a:latin typeface="+mn-lt"/>
                        </a:rPr>
                        <a:t>Operating Revenue</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a:txBody>
                    <a:bodyPr/>
                    <a:lstStyle/>
                    <a:p>
                      <a:pPr algn="l" fontAlgn="b"/>
                      <a:r>
                        <a:rPr lang="en-US" sz="1100" u="none" strike="noStrike" dirty="0" smtClean="0">
                          <a:effectLst/>
                        </a:rPr>
                        <a:t> $               154,000</a:t>
                      </a:r>
                      <a:endParaRPr lang="en-US" sz="1100" b="0" i="0" u="none" strike="noStrike" dirty="0">
                        <a:effectLst/>
                        <a:latin typeface="Calibri"/>
                      </a:endParaRPr>
                    </a:p>
                  </a:txBody>
                  <a:tcPr marL="7364" marR="7364" marT="7365" marB="0" anchor="b"/>
                </a:tc>
              </a:tr>
              <a:tr h="176746">
                <a:tc gridSpan="3">
                  <a:txBody>
                    <a:bodyPr/>
                    <a:lstStyle/>
                    <a:p>
                      <a:pPr algn="l" fontAlgn="b"/>
                      <a:r>
                        <a:rPr lang="en-US" sz="1100" u="none" strike="noStrike" dirty="0">
                          <a:effectLst/>
                        </a:rPr>
                        <a:t>Interest Income</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                    </a:t>
                      </a:r>
                      <a:r>
                        <a:rPr lang="en-US" sz="1100" u="none" strike="noStrike" dirty="0" smtClean="0">
                          <a:effectLst/>
                        </a:rPr>
                        <a:t>2,000</a:t>
                      </a:r>
                      <a:endParaRPr lang="en-US" sz="1100" b="0" i="0" u="none" strike="noStrike" dirty="0">
                        <a:effectLst/>
                        <a:latin typeface="Calibri"/>
                      </a:endParaRPr>
                    </a:p>
                  </a:txBody>
                  <a:tcPr marL="7364" marR="7364" marT="7365" marB="0" anchor="b"/>
                </a:tc>
              </a:tr>
              <a:tr h="176746">
                <a:tc gridSpan="4">
                  <a:txBody>
                    <a:bodyPr/>
                    <a:lstStyle/>
                    <a:p>
                      <a:pPr algn="l" fontAlgn="b"/>
                      <a:r>
                        <a:rPr lang="en-US" sz="1100" u="none" strike="noStrike" dirty="0">
                          <a:effectLst/>
                        </a:rPr>
                        <a:t>Transfer In - Hotel #501 - M&amp;O</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               </a:t>
                      </a:r>
                      <a:r>
                        <a:rPr lang="en-US" sz="1100" u="none" strike="noStrike" dirty="0" smtClean="0">
                          <a:effectLst/>
                        </a:rPr>
                        <a:t>570,275</a:t>
                      </a:r>
                      <a:endParaRPr lang="en-US" sz="1100" b="0" i="0" u="none" strike="noStrike" dirty="0">
                        <a:effectLst/>
                        <a:latin typeface="Calibri"/>
                      </a:endParaRPr>
                    </a:p>
                  </a:txBody>
                  <a:tcPr marL="7364" marR="7364" marT="7365" marB="0" anchor="b"/>
                </a:tc>
              </a:tr>
              <a:tr h="176746">
                <a:tc gridSpan="4">
                  <a:txBody>
                    <a:bodyPr/>
                    <a:lstStyle/>
                    <a:p>
                      <a:pPr algn="l" fontAlgn="b"/>
                      <a:r>
                        <a:rPr lang="en-US" sz="1100" u="none" strike="noStrike" dirty="0">
                          <a:effectLst/>
                        </a:rPr>
                        <a:t>Transfer In - Hotel #501 </a:t>
                      </a:r>
                      <a:r>
                        <a:rPr lang="en-US" sz="1100" u="none" strike="noStrike" dirty="0" smtClean="0">
                          <a:effectLst/>
                        </a:rPr>
                        <a:t>– </a:t>
                      </a:r>
                      <a:r>
                        <a:rPr lang="en-US" sz="1100" u="none" strike="noStrike" dirty="0">
                          <a:effectLst/>
                        </a:rPr>
                        <a:t>Debt</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551,025</a:t>
                      </a:r>
                      <a:endParaRPr lang="en-US" sz="1100" b="0" i="0" u="sng" strike="noStrike" dirty="0">
                        <a:effectLst/>
                        <a:latin typeface="Calibri"/>
                      </a:endParaRPr>
                    </a:p>
                  </a:txBody>
                  <a:tcPr marL="7364" marR="7364" marT="7365" marB="0" anchor="b"/>
                </a:tc>
              </a:tr>
              <a:tr h="176746">
                <a:tc gridSpan="4">
                  <a:txBody>
                    <a:bodyPr/>
                    <a:lstStyle/>
                    <a:p>
                      <a:pPr algn="l" fontAlgn="b"/>
                      <a:r>
                        <a:rPr lang="en-US" sz="1100" u="none" strike="noStrike" dirty="0">
                          <a:effectLst/>
                        </a:rPr>
                        <a:t>Total </a:t>
                      </a:r>
                      <a:r>
                        <a:rPr lang="en-US" sz="1100" u="none" strike="noStrike" dirty="0" smtClean="0">
                          <a:effectLst/>
                        </a:rPr>
                        <a:t>FY2015 </a:t>
                      </a:r>
                      <a:r>
                        <a:rPr lang="en-US" sz="1100" u="none" strike="noStrike" dirty="0">
                          <a:effectLst/>
                        </a:rPr>
                        <a:t>Revenues</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1,277,300</a:t>
                      </a:r>
                      <a:endParaRPr lang="en-US" sz="1100" b="0" i="0" u="sng" strike="noStrike" dirty="0">
                        <a:effectLst/>
                        <a:latin typeface="Calibri"/>
                      </a:endParaRPr>
                    </a:p>
                  </a:txBody>
                  <a:tcPr marL="7364" marR="7364" marT="7365" marB="0" anchor="b"/>
                </a:tc>
              </a:tr>
              <a:tr h="176746">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gridSpan="2">
                  <a:txBody>
                    <a:bodyPr/>
                    <a:lstStyle/>
                    <a:p>
                      <a:pPr algn="l" fontAlgn="b"/>
                      <a:endParaRPr lang="en-US" sz="1100" b="0" i="0" u="none" strike="noStrike" dirty="0">
                        <a:effectLst/>
                        <a:latin typeface="Calibri"/>
                      </a:endParaRPr>
                    </a:p>
                  </a:txBody>
                  <a:tcPr marL="7364" marR="7364" marT="7365" marB="0" anchor="b"/>
                </a:tc>
                <a:tc hMerge="1">
                  <a:txBody>
                    <a:bodyPr/>
                    <a:lstStyle/>
                    <a:p>
                      <a:endParaRPr lang="en-US"/>
                    </a:p>
                  </a:txBody>
                  <a:tcPr/>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176746">
                <a:tc gridSpan="4">
                  <a:txBody>
                    <a:bodyPr/>
                    <a:lstStyle/>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274664">
                <a:tc gridSpan="3">
                  <a:txBody>
                    <a:bodyPr/>
                    <a:lstStyle/>
                    <a:p>
                      <a:pPr algn="l" fontAlgn="b"/>
                      <a:r>
                        <a:rPr lang="en-US" sz="1100" u="none" strike="noStrike">
                          <a:effectLst/>
                        </a:rPr>
                        <a:t>Operating Expenses</a:t>
                      </a:r>
                      <a:endParaRPr lang="en-US" sz="1100" b="0" i="0" u="none" strike="noStrike">
                        <a:effectLst/>
                        <a:latin typeface="Calibri"/>
                      </a:endParaRPr>
                    </a:p>
                  </a:txBody>
                  <a:tcPr marL="7364" marR="7364" marT="736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              </a:t>
                      </a:r>
                      <a:r>
                        <a:rPr lang="en-US" sz="1100" u="none" strike="noStrike" dirty="0" smtClean="0">
                          <a:effectLst/>
                        </a:rPr>
                        <a:t>(808,735)</a:t>
                      </a:r>
                      <a:endParaRPr lang="en-US" sz="1100" b="0" i="0" u="none" strike="noStrike" dirty="0">
                        <a:effectLst/>
                        <a:latin typeface="Calibri"/>
                      </a:endParaRPr>
                    </a:p>
                  </a:txBody>
                  <a:tcPr marL="7364" marR="7364" marT="7365" marB="0" anchor="b"/>
                </a:tc>
              </a:tr>
              <a:tr h="248082">
                <a:tc gridSpan="4">
                  <a:txBody>
                    <a:bodyPr/>
                    <a:lstStyle/>
                    <a:p>
                      <a:pPr algn="l" fontAlgn="b"/>
                      <a:r>
                        <a:rPr lang="en-US" sz="1100" u="none" strike="noStrike">
                          <a:effectLst/>
                        </a:rPr>
                        <a:t>Debt Service Payments</a:t>
                      </a:r>
                      <a:endParaRPr lang="en-US" sz="1100" b="0" i="0" u="none" strike="noStrike">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sng" strike="noStrike" dirty="0">
                          <a:effectLst/>
                        </a:rPr>
                        <a:t> $              </a:t>
                      </a:r>
                      <a:r>
                        <a:rPr lang="en-US" sz="1100" u="sng" strike="noStrike" dirty="0" smtClean="0">
                          <a:effectLst/>
                        </a:rPr>
                        <a:t>(551,025)</a:t>
                      </a:r>
                      <a:endParaRPr lang="en-US" sz="1100" b="0" i="0" u="sng" strike="noStrike" dirty="0">
                        <a:effectLst/>
                        <a:latin typeface="Calibri"/>
                      </a:endParaRPr>
                    </a:p>
                  </a:txBody>
                  <a:tcPr marL="7364" marR="7364" marT="7365" marB="0" anchor="b"/>
                </a:tc>
              </a:tr>
              <a:tr h="285348">
                <a:tc gridSpan="4">
                  <a:txBody>
                    <a:bodyPr/>
                    <a:lstStyle/>
                    <a:p>
                      <a:pPr algn="l" fontAlgn="b"/>
                      <a:r>
                        <a:rPr lang="en-US" sz="1100" u="none" strike="noStrike" dirty="0">
                          <a:effectLst/>
                        </a:rPr>
                        <a:t>Total FY </a:t>
                      </a:r>
                      <a:r>
                        <a:rPr lang="en-US" sz="1100" u="none" strike="noStrike" dirty="0" smtClean="0">
                          <a:effectLst/>
                        </a:rPr>
                        <a:t>2015 </a:t>
                      </a:r>
                      <a:r>
                        <a:rPr lang="en-US" sz="1100" u="none" strike="noStrike" dirty="0">
                          <a:effectLst/>
                        </a:rPr>
                        <a:t>Expenditures</a:t>
                      </a:r>
                      <a:endParaRPr lang="en-US" sz="1100" b="0" i="0" u="none" strike="noStrike" dirty="0">
                        <a:effectLst/>
                        <a:latin typeface="Calibri"/>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(1,359,760)</a:t>
                      </a:r>
                      <a:endParaRPr lang="en-US" sz="1100" b="0" i="0" u="sng" strike="noStrike" dirty="0">
                        <a:effectLst/>
                        <a:latin typeface="Calibri"/>
                      </a:endParaRPr>
                    </a:p>
                  </a:txBody>
                  <a:tcPr marL="7364" marR="7364" marT="7365" marB="0" anchor="b"/>
                </a:tc>
              </a:tr>
              <a:tr h="176746">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gridSpan="2">
                  <a:txBody>
                    <a:bodyPr/>
                    <a:lstStyle/>
                    <a:p>
                      <a:pPr algn="l" fontAlgn="b"/>
                      <a:endParaRPr lang="en-US" sz="1100" b="0" i="0" u="none" strike="noStrike">
                        <a:effectLst/>
                        <a:latin typeface="Calibri"/>
                      </a:endParaRPr>
                    </a:p>
                  </a:txBody>
                  <a:tcPr marL="7364" marR="7364" marT="7365" marB="0" anchor="b"/>
                </a:tc>
                <a:tc hMerge="1">
                  <a:txBody>
                    <a:bodyPr/>
                    <a:lstStyle/>
                    <a:p>
                      <a:endParaRPr lang="en-US"/>
                    </a:p>
                  </a:txBody>
                  <a:tcPr/>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176746">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gridSpan="2">
                  <a:txBody>
                    <a:bodyPr/>
                    <a:lstStyle/>
                    <a:p>
                      <a:pPr algn="l" fontAlgn="b"/>
                      <a:endParaRPr lang="en-US" sz="1100" b="0" i="0" u="none" strike="noStrike">
                        <a:effectLst/>
                        <a:latin typeface="Calibri"/>
                      </a:endParaRPr>
                    </a:p>
                  </a:txBody>
                  <a:tcPr marL="7364" marR="7364" marT="7365" marB="0" anchor="b"/>
                </a:tc>
                <a:tc hMerge="1">
                  <a:txBody>
                    <a:bodyPr/>
                    <a:lstStyle/>
                    <a:p>
                      <a:endParaRPr lang="en-US"/>
                    </a:p>
                  </a:txBody>
                  <a:tcPr/>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184111">
                <a:tc gridSpan="5">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364" marR="7364" marT="736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r>
                        <a:rPr lang="en-US" sz="1100" u="none" strike="noStrike" dirty="0">
                          <a:effectLst/>
                        </a:rPr>
                        <a:t> $               </a:t>
                      </a:r>
                      <a:r>
                        <a:rPr lang="en-US" sz="1100" u="none" strike="noStrike" dirty="0" smtClean="0">
                          <a:effectLst/>
                        </a:rPr>
                        <a:t>819,528 </a:t>
                      </a:r>
                      <a:endParaRPr lang="en-US" sz="1100" b="0" i="0" u="none" strike="noStrike" dirty="0">
                        <a:effectLst/>
                        <a:latin typeface="Calibri"/>
                      </a:endParaRPr>
                    </a:p>
                  </a:txBody>
                  <a:tcPr marL="7364" marR="7364" marT="7365" marB="0" anchor="b"/>
                </a:tc>
              </a:tr>
              <a:tr h="184111">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gridSpan="2">
                  <a:txBody>
                    <a:bodyPr/>
                    <a:lstStyle/>
                    <a:p>
                      <a:pPr algn="l" fontAlgn="b"/>
                      <a:endParaRPr lang="en-US" sz="1100" b="0" i="0" u="none" strike="noStrike">
                        <a:effectLst/>
                        <a:latin typeface="Calibri"/>
                      </a:endParaRPr>
                    </a:p>
                  </a:txBody>
                  <a:tcPr marL="7364" marR="7364" marT="7365" marB="0" anchor="b"/>
                </a:tc>
                <a:tc hMerge="1">
                  <a:txBody>
                    <a:bodyPr/>
                    <a:lstStyle/>
                    <a:p>
                      <a:endParaRPr lang="en-US"/>
                    </a:p>
                  </a:txBody>
                  <a:tcPr/>
                </a:tc>
                <a:tc>
                  <a:txBody>
                    <a:bodyPr/>
                    <a:lstStyle/>
                    <a:p>
                      <a:pPr algn="l" fontAlgn="b"/>
                      <a:endParaRPr lang="en-US" sz="1100" b="0" i="0" u="none" strike="noStrike">
                        <a:effectLst/>
                        <a:latin typeface="Calibri"/>
                      </a:endParaRPr>
                    </a:p>
                  </a:txBody>
                  <a:tcPr marL="7364" marR="7364" marT="7365" marB="0" anchor="b"/>
                </a:tc>
                <a:tc>
                  <a:txBody>
                    <a:bodyPr/>
                    <a:lstStyle/>
                    <a:p>
                      <a:pPr algn="l" fontAlgn="b"/>
                      <a:endParaRPr lang="en-US" sz="1100" b="0" i="0" u="none" strike="noStrike" dirty="0">
                        <a:effectLst/>
                        <a:latin typeface="Calibri"/>
                      </a:endParaRPr>
                    </a:p>
                  </a:txBody>
                  <a:tcPr marL="7364" marR="7364" marT="7365" marB="0" anchor="b"/>
                </a:tc>
                <a:tc>
                  <a:txBody>
                    <a:bodyPr/>
                    <a:lstStyle/>
                    <a:p>
                      <a:pPr algn="l" fontAlgn="b"/>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r h="184111">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gridSpan="2">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hMerge="1">
                  <a:txBody>
                    <a:bodyPr/>
                    <a:lstStyle/>
                    <a:p>
                      <a:endParaRPr lang="en-US"/>
                    </a:p>
                  </a:txBody>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c>
                  <a:txBody>
                    <a:bodyPr/>
                    <a:lstStyle/>
                    <a:p>
                      <a:pPr algn="l" fontAlgn="b"/>
                      <a:endParaRPr lang="en-US" sz="1100" b="0" i="0" u="none" strike="noStrike" dirty="0">
                        <a:effectLst/>
                        <a:latin typeface="Calibri"/>
                      </a:endParaRPr>
                    </a:p>
                  </a:txBody>
                  <a:tcPr marL="7364" marR="7364" marT="7365" marB="0" anchor="b">
                    <a:solidFill>
                      <a:schemeClr val="bg2">
                        <a:lumMod val="75000"/>
                      </a:schemeClr>
                    </a:solidFill>
                  </a:tcPr>
                </a:tc>
              </a:tr>
              <a:tr h="176746">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c gridSpan="2">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hMerge="1">
                  <a:txBody>
                    <a:bodyPr/>
                    <a:lstStyle/>
                    <a:p>
                      <a:endParaRPr lang="en-US"/>
                    </a:p>
                  </a:txBody>
                  <a:tcPr/>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a:effectLst/>
                        </a:rPr>
                        <a:t> </a:t>
                      </a:r>
                      <a:endParaRPr lang="en-US" sz="1100" b="0" i="0" u="none" strike="noStrike">
                        <a:effectLst/>
                        <a:latin typeface="Calibri"/>
                      </a:endParaRPr>
                    </a:p>
                  </a:txBody>
                  <a:tcPr marL="7364" marR="7364" marT="7365"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364" marR="7364" marT="7365" marB="0" anchor="b"/>
                </a:tc>
              </a:tr>
            </a:tbl>
          </a:graphicData>
        </a:graphic>
      </p:graphicFrame>
      <p:sp>
        <p:nvSpPr>
          <p:cNvPr id="8" name="Slide Number Placeholder 1"/>
          <p:cNvSpPr txBox="1">
            <a:spLocks/>
          </p:cNvSpPr>
          <p:nvPr/>
        </p:nvSpPr>
        <p:spPr>
          <a:xfrm>
            <a:off x="5808028"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161</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
          <p:cNvGraphicFramePr>
            <a:graphicFrameLocks/>
          </p:cNvGraphicFramePr>
          <p:nvPr>
            <p:extLst>
              <p:ext uri="{D42A27DB-BD31-4B8C-83A1-F6EECF244321}">
                <p14:modId xmlns:p14="http://schemas.microsoft.com/office/powerpoint/2010/main" val="3468974443"/>
              </p:ext>
            </p:extLst>
          </p:nvPr>
        </p:nvGraphicFramePr>
        <p:xfrm>
          <a:off x="1752600" y="5181600"/>
          <a:ext cx="4572000"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165892" name="Rectangle 2"/>
          <p:cNvSpPr>
            <a:spLocks noGrp="1" noChangeArrowheads="1"/>
          </p:cNvSpPr>
          <p:nvPr>
            <p:ph type="title"/>
          </p:nvPr>
        </p:nvSpPr>
        <p:spPr>
          <a:xfrm>
            <a:off x="490538" y="4419600"/>
            <a:ext cx="6229350" cy="1143000"/>
          </a:xfrm>
        </p:spPr>
        <p:txBody>
          <a:bodyPr/>
          <a:lstStyle/>
          <a:p>
            <a:pPr algn="l" eaLnBrk="1" hangingPunct="1"/>
            <a:r>
              <a:rPr lang="en-US" sz="1800" dirty="0" smtClean="0">
                <a:solidFill>
                  <a:srgbClr val="336600"/>
                </a:solidFill>
                <a:latin typeface="+mn-lt"/>
              </a:rPr>
              <a:t>Bastrop Convention and Exhibit Center Fund Expenditures</a:t>
            </a:r>
            <a:r>
              <a:rPr lang="en-US" sz="1800" dirty="0" smtClean="0">
                <a:solidFill>
                  <a:srgbClr val="337799"/>
                </a:solidFill>
                <a:latin typeface="+mn-lt"/>
              </a:rPr>
              <a:t/>
            </a:r>
            <a:br>
              <a:rPr lang="en-US" sz="1800" dirty="0" smtClean="0">
                <a:solidFill>
                  <a:srgbClr val="337799"/>
                </a:solidFill>
                <a:latin typeface="+mn-lt"/>
              </a:rPr>
            </a:br>
            <a:r>
              <a:rPr lang="en-US" sz="1800" dirty="0" smtClean="0">
                <a:latin typeface="+mn-lt"/>
              </a:rPr>
              <a:t>FY 2014-2015</a:t>
            </a:r>
            <a:br>
              <a:rPr lang="en-US" sz="1800" dirty="0" smtClean="0">
                <a:latin typeface="+mn-lt"/>
              </a:rPr>
            </a:br>
            <a:r>
              <a:rPr lang="en-US" sz="1800" dirty="0" smtClean="0">
                <a:solidFill>
                  <a:schemeClr val="folHlink"/>
                </a:solidFill>
                <a:latin typeface="+mn-lt"/>
              </a:rPr>
              <a:t>$ 1,359,760</a:t>
            </a:r>
          </a:p>
        </p:txBody>
      </p:sp>
      <p:sp>
        <p:nvSpPr>
          <p:cNvPr id="4" name="Slide Number Placeholder 3"/>
          <p:cNvSpPr>
            <a:spLocks noGrp="1"/>
          </p:cNvSpPr>
          <p:nvPr>
            <p:ph type="sldNum" sz="quarter" idx="12"/>
          </p:nvPr>
        </p:nvSpPr>
        <p:spPr>
          <a:xfrm>
            <a:off x="5791200" y="0"/>
            <a:ext cx="800100" cy="438912"/>
          </a:xfrm>
        </p:spPr>
        <p:txBody>
          <a:bodyPr/>
          <a:lstStyle/>
          <a:p>
            <a:pPr algn="r">
              <a:defRPr/>
            </a:pPr>
            <a:fld id="{F5669E6F-A436-41F2-85FF-0D6B9183F3DF}" type="slidenum">
              <a:rPr lang="en-US" smtClean="0"/>
              <a:pPr algn="r">
                <a:defRPr/>
              </a:pPr>
              <a:t>162</a:t>
            </a:fld>
            <a:endParaRPr lang="en-US" dirty="0"/>
          </a:p>
        </p:txBody>
      </p:sp>
      <p:sp>
        <p:nvSpPr>
          <p:cNvPr id="165893" name="Rectangle 2"/>
          <p:cNvSpPr txBox="1">
            <a:spLocks noChangeArrowheads="1"/>
          </p:cNvSpPr>
          <p:nvPr/>
        </p:nvSpPr>
        <p:spPr bwMode="auto">
          <a:xfrm>
            <a:off x="695325" y="34636"/>
            <a:ext cx="6229350" cy="1797647"/>
          </a:xfrm>
          <a:prstGeom prst="rect">
            <a:avLst/>
          </a:prstGeom>
          <a:solidFill>
            <a:schemeClr val="bg1"/>
          </a:solid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solidFill>
                  <a:srgbClr val="336600"/>
                </a:solidFill>
                <a:latin typeface="Arial" pitchFamily="34" charset="0"/>
                <a:cs typeface="Arial" pitchFamily="34" charset="0"/>
              </a:rPr>
              <a:t>Bastrop Convention and Exhibit Center </a:t>
            </a:r>
            <a:r>
              <a:rPr lang="en-US" dirty="0">
                <a:solidFill>
                  <a:srgbClr val="336600"/>
                </a:solidFill>
                <a:latin typeface="Arial" pitchFamily="34" charset="0"/>
                <a:cs typeface="Arial" pitchFamily="34" charset="0"/>
              </a:rPr>
              <a:t>Fund Revenues</a:t>
            </a:r>
            <a:r>
              <a:rPr lang="en-US" dirty="0">
                <a:solidFill>
                  <a:srgbClr val="337799"/>
                </a:solidFill>
                <a:latin typeface="Arial" pitchFamily="34" charset="0"/>
                <a:cs typeface="Arial" pitchFamily="34" charset="0"/>
              </a:rPr>
              <a:t/>
            </a:r>
            <a:br>
              <a:rPr lang="en-US" dirty="0">
                <a:solidFill>
                  <a:srgbClr val="337799"/>
                </a:solidFill>
                <a:latin typeface="Arial" pitchFamily="34" charset="0"/>
                <a:cs typeface="Arial" pitchFamily="34" charset="0"/>
              </a:rPr>
            </a:br>
            <a:r>
              <a:rPr lang="en-US" dirty="0">
                <a:latin typeface="Arial" pitchFamily="34" charset="0"/>
                <a:cs typeface="Arial" pitchFamily="34" charset="0"/>
              </a:rPr>
              <a:t>FY </a:t>
            </a:r>
            <a:r>
              <a:rPr lang="en-US" dirty="0" smtClean="0">
                <a:latin typeface="Arial" pitchFamily="34" charset="0"/>
                <a:cs typeface="Arial" pitchFamily="34" charset="0"/>
              </a:rPr>
              <a:t>2014-2015</a:t>
            </a:r>
            <a:r>
              <a:rPr lang="en-US" dirty="0">
                <a:latin typeface="Arial" pitchFamily="34" charset="0"/>
                <a:cs typeface="Arial" pitchFamily="34" charset="0"/>
              </a:rPr>
              <a:t/>
            </a:r>
            <a:br>
              <a:rPr lang="en-US" dirty="0">
                <a:latin typeface="Arial" pitchFamily="34" charset="0"/>
                <a:cs typeface="Arial" pitchFamily="34" charset="0"/>
              </a:rPr>
            </a:br>
            <a:r>
              <a:rPr lang="en-US" dirty="0">
                <a:solidFill>
                  <a:schemeClr val="folHlink"/>
                </a:solidFill>
                <a:latin typeface="Arial" pitchFamily="34" charset="0"/>
                <a:cs typeface="Arial" pitchFamily="34" charset="0"/>
              </a:rPr>
              <a:t>$ </a:t>
            </a:r>
            <a:r>
              <a:rPr lang="en-US" dirty="0" smtClean="0">
                <a:solidFill>
                  <a:schemeClr val="folHlink"/>
                </a:solidFill>
                <a:latin typeface="Arial" pitchFamily="34" charset="0"/>
                <a:cs typeface="Arial" pitchFamily="34" charset="0"/>
              </a:rPr>
              <a:t>1,277,300</a:t>
            </a:r>
            <a:endParaRPr lang="en-US" dirty="0">
              <a:solidFill>
                <a:schemeClr val="folHlink"/>
              </a:solidFill>
              <a:latin typeface="Arial" pitchFamily="34" charset="0"/>
              <a:cs typeface="Arial" pitchFamily="34" charset="0"/>
            </a:endParaRPr>
          </a:p>
        </p:txBody>
      </p:sp>
      <p:sp>
        <p:nvSpPr>
          <p:cNvPr id="165894" name="Rectangle 2"/>
          <p:cNvSpPr txBox="1">
            <a:spLocks noChangeArrowheads="1"/>
          </p:cNvSpPr>
          <p:nvPr/>
        </p:nvSpPr>
        <p:spPr bwMode="auto">
          <a:xfrm>
            <a:off x="134217" y="1516084"/>
            <a:ext cx="6629400" cy="1524000"/>
          </a:xfrm>
          <a:prstGeom prst="rect">
            <a:avLst/>
          </a:prstGeom>
          <a:solidFill>
            <a:schemeClr val="bg1"/>
          </a:solid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sz="1400" b="1" dirty="0">
              <a:solidFill>
                <a:srgbClr val="336600"/>
              </a:solidFill>
            </a:endParaRPr>
          </a:p>
        </p:txBody>
      </p:sp>
      <p:graphicFrame>
        <p:nvGraphicFramePr>
          <p:cNvPr id="2" name="Chart 5"/>
          <p:cNvGraphicFramePr>
            <a:graphicFrameLocks/>
          </p:cNvGraphicFramePr>
          <p:nvPr>
            <p:extLst>
              <p:ext uri="{D42A27DB-BD31-4B8C-83A1-F6EECF244321}">
                <p14:modId xmlns:p14="http://schemas.microsoft.com/office/powerpoint/2010/main" val="1165814680"/>
              </p:ext>
            </p:extLst>
          </p:nvPr>
        </p:nvGraphicFramePr>
        <p:xfrm>
          <a:off x="695325" y="1219200"/>
          <a:ext cx="52578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162</a:t>
            </a:r>
            <a:endParaRPr lang="en-US" dirty="0"/>
          </a:p>
        </p:txBody>
      </p:sp>
    </p:spTree>
    <p:extLst>
      <p:ext uri="{BB962C8B-B14F-4D97-AF65-F5344CB8AC3E}">
        <p14:creationId xmlns:p14="http://schemas.microsoft.com/office/powerpoint/2010/main" val="58837807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24299379"/>
              </p:ext>
            </p:extLst>
          </p:nvPr>
        </p:nvGraphicFramePr>
        <p:xfrm>
          <a:off x="609606" y="1828800"/>
          <a:ext cx="5638799" cy="2131415"/>
        </p:xfrm>
        <a:graphic>
          <a:graphicData uri="http://schemas.openxmlformats.org/drawingml/2006/table">
            <a:tbl>
              <a:tblPr>
                <a:tableStyleId>{ED083AE6-46FA-4A59-8FB0-9F97EB10719F}</a:tableStyleId>
              </a:tblPr>
              <a:tblGrid>
                <a:gridCol w="1569564"/>
                <a:gridCol w="1046376"/>
                <a:gridCol w="988243"/>
                <a:gridCol w="1017308"/>
                <a:gridCol w="1017308"/>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mn-lt"/>
                        <a:ea typeface="Times New Roman"/>
                      </a:endParaRPr>
                    </a:p>
                  </a:txBody>
                  <a:tcPr marL="67661" marR="67661" marT="0" marB="0"/>
                </a:tc>
              </a:tr>
              <a:tr h="258643">
                <a:tc>
                  <a:txBody>
                    <a:bodyPr/>
                    <a:lstStyle/>
                    <a:p>
                      <a:pPr marL="0" marR="0" hangingPunct="0">
                        <a:spcBef>
                          <a:spcPts val="0"/>
                        </a:spcBef>
                        <a:spcAft>
                          <a:spcPts val="0"/>
                        </a:spcAft>
                      </a:pPr>
                      <a:r>
                        <a:rPr lang="en-US" sz="1100" dirty="0">
                          <a:effectLst/>
                        </a:rPr>
                        <a:t>Director of </a:t>
                      </a:r>
                      <a:r>
                        <a:rPr lang="en-US" sz="1100" dirty="0" smtClean="0">
                          <a:effectLst/>
                        </a:rPr>
                        <a:t>Center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Administrative Assistant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258643">
                <a:tc>
                  <a:txBody>
                    <a:bodyPr/>
                    <a:lstStyle/>
                    <a:p>
                      <a:pPr marL="0" marR="0" hangingPunct="0">
                        <a:spcBef>
                          <a:spcPts val="0"/>
                        </a:spcBef>
                        <a:spcAft>
                          <a:spcPts val="0"/>
                        </a:spcAft>
                      </a:pPr>
                      <a:r>
                        <a:rPr lang="en-US" sz="1100" dirty="0" smtClean="0">
                          <a:effectLst/>
                          <a:latin typeface="Arial"/>
                          <a:ea typeface="Times New Roman"/>
                          <a:cs typeface="Times New Roman"/>
                        </a:rPr>
                        <a:t>Maintenance Worker II</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258643">
                <a:tc>
                  <a:txBody>
                    <a:bodyPr/>
                    <a:lstStyle/>
                    <a:p>
                      <a:pPr marL="0" marR="0" hangingPunct="0">
                        <a:spcBef>
                          <a:spcPts val="0"/>
                        </a:spcBef>
                        <a:spcAft>
                          <a:spcPts val="0"/>
                        </a:spcAft>
                      </a:pPr>
                      <a:r>
                        <a:rPr lang="en-US" sz="1100" dirty="0" smtClean="0">
                          <a:effectLst/>
                          <a:latin typeface="Arial"/>
                          <a:ea typeface="Times New Roman"/>
                          <a:cs typeface="Times New Roman"/>
                        </a:rPr>
                        <a:t>Custodian</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.5</a:t>
                      </a:r>
                      <a:endParaRPr lang="en-US" sz="1100" dirty="0">
                        <a:effectLst/>
                        <a:latin typeface="+mn-lt"/>
                        <a:ea typeface="Times New Roman"/>
                        <a:cs typeface="Times New Roman"/>
                      </a:endParaRPr>
                    </a:p>
                  </a:txBody>
                  <a:tcPr marL="68580" marR="68580" marT="0" marB="0"/>
                </a:tc>
              </a:tr>
              <a:tr h="258643">
                <a:tc>
                  <a:txBody>
                    <a:bodyPr/>
                    <a:lstStyle/>
                    <a:p>
                      <a:pPr marL="0" marR="0" hangingPunct="0">
                        <a:spcBef>
                          <a:spcPts val="0"/>
                        </a:spcBef>
                        <a:spcAft>
                          <a:spcPts val="0"/>
                        </a:spcAft>
                      </a:pPr>
                      <a:r>
                        <a:rPr lang="en-US" sz="1100" dirty="0" smtClean="0">
                          <a:effectLst/>
                          <a:latin typeface="Arial"/>
                          <a:ea typeface="Times New Roman"/>
                          <a:cs typeface="Times New Roman"/>
                        </a:rPr>
                        <a:t>Event Coordinator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258643">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4.5</a:t>
                      </a:r>
                      <a:endParaRPr lang="en-US" sz="1100" dirty="0">
                        <a:effectLst/>
                        <a:latin typeface="+mn-lt"/>
                        <a:ea typeface="Times New Roman"/>
                        <a:cs typeface="Times New Roman"/>
                      </a:endParaRPr>
                    </a:p>
                  </a:txBody>
                  <a:tcPr marL="68580" marR="68580" marT="0" marB="0"/>
                </a:tc>
              </a:tr>
            </a:tbl>
          </a:graphicData>
        </a:graphic>
      </p:graphicFrame>
      <p:sp>
        <p:nvSpPr>
          <p:cNvPr id="167976"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7"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8"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9"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0"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1" name="Rectangle 1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3"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0" name="Diagram 9"/>
          <p:cNvGraphicFramePr/>
          <p:nvPr>
            <p:extLst>
              <p:ext uri="{D42A27DB-BD31-4B8C-83A1-F6EECF244321}">
                <p14:modId xmlns:p14="http://schemas.microsoft.com/office/powerpoint/2010/main" val="3834973874"/>
              </p:ext>
            </p:extLst>
          </p:nvPr>
        </p:nvGraphicFramePr>
        <p:xfrm>
          <a:off x="1752600" y="5105400"/>
          <a:ext cx="3581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7985" name="Rectangle 7"/>
          <p:cNvSpPr>
            <a:spLocks noChangeArrowheads="1"/>
          </p:cNvSpPr>
          <p:nvPr/>
        </p:nvSpPr>
        <p:spPr bwMode="auto">
          <a:xfrm>
            <a:off x="239940" y="4515654"/>
            <a:ext cx="635635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r>
              <a:rPr lang="en-US" sz="1400" b="1" dirty="0" smtClean="0">
                <a:solidFill>
                  <a:srgbClr val="336600"/>
                </a:solidFill>
                <a:cs typeface="Times New Roman" pitchFamily="18" charset="0"/>
              </a:rPr>
              <a:t>ORGANIZATIONAL </a:t>
            </a:r>
            <a:r>
              <a:rPr lang="en-US" sz="1400" b="1" dirty="0">
                <a:solidFill>
                  <a:srgbClr val="336600"/>
                </a:solidFill>
                <a:cs typeface="Times New Roman" pitchFamily="18" charset="0"/>
              </a:rPr>
              <a:t>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sp>
        <p:nvSpPr>
          <p:cNvPr id="167986" name="Rectangle 2"/>
          <p:cNvSpPr txBox="1">
            <a:spLocks noChangeArrowheads="1"/>
          </p:cNvSpPr>
          <p:nvPr/>
        </p:nvSpPr>
        <p:spPr bwMode="auto">
          <a:xfrm>
            <a:off x="283483" y="239485"/>
            <a:ext cx="6629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smtClean="0">
                <a:solidFill>
                  <a:srgbClr val="336600"/>
                </a:solidFill>
              </a:rPr>
              <a:t>BASTROP CONVENTION AND EXHIBIT CENTER continued</a:t>
            </a:r>
            <a:endParaRPr lang="en-US" sz="1400" b="1" dirty="0">
              <a:solidFill>
                <a:srgbClr val="336600"/>
              </a:solidFill>
            </a:endParaRPr>
          </a:p>
        </p:txBody>
      </p:sp>
      <p:sp>
        <p:nvSpPr>
          <p:cNvPr id="2" name="Slide Number Placeholder 1"/>
          <p:cNvSpPr>
            <a:spLocks noGrp="1"/>
          </p:cNvSpPr>
          <p:nvPr>
            <p:ph type="sldNum" sz="quarter" idx="12"/>
          </p:nvPr>
        </p:nvSpPr>
        <p:spPr>
          <a:xfrm>
            <a:off x="457200" y="43933"/>
            <a:ext cx="800100" cy="438912"/>
          </a:xfrm>
        </p:spPr>
        <p:txBody>
          <a:bodyPr/>
          <a:lstStyle/>
          <a:p>
            <a:pPr>
              <a:defRPr/>
            </a:pPr>
            <a:fld id="{C2735C76-C27D-495B-85FB-A45C95B8496F}" type="slidenum">
              <a:rPr lang="en-US" smtClean="0"/>
              <a:pPr>
                <a:defRPr/>
              </a:pPr>
              <a:t>163</a:t>
            </a:fld>
            <a:endParaRPr lang="en-US" dirty="0"/>
          </a:p>
        </p:txBody>
      </p:sp>
      <p:sp>
        <p:nvSpPr>
          <p:cNvPr id="14" name="Slide Number Placeholder 1"/>
          <p:cNvSpPr txBox="1">
            <a:spLocks/>
          </p:cNvSpPr>
          <p:nvPr/>
        </p:nvSpPr>
        <p:spPr>
          <a:xfrm>
            <a:off x="5715000" y="8610600"/>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163</a:t>
            </a:r>
            <a:endParaRPr lang="en-US" dirty="0"/>
          </a:p>
        </p:txBody>
      </p:sp>
    </p:spTree>
    <p:extLst>
      <p:ext uri="{BB962C8B-B14F-4D97-AF65-F5344CB8AC3E}">
        <p14:creationId xmlns:p14="http://schemas.microsoft.com/office/powerpoint/2010/main" val="204428836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304800" y="24809"/>
            <a:ext cx="7010400" cy="848087"/>
          </a:xfrm>
        </p:spPr>
        <p:txBody>
          <a:bodyPr>
            <a:normAutofit/>
          </a:bodyPr>
          <a:lstStyle/>
          <a:p>
            <a:pPr algn="l" eaLnBrk="1" hangingPunct="1"/>
            <a:r>
              <a:rPr lang="en-US" sz="1400" b="1" dirty="0" smtClean="0">
                <a:solidFill>
                  <a:srgbClr val="336600"/>
                </a:solidFill>
                <a:latin typeface="Arial" charset="0"/>
                <a:cs typeface="Arial" charset="0"/>
              </a:rPr>
              <a:t>MAIN STREET  PROGRAM</a:t>
            </a:r>
          </a:p>
        </p:txBody>
      </p:sp>
      <p:sp>
        <p:nvSpPr>
          <p:cNvPr id="2" name="Slide Number Placeholder 1"/>
          <p:cNvSpPr>
            <a:spLocks noGrp="1"/>
          </p:cNvSpPr>
          <p:nvPr>
            <p:ph type="sldNum" sz="quarter" idx="12"/>
          </p:nvPr>
        </p:nvSpPr>
        <p:spPr>
          <a:xfrm>
            <a:off x="5704367" y="0"/>
            <a:ext cx="800100" cy="438912"/>
          </a:xfrm>
        </p:spPr>
        <p:txBody>
          <a:bodyPr/>
          <a:lstStyle/>
          <a:p>
            <a:pPr algn="r">
              <a:defRPr/>
            </a:pPr>
            <a:fld id="{F5669E6F-A436-41F2-85FF-0D6B9183F3DF}" type="slidenum">
              <a:rPr lang="en-US" smtClean="0"/>
              <a:pPr algn="r">
                <a:defRPr/>
              </a:pPr>
              <a:t>164</a:t>
            </a:fld>
            <a:endParaRPr lang="en-US" dirty="0"/>
          </a:p>
        </p:txBody>
      </p:sp>
      <p:pic>
        <p:nvPicPr>
          <p:cNvPr id="162821" name="Picture 7" descr="OurLocationOf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3"/>
            <a:ext cx="16383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199" y="3276618"/>
            <a:ext cx="471487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26248" y="1066801"/>
            <a:ext cx="5791200" cy="3046988"/>
          </a:xfrm>
          <a:prstGeom prst="rect">
            <a:avLst/>
          </a:prstGeom>
          <a:solidFill>
            <a:schemeClr val="bg1"/>
          </a:solidFill>
        </p:spPr>
        <p:txBody>
          <a:bodyPr wrap="square">
            <a:spAutoFit/>
          </a:bodyPr>
          <a:lstStyle/>
          <a:p>
            <a:pPr eaLnBrk="0" hangingPunct="0"/>
            <a:r>
              <a:rPr lang="en-US" sz="1200" b="1" dirty="0"/>
              <a:t>Department Description</a:t>
            </a:r>
            <a:endParaRPr lang="en-US" sz="1200" dirty="0"/>
          </a:p>
          <a:p>
            <a:r>
              <a:rPr lang="en-US" sz="1200" dirty="0"/>
              <a:t>The Bastrop Main Street Program is an historic preservation and economic restructuring program which focuses on the historic downtown corridors of Chestnut Street and Main Street.  The program’s vision is the continuing revitalization of our historic downtown, the </a:t>
            </a:r>
            <a:r>
              <a:rPr lang="en-US" sz="1200" dirty="0" smtClean="0"/>
              <a:t>Heart </a:t>
            </a:r>
            <a:r>
              <a:rPr lang="en-US" sz="1200" dirty="0"/>
              <a:t>of the Lost Pines, where families, friends and visitors live, work and enjoy our rich heritage.  The mission of the program is to revitalize our historic downtown, to positively impact its economic and social health, and to preserve our heritage and promote our future through effective use of community and personal resources within the Four Points approach of organization, design, economic restructuring and promotions.</a:t>
            </a:r>
          </a:p>
          <a:p>
            <a:pPr eaLnBrk="0" hangingPunct="0"/>
            <a:r>
              <a:rPr lang="en-US" sz="1200" b="1" dirty="0"/>
              <a:t> </a:t>
            </a:r>
            <a:endParaRPr lang="en-US" sz="1200" dirty="0"/>
          </a:p>
          <a:p>
            <a:pPr eaLnBrk="0" hangingPunct="0"/>
            <a:r>
              <a:rPr lang="en-US" sz="1200" b="1" dirty="0"/>
              <a:t>Location</a:t>
            </a:r>
            <a:endParaRPr lang="en-US" sz="1200" dirty="0"/>
          </a:p>
          <a:p>
            <a:pPr lvl="0"/>
            <a:r>
              <a:rPr lang="en-US" sz="1200" dirty="0"/>
              <a:t>Main Street </a:t>
            </a:r>
            <a:r>
              <a:rPr lang="en-US" sz="1200" dirty="0" smtClean="0"/>
              <a:t>Program </a:t>
            </a:r>
            <a:r>
              <a:rPr lang="en-US" sz="1200" dirty="0"/>
              <a:t>is located at 1408 Chestnut Street, Bastrop, Texas 78602. </a:t>
            </a:r>
          </a:p>
          <a:p>
            <a:pPr lvl="0"/>
            <a:r>
              <a:rPr lang="en-US" sz="1200" dirty="0"/>
              <a:t>Hours are 8:00 AM to 5:00 PM, Monday through Friday, excluding holidays.</a:t>
            </a:r>
          </a:p>
          <a:p>
            <a:pPr lvl="0"/>
            <a:r>
              <a:rPr lang="en-US" sz="1200" dirty="0"/>
              <a:t>You may contact us by phone at (512) 332-0068 or (512) 297-5382 (cell).</a:t>
            </a:r>
          </a:p>
          <a:p>
            <a:pPr hangingPunct="0"/>
            <a:r>
              <a:rPr lang="en-US" sz="1200" b="1" dirty="0"/>
              <a:t> </a:t>
            </a:r>
            <a:endParaRPr lang="en-US" sz="1200" dirty="0"/>
          </a:p>
        </p:txBody>
      </p:sp>
      <p:pic>
        <p:nvPicPr>
          <p:cNvPr id="183302" name="Picture 6" descr="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79248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83310" name="Picture 14" descr=" ">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6161127"/>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94562" name="Picture 2" descr="http://www.bastroptxmainstreet.com/uploads/1/2/4/8/12489635/5483562_orig.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9400" y="4547775"/>
            <a:ext cx="1447800" cy="1930400"/>
          </a:xfrm>
          <a:prstGeom prst="rect">
            <a:avLst/>
          </a:prstGeom>
          <a:noFill/>
          <a:extLst>
            <a:ext uri="{909E8E84-426E-40DD-AFC4-6F175D3DCCD1}">
              <a14:hiddenFill xmlns:a14="http://schemas.microsoft.com/office/drawing/2010/main">
                <a:solidFill>
                  <a:srgbClr val="FFFFFF"/>
                </a:solidFill>
              </a14:hiddenFill>
            </a:ext>
          </a:extLst>
        </p:spPr>
      </p:pic>
      <p:pic>
        <p:nvPicPr>
          <p:cNvPr id="194564" name="Picture 4" descr="http://www.bastroptxmainstreet.com/uploads/1/2/4/8/12489635/200371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262" y="6781803"/>
            <a:ext cx="2438400" cy="1446236"/>
          </a:xfrm>
          <a:prstGeom prst="rect">
            <a:avLst/>
          </a:prstGeom>
          <a:noFill/>
          <a:extLst>
            <a:ext uri="{909E8E84-426E-40DD-AFC4-6F175D3DCCD1}">
              <a14:hiddenFill xmlns:a14="http://schemas.microsoft.com/office/drawing/2010/main">
                <a:solidFill>
                  <a:srgbClr val="FFFFFF"/>
                </a:solidFill>
              </a14:hiddenFill>
            </a:ext>
          </a:extLst>
        </p:spPr>
      </p:pic>
      <p:pic>
        <p:nvPicPr>
          <p:cNvPr id="194566" name="Picture 6" descr="http://www.bastroptxmainstreet.com/uploads/1/2/4/8/12489635/550055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3945" y="6781803"/>
            <a:ext cx="2438400" cy="1446236"/>
          </a:xfrm>
          <a:prstGeom prst="rect">
            <a:avLst/>
          </a:prstGeom>
          <a:noFill/>
          <a:extLst>
            <a:ext uri="{909E8E84-426E-40DD-AFC4-6F175D3DCCD1}">
              <a14:hiddenFill xmlns:a14="http://schemas.microsoft.com/office/drawing/2010/main">
                <a:solidFill>
                  <a:srgbClr val="FFFFFF"/>
                </a:solidFill>
              </a14:hiddenFill>
            </a:ext>
          </a:extLst>
        </p:spPr>
      </p:pic>
      <p:pic>
        <p:nvPicPr>
          <p:cNvPr id="194568" name="Picture 8" descr="http://www.bastroptxmainstreet.com/uploads/1/2/4/8/12489635/94436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5614" y="4440773"/>
            <a:ext cx="678827" cy="1002352"/>
          </a:xfrm>
          <a:prstGeom prst="rect">
            <a:avLst/>
          </a:prstGeom>
          <a:noFill/>
          <a:extLst>
            <a:ext uri="{909E8E84-426E-40DD-AFC4-6F175D3DCCD1}">
              <a14:hiddenFill xmlns:a14="http://schemas.microsoft.com/office/drawing/2010/main">
                <a:solidFill>
                  <a:srgbClr val="FFFFFF"/>
                </a:solidFill>
              </a14:hiddenFill>
            </a:ext>
          </a:extLst>
        </p:spPr>
      </p:pic>
      <p:pic>
        <p:nvPicPr>
          <p:cNvPr id="194570" name="Picture 10" descr="http://www.bastroptxmainstreet.com/uploads/1/2/4/8/12489635/546908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95811" y="5562600"/>
            <a:ext cx="1578629" cy="915573"/>
          </a:xfrm>
          <a:prstGeom prst="rect">
            <a:avLst/>
          </a:prstGeom>
          <a:noFill/>
          <a:extLst>
            <a:ext uri="{909E8E84-426E-40DD-AFC4-6F175D3DCCD1}">
              <a14:hiddenFill xmlns:a14="http://schemas.microsoft.com/office/drawing/2010/main">
                <a:solidFill>
                  <a:srgbClr val="FFFFFF"/>
                </a:solidFill>
              </a14:hiddenFill>
            </a:ext>
          </a:extLst>
        </p:spPr>
      </p:pic>
      <p:pic>
        <p:nvPicPr>
          <p:cNvPr id="194572" name="Picture 12" descr="http://www.bastroptxmainstreet.com/uploads/1/2/4/8/12489635/3682110.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4207" y="5857651"/>
            <a:ext cx="1655546" cy="666751"/>
          </a:xfrm>
          <a:prstGeom prst="rect">
            <a:avLst/>
          </a:prstGeom>
          <a:noFill/>
          <a:extLst>
            <a:ext uri="{909E8E84-426E-40DD-AFC4-6F175D3DCCD1}">
              <a14:hiddenFill xmlns:a14="http://schemas.microsoft.com/office/drawing/2010/main">
                <a:solidFill>
                  <a:srgbClr val="FFFFFF"/>
                </a:solidFill>
              </a14:hiddenFill>
            </a:ext>
          </a:extLst>
        </p:spPr>
      </p:pic>
      <p:pic>
        <p:nvPicPr>
          <p:cNvPr id="194576" name="Picture 16" descr="http://www.bastroptxmainstreet.com/uploads/1/2/4/8/12489635/642369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95799" y="4547780"/>
            <a:ext cx="666750" cy="895351"/>
          </a:xfrm>
          <a:prstGeom prst="rect">
            <a:avLst/>
          </a:prstGeom>
          <a:noFill/>
          <a:extLst>
            <a:ext uri="{909E8E84-426E-40DD-AFC4-6F175D3DCCD1}">
              <a14:hiddenFill xmlns:a14="http://schemas.microsoft.com/office/drawing/2010/main">
                <a:solidFill>
                  <a:srgbClr val="FFFFFF"/>
                </a:solidFill>
              </a14:hiddenFill>
            </a:ext>
          </a:extLst>
        </p:spPr>
      </p:pic>
      <p:pic>
        <p:nvPicPr>
          <p:cNvPr id="194578" name="Picture 18" descr="http://www.bastroptxmainstreet.com/uploads/1/2/4/8/12489635/4732714.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8971" y="4547773"/>
            <a:ext cx="666750" cy="1167227"/>
          </a:xfrm>
          <a:prstGeom prst="rect">
            <a:avLst/>
          </a:prstGeom>
          <a:noFill/>
          <a:extLst>
            <a:ext uri="{909E8E84-426E-40DD-AFC4-6F175D3DCCD1}">
              <a14:hiddenFill xmlns:a14="http://schemas.microsoft.com/office/drawing/2010/main">
                <a:solidFill>
                  <a:srgbClr val="FFFFFF"/>
                </a:solidFill>
              </a14:hiddenFill>
            </a:ext>
          </a:extLst>
        </p:spPr>
      </p:pic>
      <p:pic>
        <p:nvPicPr>
          <p:cNvPr id="194580" name="Picture 20" descr="http://www.bastroptxmainstreet.com/uploads/1/2/4/8/12489635/849268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4402" y="4547773"/>
            <a:ext cx="895350" cy="1167227"/>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164</a:t>
            </a:r>
            <a:endParaRPr lang="en-US" dirty="0"/>
          </a:p>
        </p:txBody>
      </p:sp>
    </p:spTree>
    <p:extLst>
      <p:ext uri="{BB962C8B-B14F-4D97-AF65-F5344CB8AC3E}">
        <p14:creationId xmlns:p14="http://schemas.microsoft.com/office/powerpoint/2010/main" val="277030585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165</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46524685"/>
              </p:ext>
            </p:extLst>
          </p:nvPr>
        </p:nvGraphicFramePr>
        <p:xfrm>
          <a:off x="685800" y="762000"/>
          <a:ext cx="5714999" cy="4335468"/>
        </p:xfrm>
        <a:graphic>
          <a:graphicData uri="http://schemas.openxmlformats.org/drawingml/2006/table">
            <a:tbl>
              <a:tblPr>
                <a:tableStyleId>{6E25E649-3F16-4E02-A733-19D2CDBF48F0}</a:tableStyleId>
              </a:tblPr>
              <a:tblGrid>
                <a:gridCol w="847618"/>
                <a:gridCol w="311947"/>
                <a:gridCol w="535672"/>
                <a:gridCol w="847618"/>
                <a:gridCol w="847618"/>
                <a:gridCol w="847618"/>
                <a:gridCol w="1476908"/>
              </a:tblGrid>
              <a:tr h="373401">
                <a:tc gridSpan="7">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MAIN</a:t>
                      </a:r>
                      <a:r>
                        <a:rPr lang="en-US" sz="1200" b="1" u="none" strike="noStrike" baseline="0" dirty="0" smtClean="0">
                          <a:solidFill>
                            <a:srgbClr val="336600"/>
                          </a:solidFill>
                          <a:effectLst/>
                        </a:rPr>
                        <a:t> </a:t>
                      </a:r>
                      <a:r>
                        <a:rPr lang="en-US" sz="1200" b="1" u="none" strike="noStrike" dirty="0" smtClean="0">
                          <a:solidFill>
                            <a:srgbClr val="336600"/>
                          </a:solidFill>
                          <a:effectLst/>
                        </a:rPr>
                        <a:t>STREET </a:t>
                      </a:r>
                      <a:r>
                        <a:rPr lang="en-US" sz="1200" b="1" u="none" strike="noStrike" dirty="0">
                          <a:solidFill>
                            <a:srgbClr val="336600"/>
                          </a:solidFill>
                          <a:effectLst/>
                        </a:rPr>
                        <a:t>PROGRAM </a:t>
                      </a:r>
                      <a:r>
                        <a:rPr lang="en-US" sz="1200" b="1" u="none" strike="noStrike" dirty="0" smtClean="0">
                          <a:solidFill>
                            <a:srgbClr val="336600"/>
                          </a:solidFill>
                          <a:effectLst/>
                        </a:rPr>
                        <a:t>FUND #503</a:t>
                      </a:r>
                      <a:endParaRPr lang="en-US" sz="1200" b="1" i="0" u="none" strike="noStrike" dirty="0">
                        <a:solidFill>
                          <a:srgbClr val="3366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6196">
                <a:tc gridSpan="7">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11">
                <a:tc>
                  <a:txBody>
                    <a:bodyPr/>
                    <a:lstStyle/>
                    <a:p>
                      <a:pPr algn="ctr" fontAlgn="b"/>
                      <a:endParaRPr lang="en-US" sz="1100" b="1" i="0" u="none" strike="noStrike" dirty="0">
                        <a:effectLst/>
                        <a:latin typeface="Calibri"/>
                      </a:endParaRPr>
                    </a:p>
                  </a:txBody>
                  <a:tcPr marL="7620" marR="7620" marT="7620" marB="0" anchor="b"/>
                </a:tc>
                <a:tc gridSpan="2">
                  <a:txBody>
                    <a:bodyPr/>
                    <a:lstStyle/>
                    <a:p>
                      <a:pPr algn="ctr" fontAlgn="b"/>
                      <a:endParaRPr lang="en-US" sz="1200" b="0" i="0" u="none" strike="noStrike" dirty="0">
                        <a:solidFill>
                          <a:srgbClr val="336600"/>
                        </a:solidFill>
                        <a:effectLst/>
                        <a:latin typeface="Calibri"/>
                      </a:endParaRPr>
                    </a:p>
                  </a:txBody>
                  <a:tcPr marL="7620" marR="7620" marT="7620" marB="0" anchor="b"/>
                </a:tc>
                <a:tc hMerge="1">
                  <a:txBody>
                    <a:bodyPr/>
                    <a:lstStyle/>
                    <a:p>
                      <a:endParaRPr lang="en-US"/>
                    </a:p>
                  </a:txBody>
                  <a:tcPr/>
                </a:tc>
                <a:tc>
                  <a:txBody>
                    <a:bodyPr/>
                    <a:lstStyle/>
                    <a:p>
                      <a:pPr algn="ctr" fontAlgn="b"/>
                      <a:endParaRPr lang="en-US" sz="1200" b="0" i="0" u="none" strike="noStrike" dirty="0">
                        <a:solidFill>
                          <a:srgbClr val="336600"/>
                        </a:solidFill>
                        <a:effectLst/>
                        <a:latin typeface="Calibri"/>
                      </a:endParaRPr>
                    </a:p>
                  </a:txBody>
                  <a:tcPr marL="7620" marR="7620" marT="7620" marB="0" anchor="b"/>
                </a:tc>
                <a:tc>
                  <a:txBody>
                    <a:bodyPr/>
                    <a:lstStyle/>
                    <a:p>
                      <a:pPr algn="ctr" fontAlgn="b"/>
                      <a:endParaRPr lang="en-US" sz="1200" b="0" i="0" u="none" strike="noStrike" dirty="0">
                        <a:solidFill>
                          <a:srgbClr val="336600"/>
                        </a:solidFill>
                        <a:effectLst/>
                        <a:latin typeface="Calibri"/>
                      </a:endParaRPr>
                    </a:p>
                  </a:txBody>
                  <a:tcPr marL="7620" marR="7620" marT="7620" marB="0" anchor="b"/>
                </a:tc>
                <a:tc>
                  <a:txBody>
                    <a:bodyPr/>
                    <a:lstStyle/>
                    <a:p>
                      <a:pPr algn="ctr" fontAlgn="b"/>
                      <a:endParaRPr lang="en-US" sz="1200" b="0" i="0" u="none" strike="noStrike" dirty="0">
                        <a:solidFill>
                          <a:srgbClr val="336600"/>
                        </a:solidFill>
                        <a:effectLst/>
                        <a:latin typeface="Calibri"/>
                      </a:endParaRPr>
                    </a:p>
                  </a:txBody>
                  <a:tcPr marL="7620" marR="7620" marT="7620" marB="0" anchor="b"/>
                </a:tc>
                <a:tc>
                  <a:txBody>
                    <a:bodyPr/>
                    <a:lstStyle/>
                    <a:p>
                      <a:pPr algn="ctr" fontAlgn="b"/>
                      <a:endParaRPr lang="en-US" sz="1100" b="1" i="0" u="none" strike="noStrike" dirty="0">
                        <a:effectLst/>
                        <a:latin typeface="Calibri"/>
                      </a:endParaRPr>
                    </a:p>
                  </a:txBody>
                  <a:tcPr marL="7620" marR="7620" marT="7620" marB="0" anchor="b"/>
                </a:tc>
              </a:tr>
              <a:tr h="190480">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gridSpan="2">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r>
              <a:tr h="182860">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82860">
                <a:tc gridSpan="6">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u="none" strike="noStrike" dirty="0">
                          <a:effectLst/>
                        </a:rPr>
                        <a:t> $               </a:t>
                      </a:r>
                      <a:r>
                        <a:rPr lang="en-US" sz="1100" u="none" strike="noStrike" dirty="0" smtClean="0">
                          <a:effectLst/>
                        </a:rPr>
                        <a:t>40,997</a:t>
                      </a:r>
                      <a:endParaRPr lang="en-US" sz="1100" b="0" i="0" u="none" strike="noStrike" dirty="0">
                        <a:effectLst/>
                        <a:latin typeface="Calibri"/>
                      </a:endParaRPr>
                    </a:p>
                  </a:txBody>
                  <a:tcPr marL="7620" marR="7620" marT="7620" marB="0" anchor="b"/>
                </a:tc>
              </a:tr>
              <a:tr h="297180">
                <a:tc gridSpan="2">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hMerge="1">
                  <a:txBody>
                    <a:bodyPr/>
                    <a:lstStyle/>
                    <a:p>
                      <a:pPr algn="l" fontAlgn="b"/>
                      <a:endParaRPr lang="en-US" sz="1100" b="0" i="0" u="none" strike="noStrike" dirty="0">
                        <a:effectLst/>
                        <a:latin typeface="Calibri"/>
                      </a:endParaRPr>
                    </a:p>
                  </a:txBody>
                  <a:tcPr marL="7620" marR="7620" marT="7619" marB="0" anchor="b"/>
                </a:tc>
                <a:tc>
                  <a:txBody>
                    <a:bodyPr/>
                    <a:lstStyle/>
                    <a:p>
                      <a:endParaRPr lang="en-US" sz="1900" dirty="0"/>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297180">
                <a:tc gridSpan="2">
                  <a:txBody>
                    <a:bodyPr/>
                    <a:lstStyle/>
                    <a:p>
                      <a:pPr algn="l" fontAlgn="b"/>
                      <a:r>
                        <a:rPr lang="en-US" sz="1100" b="1" u="none" strike="noStrike" dirty="0">
                          <a:effectLst/>
                        </a:rPr>
                        <a:t>FY </a:t>
                      </a:r>
                      <a:r>
                        <a:rPr lang="en-US" sz="1100" b="1" u="none" strike="noStrike" dirty="0" smtClean="0">
                          <a:effectLst/>
                        </a:rPr>
                        <a:t>2014-2015</a:t>
                      </a:r>
                      <a:endParaRPr lang="en-US" sz="1100" b="1" i="0" u="none" strike="noStrike" dirty="0">
                        <a:effectLst/>
                        <a:latin typeface="Calibri"/>
                      </a:endParaRPr>
                    </a:p>
                  </a:txBody>
                  <a:tcPr marL="7620" marR="7620" marT="7620" marB="0" anchor="b"/>
                </a:tc>
                <a:tc hMerge="1">
                  <a:txBody>
                    <a:bodyPr/>
                    <a:lstStyle/>
                    <a:p>
                      <a:pPr algn="l" fontAlgn="b"/>
                      <a:endParaRPr lang="en-US" sz="1100" b="0" i="0" u="none" strike="noStrike" dirty="0">
                        <a:effectLst/>
                        <a:latin typeface="Calibri"/>
                      </a:endParaRPr>
                    </a:p>
                  </a:txBody>
                  <a:tcPr marL="7620" marR="7620" marT="7619" marB="0" anchor="b"/>
                </a:tc>
                <a:tc>
                  <a:txBody>
                    <a:bodyPr/>
                    <a:lstStyle/>
                    <a:p>
                      <a:endParaRPr lang="en-US" sz="1900" dirty="0"/>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82860">
                <a:tc gridSpan="3">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125,300</a:t>
                      </a:r>
                      <a:endParaRPr lang="en-US" sz="1100" b="0" i="0" u="sng" strike="noStrike" dirty="0">
                        <a:effectLst/>
                        <a:latin typeface="Calibri"/>
                      </a:endParaRPr>
                    </a:p>
                  </a:txBody>
                  <a:tcPr marL="7620" marR="7620" marT="7620" marB="0" anchor="b"/>
                </a:tc>
              </a:tr>
              <a:tr h="182860">
                <a:tc gridSpan="4">
                  <a:txBody>
                    <a:bodyPr/>
                    <a:lstStyle/>
                    <a:p>
                      <a:pPr algn="l" fontAlgn="b"/>
                      <a:r>
                        <a:rPr lang="en-US" sz="1100" u="none" strike="noStrike" dirty="0">
                          <a:effectLst/>
                        </a:rPr>
                        <a:t>Total FY </a:t>
                      </a:r>
                      <a:r>
                        <a:rPr lang="en-US" sz="1100" u="none" strike="noStrike" dirty="0" smtClean="0">
                          <a:effectLst/>
                        </a:rPr>
                        <a:t>2015 </a:t>
                      </a:r>
                      <a:r>
                        <a:rPr lang="en-US" sz="1100" u="none" strike="noStrike" dirty="0">
                          <a:effectLst/>
                        </a:rPr>
                        <a:t>Resources</a:t>
                      </a:r>
                      <a:endParaRPr lang="en-US" sz="1100" b="0" i="0" u="none" strike="noStrike" dirty="0">
                        <a:effectLst/>
                        <a:latin typeface="Calibri"/>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               </a:t>
                      </a:r>
                      <a:r>
                        <a:rPr lang="en-US" sz="1100" u="none" strike="noStrike" dirty="0" smtClean="0">
                          <a:effectLst/>
                        </a:rPr>
                        <a:t>166,297</a:t>
                      </a:r>
                      <a:endParaRPr lang="en-US" sz="1100" b="0" i="0" u="none" strike="noStrike" dirty="0">
                        <a:effectLst/>
                        <a:latin typeface="Calibri"/>
                      </a:endParaRPr>
                    </a:p>
                  </a:txBody>
                  <a:tcPr marL="7620" marR="7620" marT="7620" marB="0" anchor="b"/>
                </a:tc>
              </a:tr>
              <a:tr h="182860">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gridSpan="2">
                  <a:txBody>
                    <a:bodyPr/>
                    <a:lstStyle/>
                    <a:p>
                      <a:pPr algn="l" fontAlgn="b"/>
                      <a:endParaRPr lang="en-US" sz="1100" b="0" i="0" u="none" strike="noStrike" dirty="0">
                        <a:effectLst/>
                        <a:latin typeface="Calibri"/>
                      </a:endParaRPr>
                    </a:p>
                  </a:txBody>
                  <a:tcPr marL="7620" marR="7620" marT="7620"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82860">
                <a:tc gridSpan="4">
                  <a:txBody>
                    <a:bodyPr/>
                    <a:lstStyle/>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82860">
                <a:tc gridSpan="3">
                  <a:txBody>
                    <a:bodyPr/>
                    <a:lstStyle/>
                    <a:p>
                      <a:pPr algn="l" fontAlgn="b"/>
                      <a:r>
                        <a:rPr lang="en-US" sz="1100" u="none" strike="noStrike" dirty="0">
                          <a:effectLst/>
                        </a:rPr>
                        <a:t>General Operating</a:t>
                      </a:r>
                      <a:endParaRPr lang="en-US" sz="1100" b="0" i="0" u="none" strike="noStrike" dirty="0">
                        <a:effectLst/>
                        <a:latin typeface="Calibri"/>
                      </a:endParaRPr>
                    </a:p>
                  </a:txBody>
                  <a:tcPr marL="7620" marR="7620" marT="7620"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r>
                        <a:rPr lang="en-US" sz="1100" u="none" strike="noStrike" dirty="0" smtClean="0">
                          <a:effectLst/>
                        </a:rPr>
                        <a:t>$              (</a:t>
                      </a:r>
                      <a:r>
                        <a:rPr lang="en-US" sz="1100" u="none" strike="noStrike" baseline="0" dirty="0" smtClean="0">
                          <a:effectLst/>
                        </a:rPr>
                        <a:t>107,305</a:t>
                      </a:r>
                      <a:r>
                        <a:rPr lang="en-US" sz="1100" u="none" strike="noStrike" dirty="0" smtClean="0">
                          <a:effectLst/>
                        </a:rPr>
                        <a:t>)</a:t>
                      </a:r>
                      <a:endParaRPr lang="en-US" sz="1100" b="0" i="0" u="none" strike="noStrike" dirty="0">
                        <a:effectLst/>
                        <a:latin typeface="Calibri"/>
                      </a:endParaRPr>
                    </a:p>
                  </a:txBody>
                  <a:tcPr marL="7620" marR="7620" marT="7620" marB="0" anchor="b"/>
                </a:tc>
              </a:tr>
              <a:tr h="182860">
                <a:tc gridSpan="4">
                  <a:txBody>
                    <a:bodyPr/>
                    <a:lstStyle/>
                    <a:p>
                      <a:pPr algn="l" fontAlgn="b"/>
                      <a:r>
                        <a:rPr lang="en-US" sz="1100" u="none" strike="noStrike" dirty="0">
                          <a:effectLst/>
                        </a:rPr>
                        <a:t>Advertising/ Promotional</a:t>
                      </a:r>
                      <a:endParaRPr lang="en-US" sz="1100" b="0" i="0" u="none" strike="noStrike" dirty="0">
                        <a:effectLst/>
                        <a:latin typeface="Calibri"/>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620" marR="7620" marT="7620" marB="0" anchor="b"/>
                </a:tc>
                <a:tc>
                  <a:txBody>
                    <a:bodyPr/>
                    <a:lstStyle/>
                    <a:p>
                      <a:pPr algn="l" fontAlgn="b"/>
                      <a:endParaRPr lang="en-US" sz="1100" b="0" i="0" u="none" strike="noStrike">
                        <a:effectLst/>
                        <a:latin typeface="Calibri"/>
                      </a:endParaRPr>
                    </a:p>
                  </a:txBody>
                  <a:tcPr marL="7620" marR="7620" marT="7620" marB="0" anchor="b"/>
                </a:tc>
                <a:tc>
                  <a:txBody>
                    <a:bodyPr/>
                    <a:lstStyle/>
                    <a:p>
                      <a:pPr algn="l" fontAlgn="b"/>
                      <a:r>
                        <a:rPr lang="en-US" sz="1100" u="sng" strike="noStrike" dirty="0" smtClean="0">
                          <a:effectLst/>
                        </a:rPr>
                        <a:t> $              (</a:t>
                      </a:r>
                      <a:r>
                        <a:rPr lang="en-US" sz="1100" u="sng" strike="noStrike" baseline="0" dirty="0" smtClean="0">
                          <a:effectLst/>
                        </a:rPr>
                        <a:t>  42,550</a:t>
                      </a:r>
                      <a:r>
                        <a:rPr lang="en-US" sz="1100" u="sng" strike="noStrike" dirty="0" smtClean="0">
                          <a:effectLst/>
                        </a:rPr>
                        <a:t>)</a:t>
                      </a:r>
                      <a:endParaRPr lang="en-US" sz="1100" b="0" i="0" u="sng" strike="noStrike" dirty="0">
                        <a:effectLst/>
                        <a:latin typeface="Calibri"/>
                      </a:endParaRPr>
                    </a:p>
                  </a:txBody>
                  <a:tcPr marL="7620" marR="7620" marT="7620" marB="0" anchor="b"/>
                </a:tc>
              </a:tr>
              <a:tr h="182860">
                <a:tc gridSpan="4">
                  <a:txBody>
                    <a:bodyPr/>
                    <a:lstStyle/>
                    <a:p>
                      <a:pPr algn="l" fontAlgn="b"/>
                      <a:r>
                        <a:rPr lang="en-US" sz="1100" u="none" strike="noStrike" dirty="0">
                          <a:effectLst/>
                        </a:rPr>
                        <a:t>Total </a:t>
                      </a:r>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a:effectLst/>
                        <a:latin typeface="Calibri"/>
                      </a:endParaRPr>
                    </a:p>
                  </a:txBody>
                  <a:tcPr marL="7620" marR="7620" marT="7620" marB="0" anchor="b"/>
                </a:tc>
                <a:tc>
                  <a:txBody>
                    <a:bodyPr/>
                    <a:lstStyle/>
                    <a:p>
                      <a:pPr algn="l" fontAlgn="b"/>
                      <a:r>
                        <a:rPr lang="en-US" sz="1100" u="none" strike="noStrike" dirty="0">
                          <a:effectLst/>
                        </a:rPr>
                        <a:t> $              </a:t>
                      </a:r>
                      <a:r>
                        <a:rPr lang="en-US" sz="1100" u="none" strike="noStrike" dirty="0" smtClean="0">
                          <a:effectLst/>
                        </a:rPr>
                        <a:t>(149,855)</a:t>
                      </a:r>
                      <a:endParaRPr lang="en-US" sz="1100" b="0" i="0" u="none" strike="noStrike" dirty="0">
                        <a:effectLst/>
                        <a:latin typeface="Calibri"/>
                      </a:endParaRPr>
                    </a:p>
                  </a:txBody>
                  <a:tcPr marL="7620" marR="7620" marT="7620" marB="0" anchor="b"/>
                </a:tc>
              </a:tr>
              <a:tr h="182860">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gridSpan="2">
                  <a:txBody>
                    <a:bodyPr/>
                    <a:lstStyle/>
                    <a:p>
                      <a:pPr algn="l" fontAlgn="b"/>
                      <a:endParaRPr lang="en-US" sz="1100" b="0" i="0" u="none" strike="noStrike" dirty="0">
                        <a:effectLst/>
                        <a:latin typeface="Calibri"/>
                      </a:endParaRPr>
                    </a:p>
                  </a:txBody>
                  <a:tcPr marL="7620" marR="7620" marT="7620"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82860">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gridSpan="2">
                  <a:txBody>
                    <a:bodyPr/>
                    <a:lstStyle/>
                    <a:p>
                      <a:pPr algn="l" fontAlgn="b"/>
                      <a:endParaRPr lang="en-US" sz="1100" b="0" i="0" u="none" strike="noStrike" dirty="0">
                        <a:effectLst/>
                        <a:latin typeface="Calibri"/>
                      </a:endParaRPr>
                    </a:p>
                  </a:txBody>
                  <a:tcPr marL="7620" marR="7620" marT="7620"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82860">
                <a:tc gridSpan="5">
                  <a:txBody>
                    <a:bodyPr/>
                    <a:lstStyle/>
                    <a:p>
                      <a:pPr algn="l" fontAlgn="b"/>
                      <a:r>
                        <a:rPr lang="en-US" sz="1100" u="none" strike="noStrike" dirty="0">
                          <a:effectLst/>
                        </a:rPr>
                        <a:t>Projected Fund Balance </a:t>
                      </a:r>
                      <a:r>
                        <a:rPr lang="en-US" sz="1100" u="none" strike="noStrike" dirty="0" smtClean="0">
                          <a:effectLst/>
                        </a:rPr>
                        <a:t>9-30-2015</a:t>
                      </a:r>
                      <a:endParaRPr lang="en-US" sz="1100" b="0" i="0" u="none" strike="noStrike" dirty="0">
                        <a:effectLst/>
                        <a:latin typeface="Calibri"/>
                      </a:endParaRPr>
                    </a:p>
                  </a:txBody>
                  <a:tcPr marL="7620" marR="7620" marT="762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r>
                        <a:rPr lang="en-US" sz="1100" u="none" strike="noStrike" dirty="0" smtClean="0">
                          <a:effectLst/>
                        </a:rPr>
                        <a:t>$                16,442</a:t>
                      </a:r>
                      <a:endParaRPr lang="en-US" sz="1100" b="0" i="0" u="none" strike="noStrike" dirty="0">
                        <a:effectLst/>
                        <a:latin typeface="Calibri"/>
                      </a:endParaRPr>
                    </a:p>
                  </a:txBody>
                  <a:tcPr marL="7620" marR="7620" marT="7620" marB="0" anchor="b"/>
                </a:tc>
              </a:tr>
              <a:tr h="190480">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a:effectLst/>
                        </a:rPr>
                        <a:t> </a:t>
                      </a:r>
                      <a:endParaRPr lang="en-US" sz="1100" b="0" i="0" u="none" strike="noStrike">
                        <a:effectLst/>
                        <a:latin typeface="Calibri"/>
                      </a:endParaRPr>
                    </a:p>
                  </a:txBody>
                  <a:tcPr marL="7620" marR="7620" marT="7620" marB="0" anchor="b"/>
                </a:tc>
                <a:tc>
                  <a:txBody>
                    <a:bodyPr/>
                    <a:lstStyle/>
                    <a:p>
                      <a:pPr algn="l" fontAlgn="b"/>
                      <a:r>
                        <a:rPr lang="en-US" sz="1100" u="none" strike="noStrike">
                          <a:effectLst/>
                        </a:rPr>
                        <a:t> </a:t>
                      </a:r>
                      <a:endParaRPr lang="en-US" sz="1100" b="0" i="0" u="none" strike="noStrike">
                        <a:effectLst/>
                        <a:latin typeface="Calibri"/>
                      </a:endParaRPr>
                    </a:p>
                  </a:txBody>
                  <a:tcPr marL="7620" marR="7620" marT="7620" marB="0" anchor="b"/>
                </a:tc>
                <a:tc>
                  <a:txBody>
                    <a:bodyPr/>
                    <a:lstStyle/>
                    <a:p>
                      <a:pPr algn="l" fontAlgn="b"/>
                      <a:r>
                        <a:rPr lang="en-US" sz="1100" u="none" strike="noStrike">
                          <a:effectLst/>
                        </a:rPr>
                        <a:t> </a:t>
                      </a:r>
                      <a:endParaRPr lang="en-US" sz="1100" b="0" i="0" u="none" strike="noStrike">
                        <a:effectLst/>
                        <a:latin typeface="Calibri"/>
                      </a:endParaRPr>
                    </a:p>
                  </a:txBody>
                  <a:tcPr marL="7620" marR="7620" marT="7620" marB="0" anchor="b"/>
                </a:tc>
              </a:tr>
              <a:tr h="182860">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gridSpan="2">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r>
              <a:tr h="182860">
                <a:tc>
                  <a:txBody>
                    <a:bodyPr/>
                    <a:lstStyle/>
                    <a:p>
                      <a:pPr algn="l" fontAlgn="b"/>
                      <a:endParaRPr lang="en-US" sz="1100" b="0" i="0" u="none" strike="noStrike">
                        <a:effectLst/>
                        <a:latin typeface="Calibri"/>
                      </a:endParaRPr>
                    </a:p>
                  </a:txBody>
                  <a:tcPr marL="7620" marR="7620" marT="7620" marB="0" anchor="b"/>
                </a:tc>
                <a:tc gridSpan="2">
                  <a:txBody>
                    <a:bodyPr/>
                    <a:lstStyle/>
                    <a:p>
                      <a:pPr algn="l" fontAlgn="b"/>
                      <a:endParaRPr lang="en-US" sz="1100" b="0" i="0" u="none" strike="noStrike">
                        <a:effectLst/>
                        <a:latin typeface="Calibri"/>
                      </a:endParaRPr>
                    </a:p>
                  </a:txBody>
                  <a:tcPr marL="7620" marR="7620" marT="7620" marB="0" anchor="b"/>
                </a:tc>
                <a:tc hMerge="1">
                  <a:txBody>
                    <a:bodyPr/>
                    <a:lstStyle/>
                    <a:p>
                      <a:endParaRPr lang="en-US"/>
                    </a:p>
                  </a:txBody>
                  <a:tcPr/>
                </a:tc>
                <a:tc>
                  <a:txBody>
                    <a:bodyPr/>
                    <a:lstStyle/>
                    <a:p>
                      <a:pPr algn="l" fontAlgn="b"/>
                      <a:endParaRPr lang="en-US" sz="1100" b="0" i="0" u="none" strike="noStrike">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c>
                  <a:txBody>
                    <a:bodyPr/>
                    <a:lstStyle/>
                    <a:p>
                      <a:pPr algn="l" fontAlgn="b"/>
                      <a:endParaRPr lang="en-US" sz="1100" b="0" i="0" u="none" strike="noStrike">
                        <a:effectLst/>
                        <a:latin typeface="Calibri"/>
                      </a:endParaRPr>
                    </a:p>
                  </a:txBody>
                  <a:tcPr marL="7620" marR="7620" marT="7620" marB="0" anchor="b"/>
                </a:tc>
                <a:tc>
                  <a:txBody>
                    <a:bodyPr/>
                    <a:lstStyle/>
                    <a:p>
                      <a:pPr algn="l" fontAlgn="b"/>
                      <a:endParaRPr lang="en-US" sz="1100" b="0" i="0" u="none" strike="noStrike" dirty="0">
                        <a:effectLst/>
                        <a:latin typeface="Calibri"/>
                      </a:endParaRPr>
                    </a:p>
                  </a:txBody>
                  <a:tcPr marL="7620" marR="7620" marT="7620" marB="0" anchor="b"/>
                </a:tc>
              </a:tr>
            </a:tbl>
          </a:graphicData>
        </a:graphic>
      </p:graphicFrame>
      <p:graphicFrame>
        <p:nvGraphicFramePr>
          <p:cNvPr id="2" name="Chart 2"/>
          <p:cNvGraphicFramePr>
            <a:graphicFrameLocks/>
          </p:cNvGraphicFramePr>
          <p:nvPr>
            <p:extLst>
              <p:ext uri="{D42A27DB-BD31-4B8C-83A1-F6EECF244321}">
                <p14:modId xmlns:p14="http://schemas.microsoft.com/office/powerpoint/2010/main" val="360324717"/>
              </p:ext>
            </p:extLst>
          </p:nvPr>
        </p:nvGraphicFramePr>
        <p:xfrm>
          <a:off x="609600" y="5486400"/>
          <a:ext cx="58674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1"/>
          <p:cNvSpPr txBox="1">
            <a:spLocks/>
          </p:cNvSpPr>
          <p:nvPr/>
        </p:nvSpPr>
        <p:spPr>
          <a:xfrm>
            <a:off x="5791200" y="8610600"/>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165</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80359020"/>
              </p:ext>
            </p:extLst>
          </p:nvPr>
        </p:nvGraphicFramePr>
        <p:xfrm>
          <a:off x="749307" y="1219215"/>
          <a:ext cx="5638799" cy="1096843"/>
        </p:xfrm>
        <a:graphic>
          <a:graphicData uri="http://schemas.openxmlformats.org/drawingml/2006/table">
            <a:tbl>
              <a:tblPr>
                <a:tableStyleId>{ED083AE6-46FA-4A59-8FB0-9F97EB10719F}</a:tableStyleId>
              </a:tblPr>
              <a:tblGrid>
                <a:gridCol w="1569564"/>
                <a:gridCol w="1046376"/>
                <a:gridCol w="988243"/>
                <a:gridCol w="1017308"/>
                <a:gridCol w="1017308"/>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336600"/>
                        </a:solidFill>
                        <a:effectLst/>
                      </a:endParaRPr>
                    </a:p>
                    <a:p>
                      <a:pPr marL="0" marR="0" algn="ctr" hangingPunct="0">
                        <a:spcBef>
                          <a:spcPts val="0"/>
                        </a:spcBef>
                        <a:spcAft>
                          <a:spcPts val="0"/>
                        </a:spcAft>
                      </a:pPr>
                      <a:r>
                        <a:rPr lang="en-US" sz="1100" dirty="0" smtClean="0">
                          <a:solidFill>
                            <a:srgbClr val="336600"/>
                          </a:solidFill>
                          <a:effectLst/>
                        </a:rPr>
                        <a:t>FY 2011-2012</a:t>
                      </a:r>
                      <a:endParaRPr lang="en-US" sz="1100" dirty="0">
                        <a:solidFill>
                          <a:srgbClr val="3366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336600"/>
                        </a:solidFill>
                        <a:effectLst/>
                      </a:endParaRPr>
                    </a:p>
                    <a:p>
                      <a:pPr marL="0" marR="0" algn="ctr" hangingPunct="0">
                        <a:spcBef>
                          <a:spcPts val="0"/>
                        </a:spcBef>
                        <a:spcAft>
                          <a:spcPts val="0"/>
                        </a:spcAft>
                      </a:pPr>
                      <a:r>
                        <a:rPr lang="en-US" sz="1100" dirty="0" smtClean="0">
                          <a:solidFill>
                            <a:srgbClr val="336600"/>
                          </a:solidFill>
                          <a:effectLst/>
                        </a:rPr>
                        <a:t>FY 2012-2013</a:t>
                      </a:r>
                      <a:endParaRPr lang="en-US" sz="1100" dirty="0">
                        <a:solidFill>
                          <a:srgbClr val="3366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336600"/>
                        </a:solidFill>
                        <a:effectLst/>
                      </a:endParaRPr>
                    </a:p>
                    <a:p>
                      <a:pPr marL="0" marR="0" algn="ctr" hangingPunct="0">
                        <a:spcBef>
                          <a:spcPts val="0"/>
                        </a:spcBef>
                        <a:spcAft>
                          <a:spcPts val="0"/>
                        </a:spcAft>
                      </a:pPr>
                      <a:r>
                        <a:rPr lang="en-US" sz="1100" dirty="0" smtClean="0">
                          <a:solidFill>
                            <a:srgbClr val="336600"/>
                          </a:solidFill>
                          <a:effectLst/>
                        </a:rPr>
                        <a:t>FY 2013-2014</a:t>
                      </a:r>
                      <a:endParaRPr lang="en-US" sz="1100" dirty="0">
                        <a:solidFill>
                          <a:srgbClr val="3366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336600"/>
                        </a:solidFill>
                        <a:effectLst/>
                      </a:endParaRPr>
                    </a:p>
                    <a:p>
                      <a:pPr marL="0" marR="0" algn="ctr" hangingPunct="0">
                        <a:spcBef>
                          <a:spcPts val="0"/>
                        </a:spcBef>
                        <a:spcAft>
                          <a:spcPts val="0"/>
                        </a:spcAft>
                      </a:pPr>
                      <a:r>
                        <a:rPr lang="en-US" sz="1100" dirty="0" smtClean="0">
                          <a:solidFill>
                            <a:srgbClr val="336600"/>
                          </a:solidFill>
                          <a:effectLst/>
                        </a:rPr>
                        <a:t>FY 2014-2015</a:t>
                      </a:r>
                      <a:endParaRPr lang="en-US" sz="1100" dirty="0">
                        <a:solidFill>
                          <a:srgbClr val="336600"/>
                        </a:solidFill>
                        <a:effectLst/>
                        <a:latin typeface="+mn-lt"/>
                        <a:ea typeface="Times New Roman"/>
                      </a:endParaRPr>
                    </a:p>
                  </a:txBody>
                  <a:tcPr marL="67661" marR="67661" marT="0" marB="0"/>
                </a:tc>
              </a:tr>
              <a:tr h="335280">
                <a:tc>
                  <a:txBody>
                    <a:bodyPr/>
                    <a:lstStyle/>
                    <a:p>
                      <a:pPr marL="0" marR="0" hangingPunct="0">
                        <a:spcBef>
                          <a:spcPts val="0"/>
                        </a:spcBef>
                        <a:spcAft>
                          <a:spcPts val="0"/>
                        </a:spcAft>
                      </a:pPr>
                      <a:r>
                        <a:rPr lang="en-US" sz="1100" dirty="0">
                          <a:effectLst/>
                        </a:rPr>
                        <a:t>Director of </a:t>
                      </a:r>
                      <a:r>
                        <a:rPr lang="en-US" sz="1100" dirty="0" smtClean="0">
                          <a:effectLst/>
                        </a:rPr>
                        <a:t>Main</a:t>
                      </a:r>
                      <a:r>
                        <a:rPr lang="en-US" sz="1100" baseline="0" dirty="0" smtClean="0">
                          <a:effectLst/>
                        </a:rPr>
                        <a:t> Street Program</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Arial"/>
                        <a:ea typeface="Times New Roman"/>
                        <a:cs typeface="Times New Roman"/>
                      </a:endParaRPr>
                    </a:p>
                  </a:txBody>
                  <a:tcPr marL="68580" marR="68580" marT="0" marB="0"/>
                </a:tc>
              </a:tr>
              <a:tr h="258643">
                <a:tc>
                  <a:txBody>
                    <a:bodyPr/>
                    <a:lstStyle/>
                    <a:p>
                      <a:pPr marL="0" marR="0" hangingPunct="0">
                        <a:spcBef>
                          <a:spcPts val="0"/>
                        </a:spcBef>
                        <a:spcAft>
                          <a:spcPts val="0"/>
                        </a:spcAft>
                      </a:pPr>
                      <a:r>
                        <a:rPr lang="en-US" sz="1100" dirty="0">
                          <a:effectLst/>
                        </a:rPr>
                        <a:t>Total</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Arial"/>
                        <a:ea typeface="Times New Roman"/>
                        <a:cs typeface="Times New Roman"/>
                      </a:endParaRPr>
                    </a:p>
                  </a:txBody>
                  <a:tcPr marL="68580" marR="68580" marT="0" marB="0"/>
                </a:tc>
              </a:tr>
            </a:tbl>
          </a:graphicData>
        </a:graphic>
      </p:graphicFrame>
      <p:sp>
        <p:nvSpPr>
          <p:cNvPr id="167976"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7"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8" name="Rectangle 2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79" name="Rectangle 12"/>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0" name="Rectangle 1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67981" name="Rectangle 1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167982" name="Picture 9" descr="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7924800"/>
            <a:ext cx="901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83" name="Rectangle 14"/>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10" name="Diagram 9"/>
          <p:cNvGraphicFramePr/>
          <p:nvPr>
            <p:extLst>
              <p:ext uri="{D42A27DB-BD31-4B8C-83A1-F6EECF244321}">
                <p14:modId xmlns:p14="http://schemas.microsoft.com/office/powerpoint/2010/main" val="2488826820"/>
              </p:ext>
            </p:extLst>
          </p:nvPr>
        </p:nvGraphicFramePr>
        <p:xfrm>
          <a:off x="1741714" y="3556985"/>
          <a:ext cx="3439886" cy="1425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7985" name="Rectangle 7"/>
          <p:cNvSpPr>
            <a:spLocks noChangeArrowheads="1"/>
          </p:cNvSpPr>
          <p:nvPr/>
        </p:nvSpPr>
        <p:spPr bwMode="auto">
          <a:xfrm>
            <a:off x="250827" y="3231750"/>
            <a:ext cx="635635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r>
              <a:rPr lang="en-US" sz="1400" b="1" dirty="0" smtClean="0">
                <a:solidFill>
                  <a:srgbClr val="336600"/>
                </a:solidFill>
                <a:cs typeface="Times New Roman" pitchFamily="18" charset="0"/>
              </a:rPr>
              <a:t>ORGANIZATIONAL CHART </a:t>
            </a:r>
            <a:endParaRPr lang="en-US" sz="1400" dirty="0">
              <a:solidFill>
                <a:srgbClr val="336600"/>
              </a:solidFill>
            </a:endParaRPr>
          </a:p>
          <a:p>
            <a:pPr eaLnBrk="0" hangingPunct="0"/>
            <a:r>
              <a:rPr lang="en-US" sz="1100" dirty="0">
                <a:cs typeface="Times New Roman" pitchFamily="18" charset="0"/>
              </a:rPr>
              <a:t>					</a:t>
            </a:r>
            <a:endParaRPr lang="en-US" sz="1000" dirty="0"/>
          </a:p>
        </p:txBody>
      </p:sp>
      <p:sp>
        <p:nvSpPr>
          <p:cNvPr id="167986" name="Rectangle 2"/>
          <p:cNvSpPr txBox="1">
            <a:spLocks noChangeArrowheads="1"/>
          </p:cNvSpPr>
          <p:nvPr/>
        </p:nvSpPr>
        <p:spPr bwMode="auto">
          <a:xfrm>
            <a:off x="609600" y="-12407"/>
            <a:ext cx="6629400" cy="107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smtClean="0">
                <a:solidFill>
                  <a:srgbClr val="336600"/>
                </a:solidFill>
              </a:rPr>
              <a:t>MAIN STREET PROGRAM continued</a:t>
            </a:r>
            <a:endParaRPr lang="en-US" sz="1400" b="1" dirty="0">
              <a:solidFill>
                <a:srgbClr val="336600"/>
              </a:solidFill>
            </a:endParaRPr>
          </a:p>
        </p:txBody>
      </p:sp>
      <p:sp>
        <p:nvSpPr>
          <p:cNvPr id="2" name="Slide Number Placeholder 1"/>
          <p:cNvSpPr>
            <a:spLocks noGrp="1"/>
          </p:cNvSpPr>
          <p:nvPr>
            <p:ph type="sldNum" sz="quarter" idx="12"/>
          </p:nvPr>
        </p:nvSpPr>
        <p:spPr>
          <a:xfrm>
            <a:off x="5754577" y="43933"/>
            <a:ext cx="800100" cy="438912"/>
          </a:xfrm>
        </p:spPr>
        <p:txBody>
          <a:bodyPr/>
          <a:lstStyle/>
          <a:p>
            <a:pPr algn="r">
              <a:defRPr/>
            </a:pPr>
            <a:fld id="{C2735C76-C27D-495B-85FB-A45C95B8496F}" type="slidenum">
              <a:rPr lang="en-US" smtClean="0"/>
              <a:pPr algn="r">
                <a:defRPr/>
              </a:pPr>
              <a:t>166</a:t>
            </a:fld>
            <a:endParaRPr lang="en-US" dirty="0"/>
          </a:p>
        </p:txBody>
      </p:sp>
      <p:pic>
        <p:nvPicPr>
          <p:cNvPr id="15" name="Picture 14" descr="http://www.bastroptxmainstreet.com/uploads/1/2/4/8/12489635/68371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1945" y="5029216"/>
            <a:ext cx="4594121" cy="268768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166</a:t>
            </a:r>
            <a:endParaRPr lang="en-US" dirty="0"/>
          </a:p>
        </p:txBody>
      </p:sp>
    </p:spTree>
    <p:extLst>
      <p:ext uri="{BB962C8B-B14F-4D97-AF65-F5344CB8AC3E}">
        <p14:creationId xmlns:p14="http://schemas.microsoft.com/office/powerpoint/2010/main" val="201586922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81000" y="0"/>
            <a:ext cx="800100" cy="438912"/>
          </a:xfrm>
        </p:spPr>
        <p:txBody>
          <a:bodyPr/>
          <a:lstStyle/>
          <a:p>
            <a:pPr>
              <a:defRPr/>
            </a:pPr>
            <a:fld id="{F5669E6F-A436-41F2-85FF-0D6B9183F3DF}" type="slidenum">
              <a:rPr lang="en-US" smtClean="0"/>
              <a:pPr>
                <a:defRPr/>
              </a:pPr>
              <a:t>167</a:t>
            </a:fld>
            <a:endParaRPr lang="en-US" dirty="0"/>
          </a:p>
        </p:txBody>
      </p:sp>
      <p:pic>
        <p:nvPicPr>
          <p:cNvPr id="5"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2" name="Rectangle 1"/>
          <p:cNvSpPr/>
          <p:nvPr/>
        </p:nvSpPr>
        <p:spPr>
          <a:xfrm>
            <a:off x="533400" y="1600200"/>
            <a:ext cx="57912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p:cNvSpPr txBox="1">
            <a:spLocks/>
          </p:cNvSpPr>
          <p:nvPr/>
        </p:nvSpPr>
        <p:spPr>
          <a:xfrm>
            <a:off x="5791200" y="8610600"/>
            <a:ext cx="706582"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167</a:t>
            </a:r>
            <a:endParaRPr 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81000" y="1981200"/>
            <a:ext cx="6629400" cy="4572000"/>
          </a:xfrm>
        </p:spPr>
        <p:txBody>
          <a:bodyPr/>
          <a:lstStyle/>
          <a:p>
            <a:pPr algn="l" eaLnBrk="1" hangingPunct="1">
              <a:defRPr/>
            </a:pPr>
            <a:r>
              <a:rPr lang="en-US" sz="2400" dirty="0" smtClean="0">
                <a:solidFill>
                  <a:srgbClr val="336600"/>
                </a:solidFill>
              </a:rPr>
              <a:t/>
            </a:r>
            <a:br>
              <a:rPr lang="en-US" sz="2400" dirty="0" smtClean="0">
                <a:solidFill>
                  <a:srgbClr val="336600"/>
                </a:solidFill>
              </a:rPr>
            </a:br>
            <a:r>
              <a:rPr lang="en-US" sz="2400" dirty="0" smtClean="0"/>
              <a:t>Special Revenue/ Other Funds include:</a:t>
            </a:r>
            <a:br>
              <a:rPr lang="en-US" sz="2400" dirty="0" smtClean="0"/>
            </a:br>
            <a:r>
              <a:rPr lang="en-US" sz="2400" dirty="0" smtClean="0"/>
              <a:t/>
            </a:r>
            <a:br>
              <a:rPr lang="en-US" sz="2400" dirty="0" smtClean="0"/>
            </a:br>
            <a:r>
              <a:rPr lang="en-US" sz="2000" dirty="0" smtClean="0"/>
              <a:t>	</a:t>
            </a:r>
            <a:r>
              <a:rPr lang="en-US" sz="2000" dirty="0" smtClean="0">
                <a:solidFill>
                  <a:schemeClr val="accent2">
                    <a:lumMod val="50000"/>
                  </a:schemeClr>
                </a:solidFill>
              </a:rPr>
              <a:t>W-WW Impact Fee Fund</a:t>
            </a:r>
            <a:r>
              <a:rPr lang="en-US" sz="2000" dirty="0" smtClean="0">
                <a:solidFill>
                  <a:srgbClr val="CC9900"/>
                </a:solidFill>
              </a:rPr>
              <a:t/>
            </a:r>
            <a:br>
              <a:rPr lang="en-US" sz="2000" dirty="0" smtClean="0">
                <a:solidFill>
                  <a:srgbClr val="CC9900"/>
                </a:solidFill>
              </a:rPr>
            </a:br>
            <a:r>
              <a:rPr lang="en-US" sz="2000" dirty="0" smtClean="0">
                <a:solidFill>
                  <a:srgbClr val="CC9900"/>
                </a:solidFill>
              </a:rPr>
              <a:t>	</a:t>
            </a:r>
            <a:r>
              <a:rPr lang="en-US" sz="2000" dirty="0" smtClean="0">
                <a:solidFill>
                  <a:srgbClr val="336600"/>
                </a:solidFill>
              </a:rPr>
              <a:t>W-WW Acceleration Fee Fund</a:t>
            </a:r>
            <a:br>
              <a:rPr lang="en-US" sz="2000" dirty="0" smtClean="0">
                <a:solidFill>
                  <a:srgbClr val="336600"/>
                </a:solidFill>
              </a:rPr>
            </a:br>
            <a:r>
              <a:rPr lang="en-US" sz="2000" dirty="0" smtClean="0">
                <a:solidFill>
                  <a:srgbClr val="CC9900"/>
                </a:solidFill>
              </a:rPr>
              <a:t>	</a:t>
            </a:r>
            <a:r>
              <a:rPr lang="en-US" sz="2000" dirty="0" smtClean="0">
                <a:solidFill>
                  <a:schemeClr val="accent1">
                    <a:lumMod val="75000"/>
                  </a:schemeClr>
                </a:solidFill>
              </a:rPr>
              <a:t>Hotel Motel Tax Revenue Fund</a:t>
            </a:r>
            <a:r>
              <a:rPr lang="en-US" sz="2000" dirty="0" smtClean="0">
                <a:solidFill>
                  <a:srgbClr val="CC9900"/>
                </a:solidFill>
              </a:rPr>
              <a:t/>
            </a:r>
            <a:br>
              <a:rPr lang="en-US" sz="2000" dirty="0" smtClean="0">
                <a:solidFill>
                  <a:srgbClr val="CC9900"/>
                </a:solidFill>
              </a:rPr>
            </a:br>
            <a:r>
              <a:rPr lang="en-US" sz="2000" dirty="0" smtClean="0">
                <a:solidFill>
                  <a:srgbClr val="CC9900"/>
                </a:solidFill>
              </a:rPr>
              <a:t>	Library Board Fund</a:t>
            </a:r>
            <a:r>
              <a:rPr lang="en-US" sz="2000" dirty="0" smtClean="0">
                <a:solidFill>
                  <a:srgbClr val="336600"/>
                </a:solidFill>
              </a:rPr>
              <a:t/>
            </a:r>
            <a:br>
              <a:rPr lang="en-US" sz="2000" dirty="0" smtClean="0">
                <a:solidFill>
                  <a:srgbClr val="336600"/>
                </a:solidFill>
              </a:rPr>
            </a:br>
            <a:r>
              <a:rPr lang="en-US" sz="2000" dirty="0" smtClean="0">
                <a:solidFill>
                  <a:srgbClr val="CC9900"/>
                </a:solidFill>
              </a:rPr>
              <a:t>	</a:t>
            </a:r>
            <a:r>
              <a:rPr lang="en-US" sz="2000" dirty="0" smtClean="0">
                <a:solidFill>
                  <a:schemeClr val="accent1">
                    <a:lumMod val="75000"/>
                  </a:schemeClr>
                </a:solidFill>
              </a:rPr>
              <a:t>Park/ Trail Land Dedication Fund</a:t>
            </a:r>
            <a:r>
              <a:rPr lang="en-US" sz="2000" dirty="0" smtClean="0">
                <a:solidFill>
                  <a:srgbClr val="5A5973"/>
                </a:solidFill>
              </a:rPr>
              <a:t/>
            </a:r>
            <a:br>
              <a:rPr lang="en-US" sz="2000" dirty="0" smtClean="0">
                <a:solidFill>
                  <a:srgbClr val="5A5973"/>
                </a:solidFill>
              </a:rPr>
            </a:br>
            <a:r>
              <a:rPr lang="en-US" sz="2000" dirty="0" smtClean="0">
                <a:solidFill>
                  <a:srgbClr val="CC9900"/>
                </a:solidFill>
              </a:rPr>
              <a:t>	</a:t>
            </a:r>
            <a:r>
              <a:rPr lang="en-US" sz="2000" dirty="0" smtClean="0">
                <a:solidFill>
                  <a:schemeClr val="accent2">
                    <a:lumMod val="50000"/>
                  </a:schemeClr>
                </a:solidFill>
              </a:rPr>
              <a:t>Fairview Cemetery Fund</a:t>
            </a:r>
            <a:r>
              <a:rPr lang="en-US" sz="2000" dirty="0" smtClean="0">
                <a:solidFill>
                  <a:srgbClr val="CC9900"/>
                </a:solidFill>
              </a:rPr>
              <a:t/>
            </a:r>
            <a:br>
              <a:rPr lang="en-US" sz="2000" dirty="0" smtClean="0">
                <a:solidFill>
                  <a:srgbClr val="CC9900"/>
                </a:solidFill>
              </a:rPr>
            </a:br>
            <a:r>
              <a:rPr lang="en-US" sz="2000" dirty="0">
                <a:solidFill>
                  <a:srgbClr val="CC9900"/>
                </a:solidFill>
              </a:rPr>
              <a:t>	</a:t>
            </a:r>
            <a:r>
              <a:rPr lang="en-US" sz="2000" dirty="0" smtClean="0">
                <a:solidFill>
                  <a:srgbClr val="336600"/>
                </a:solidFill>
              </a:rPr>
              <a:t>Designated Fund</a:t>
            </a:r>
            <a:br>
              <a:rPr lang="en-US" sz="2000" dirty="0" smtClean="0">
                <a:solidFill>
                  <a:srgbClr val="336600"/>
                </a:solidFill>
              </a:rPr>
            </a:br>
            <a:r>
              <a:rPr lang="en-US" sz="2000" dirty="0">
                <a:solidFill>
                  <a:srgbClr val="336600"/>
                </a:solidFill>
              </a:rPr>
              <a:t>	</a:t>
            </a:r>
            <a:r>
              <a:rPr lang="en-US" sz="2000" dirty="0" smtClean="0">
                <a:solidFill>
                  <a:srgbClr val="CC9900"/>
                </a:solidFill>
              </a:rPr>
              <a:t>Arts in Public Places</a:t>
            </a:r>
            <a:br>
              <a:rPr lang="en-US" sz="2000" dirty="0" smtClean="0">
                <a:solidFill>
                  <a:srgbClr val="CC9900"/>
                </a:solidFill>
              </a:rPr>
            </a:br>
            <a:r>
              <a:rPr lang="en-US" sz="2000" dirty="0">
                <a:solidFill>
                  <a:srgbClr val="CC9900"/>
                </a:solidFill>
              </a:rPr>
              <a:t>	</a:t>
            </a:r>
            <a:r>
              <a:rPr lang="en-US" sz="2000" dirty="0" smtClean="0">
                <a:solidFill>
                  <a:schemeClr val="accent1">
                    <a:lumMod val="75000"/>
                  </a:schemeClr>
                </a:solidFill>
              </a:rPr>
              <a:t>Sanitation Fund</a:t>
            </a:r>
          </a:p>
        </p:txBody>
      </p:sp>
      <p:sp>
        <p:nvSpPr>
          <p:cNvPr id="2" name="Slide Number Placeholder 1"/>
          <p:cNvSpPr>
            <a:spLocks noGrp="1"/>
          </p:cNvSpPr>
          <p:nvPr>
            <p:ph type="sldNum" sz="quarter" idx="12"/>
          </p:nvPr>
        </p:nvSpPr>
        <p:spPr>
          <a:xfrm>
            <a:off x="24245" y="8657167"/>
            <a:ext cx="738014" cy="486833"/>
          </a:xfrm>
        </p:spPr>
        <p:txBody>
          <a:bodyPr/>
          <a:lstStyle/>
          <a:p>
            <a:pPr algn="r">
              <a:defRPr/>
            </a:pPr>
            <a:fld id="{F5669E6F-A436-41F2-85FF-0D6B9183F3DF}" type="slidenum">
              <a:rPr lang="en-US" smtClean="0"/>
              <a:pPr algn="r">
                <a:defRPr/>
              </a:pPr>
              <a:t>168</a:t>
            </a:fld>
            <a:endParaRPr lang="en-US" dirty="0"/>
          </a:p>
        </p:txBody>
      </p:sp>
      <p:sp>
        <p:nvSpPr>
          <p:cNvPr id="4" name="Rectangle 3"/>
          <p:cNvSpPr/>
          <p:nvPr/>
        </p:nvSpPr>
        <p:spPr>
          <a:xfrm>
            <a:off x="533400" y="1600200"/>
            <a:ext cx="57912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26444160"/>
              </p:ext>
            </p:extLst>
          </p:nvPr>
        </p:nvGraphicFramePr>
        <p:xfrm>
          <a:off x="685802" y="762001"/>
          <a:ext cx="5562601" cy="3526755"/>
        </p:xfrm>
        <a:graphic>
          <a:graphicData uri="http://schemas.openxmlformats.org/drawingml/2006/table">
            <a:tbl>
              <a:tblPr>
                <a:tableStyleId>{6E25E649-3F16-4E02-A733-19D2CDBF48F0}</a:tableStyleId>
              </a:tblPr>
              <a:tblGrid>
                <a:gridCol w="825015"/>
                <a:gridCol w="622784"/>
                <a:gridCol w="202231"/>
                <a:gridCol w="825015"/>
                <a:gridCol w="825015"/>
                <a:gridCol w="825015"/>
                <a:gridCol w="1437526"/>
              </a:tblGrid>
              <a:tr h="373348">
                <a:tc gridSpan="7">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W-WW IMPACT</a:t>
                      </a:r>
                      <a:r>
                        <a:rPr lang="en-US" sz="1200" b="1" u="none" strike="noStrike" baseline="0" dirty="0" smtClean="0">
                          <a:solidFill>
                            <a:srgbClr val="336600"/>
                          </a:solidFill>
                          <a:effectLst/>
                        </a:rPr>
                        <a:t> FEE FUND #303</a:t>
                      </a:r>
                      <a:endParaRPr lang="en-US" sz="1200" b="1" i="0" u="none" strike="noStrike" dirty="0">
                        <a:solidFill>
                          <a:srgbClr val="336600"/>
                        </a:solidFill>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3348">
                <a:tc gridSpan="7">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p>
                    <a:p>
                      <a:pPr algn="ctr" fontAlgn="b"/>
                      <a:endParaRPr lang="en-US" sz="1200" b="1" i="0" u="none" strike="noStrike" dirty="0">
                        <a:solidFill>
                          <a:srgbClr val="336600"/>
                        </a:solidFill>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1063">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gridSpan="2">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hMerge="1">
                  <a:txBody>
                    <a:bodyPr/>
                    <a:lstStyle/>
                    <a:p>
                      <a:endParaRPr lang="en-US"/>
                    </a:p>
                  </a:txBody>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r>
              <a:tr h="175204">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endParaRPr lang="en-US" sz="1100" b="0" i="0" u="none" strike="noStrike" dirty="0">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81063">
                <a:tc gridSpan="5">
                  <a:txBody>
                    <a:bodyPr/>
                    <a:lstStyle/>
                    <a:p>
                      <a:pPr algn="l" fontAlgn="b"/>
                      <a:r>
                        <a:rPr lang="en-US" sz="1100" u="none" strike="noStrike" dirty="0">
                          <a:effectLst/>
                        </a:rPr>
                        <a:t>Projected Fund Balance </a:t>
                      </a:r>
                      <a:r>
                        <a:rPr lang="en-US" sz="1100" u="none" strike="noStrike" dirty="0" smtClean="0">
                          <a:effectLst/>
                        </a:rPr>
                        <a:t>9-30-2014</a:t>
                      </a:r>
                      <a:endParaRPr lang="en-US" sz="1100" b="0" i="0" u="none" strike="noStrike" dirty="0">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               </a:t>
                      </a:r>
                      <a:r>
                        <a:rPr lang="en-US" sz="1100" u="none" strike="noStrike" dirty="0" smtClean="0">
                          <a:effectLst/>
                        </a:rPr>
                        <a:t>895,177</a:t>
                      </a:r>
                      <a:endParaRPr lang="en-US" sz="1100" b="0" i="0" u="none" strike="noStrike" dirty="0">
                        <a:effectLst/>
                        <a:latin typeface="Calibri"/>
                      </a:endParaRPr>
                    </a:p>
                  </a:txBody>
                  <a:tcPr marL="7543" marR="7543" marT="7544" marB="0" anchor="b"/>
                </a:tc>
              </a:tr>
              <a:tr h="297104">
                <a:tc gridSpan="2">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hMerge="1">
                  <a:txBody>
                    <a:bodyPr/>
                    <a:lstStyle/>
                    <a:p>
                      <a:pPr algn="l" fontAlgn="b"/>
                      <a:endParaRPr lang="en-US" sz="1100" b="0" i="0" u="none" strike="noStrike">
                        <a:effectLst/>
                        <a:latin typeface="Calibri"/>
                      </a:endParaRPr>
                    </a:p>
                  </a:txBody>
                  <a:tcPr marL="7543" marR="7543" marT="7543" marB="0" anchor="b"/>
                </a:tc>
                <a:tc>
                  <a:txBody>
                    <a:bodyPr/>
                    <a:lstStyle/>
                    <a:p>
                      <a:endParaRPr lang="en-US" sz="1900" dirty="0"/>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342864">
                <a:tc gridSpan="2">
                  <a:txBody>
                    <a:bodyPr/>
                    <a:lstStyle/>
                    <a:p>
                      <a:pPr algn="l" fontAlgn="b"/>
                      <a:r>
                        <a:rPr lang="en-US" sz="1100" b="1" u="none" strike="noStrike" dirty="0">
                          <a:effectLst/>
                        </a:rPr>
                        <a:t>FY </a:t>
                      </a:r>
                      <a:r>
                        <a:rPr lang="en-US" sz="1100" b="1" u="none" strike="noStrike" dirty="0" smtClean="0">
                          <a:effectLst/>
                        </a:rPr>
                        <a:t>2014-2015</a:t>
                      </a:r>
                    </a:p>
                    <a:p>
                      <a:pPr algn="l" fontAlgn="b"/>
                      <a:endParaRPr lang="en-US" sz="1100" b="0" i="0" u="none" strike="noStrike" dirty="0">
                        <a:effectLst/>
                        <a:latin typeface="Calibri"/>
                      </a:endParaRPr>
                    </a:p>
                  </a:txBody>
                  <a:tcPr marL="7543" marR="7543" marT="7544" marB="0" anchor="b"/>
                </a:tc>
                <a:tc hMerge="1">
                  <a:txBody>
                    <a:bodyPr/>
                    <a:lstStyle/>
                    <a:p>
                      <a:pPr algn="l" fontAlgn="b"/>
                      <a:endParaRPr lang="en-US" sz="1100" b="0" i="0" u="none" strike="noStrike">
                        <a:effectLst/>
                        <a:latin typeface="Calibri"/>
                      </a:endParaRPr>
                    </a:p>
                  </a:txBody>
                  <a:tcPr marL="7543" marR="7543" marT="7543" marB="0" anchor="b"/>
                </a:tc>
                <a:tc>
                  <a:txBody>
                    <a:bodyPr/>
                    <a:lstStyle/>
                    <a:p>
                      <a:endParaRPr lang="en-US" sz="1900" dirty="0"/>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81063">
                <a:tc gridSpan="3">
                  <a:txBody>
                    <a:bodyPr/>
                    <a:lstStyle/>
                    <a:p>
                      <a:pPr algn="l" fontAlgn="b"/>
                      <a:r>
                        <a:rPr lang="en-US" sz="1100" u="none" strike="noStrike" dirty="0" smtClean="0">
                          <a:effectLst/>
                        </a:rPr>
                        <a:t>Budgeted</a:t>
                      </a:r>
                      <a:r>
                        <a:rPr lang="en-US" sz="1100" u="none" strike="noStrike" baseline="0" dirty="0" smtClean="0">
                          <a:effectLst/>
                        </a:rPr>
                        <a:t> </a:t>
                      </a:r>
                      <a:r>
                        <a:rPr lang="en-US" sz="1100" u="none" strike="noStrike" dirty="0" smtClean="0">
                          <a:effectLst/>
                        </a:rPr>
                        <a:t>Revenues</a:t>
                      </a:r>
                      <a:r>
                        <a:rPr lang="en-US" sz="1100" u="none" strike="noStrike" dirty="0">
                          <a:effectLst/>
                        </a:rPr>
                        <a:t>:</a:t>
                      </a:r>
                      <a:endParaRPr lang="en-US" sz="1100" b="0" i="0" u="none" strike="noStrike" dirty="0">
                        <a:effectLst/>
                        <a:latin typeface="Calibri"/>
                      </a:endParaRPr>
                    </a:p>
                  </a:txBody>
                  <a:tcPr marL="7543" marR="7543" marT="75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r>
                        <a:rPr lang="en-US" sz="1100" u="none" strike="noStrike" dirty="0" smtClean="0">
                          <a:effectLst/>
                        </a:rPr>
                        <a:t>$                51,000</a:t>
                      </a:r>
                      <a:endParaRPr lang="en-US" sz="1100" b="0" i="0" u="none" strike="noStrike" dirty="0">
                        <a:effectLst/>
                        <a:latin typeface="Calibri"/>
                      </a:endParaRPr>
                    </a:p>
                  </a:txBody>
                  <a:tcPr marL="7543" marR="7543" marT="7544" marB="0" anchor="b"/>
                </a:tc>
              </a:tr>
              <a:tr h="339493">
                <a:tc gridSpan="4">
                  <a:txBody>
                    <a:bodyPr/>
                    <a:lstStyle/>
                    <a:p>
                      <a:pPr algn="l" fontAlgn="b"/>
                      <a:r>
                        <a:rPr lang="en-US" sz="1100" u="none" strike="noStrike" dirty="0" smtClean="0">
                          <a:effectLst/>
                        </a:rPr>
                        <a:t>Budgeted</a:t>
                      </a:r>
                      <a:r>
                        <a:rPr lang="en-US" sz="1100" u="none" strike="noStrike" baseline="0" dirty="0" smtClean="0">
                          <a:effectLst/>
                        </a:rPr>
                        <a:t> Expenditures</a:t>
                      </a:r>
                      <a:endParaRPr lang="en-US" sz="1100" b="0" i="0" u="none" strike="noStrike" dirty="0">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 (50,000</a:t>
                      </a:r>
                      <a:r>
                        <a:rPr lang="en-US" sz="1100" u="sng" strike="noStrike" dirty="0">
                          <a:effectLst/>
                        </a:rPr>
                        <a:t>)</a:t>
                      </a:r>
                      <a:endParaRPr lang="en-US" sz="1100" b="0" i="0" u="sng" strike="noStrike" dirty="0">
                        <a:effectLst/>
                        <a:latin typeface="Calibri"/>
                      </a:endParaRPr>
                    </a:p>
                  </a:txBody>
                  <a:tcPr marL="7543" marR="7543" marT="7544" marB="0" anchor="b"/>
                </a:tc>
              </a:tr>
              <a:tr h="18106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endParaRPr lang="en-US" sz="1100" b="0" i="0" u="none" strike="noStrike" dirty="0">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81063">
                <a:tc gridSpan="5">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               </a:t>
                      </a:r>
                      <a:r>
                        <a:rPr lang="en-US" sz="1100" u="none" strike="noStrike" dirty="0" smtClean="0">
                          <a:effectLst/>
                        </a:rPr>
                        <a:t>896,177 </a:t>
                      </a:r>
                      <a:endParaRPr lang="en-US" sz="1100" b="0" i="0" u="none" strike="noStrike" dirty="0">
                        <a:effectLst/>
                        <a:latin typeface="Calibri"/>
                      </a:endParaRPr>
                    </a:p>
                  </a:txBody>
                  <a:tcPr marL="7543" marR="7543" marT="7544" marB="0" anchor="b"/>
                </a:tc>
              </a:tr>
              <a:tr h="175204">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75204">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endParaRPr lang="en-US" sz="1100" b="0" i="0" u="none" strike="noStrike" dirty="0">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4" marB="0" anchor="b"/>
                </a:tc>
              </a:tr>
              <a:tr h="18106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solidFill>
                      <a:schemeClr val="bg2">
                        <a:lumMod val="75000"/>
                      </a:schemeClr>
                    </a:solidFill>
                  </a:tcPr>
                </a:tc>
                <a:tc gridSpan="2">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4" marB="0" anchor="b">
                    <a:solidFill>
                      <a:schemeClr val="bg2">
                        <a:lumMod val="75000"/>
                      </a:schemeClr>
                    </a:solidFill>
                  </a:tcPr>
                </a:tc>
              </a:tr>
              <a:tr h="188608">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4" marB="0" anchor="b"/>
                </a:tc>
              </a:tr>
            </a:tbl>
          </a:graphicData>
        </a:graphic>
      </p:graphicFrame>
      <p:sp>
        <p:nvSpPr>
          <p:cNvPr id="3" name="Slide Number Placeholder 2"/>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169</a:t>
            </a:fld>
            <a:endParaRPr lang="en-US" dirty="0"/>
          </a:p>
        </p:txBody>
      </p:sp>
      <p:graphicFrame>
        <p:nvGraphicFramePr>
          <p:cNvPr id="2" name="Chart 2"/>
          <p:cNvGraphicFramePr>
            <a:graphicFrameLocks/>
          </p:cNvGraphicFramePr>
          <p:nvPr>
            <p:extLst>
              <p:ext uri="{D42A27DB-BD31-4B8C-83A1-F6EECF244321}">
                <p14:modId xmlns:p14="http://schemas.microsoft.com/office/powerpoint/2010/main" val="2998803996"/>
              </p:ext>
            </p:extLst>
          </p:nvPr>
        </p:nvGraphicFramePr>
        <p:xfrm>
          <a:off x="990601" y="5029200"/>
          <a:ext cx="45720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1"/>
          <p:cNvSpPr txBox="1">
            <a:spLocks/>
          </p:cNvSpPr>
          <p:nvPr/>
        </p:nvSpPr>
        <p:spPr>
          <a:xfrm>
            <a:off x="5791200" y="8610600"/>
            <a:ext cx="706582"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169</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142441" y="3957918"/>
            <a:ext cx="4540250" cy="1732667"/>
          </a:xfrm>
          <a:prstGeom prst="rect">
            <a:avLst/>
          </a:prstGeom>
          <a:solidFill>
            <a:schemeClr val="bg1"/>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defRPr/>
            </a:pPr>
            <a:r>
              <a:rPr lang="en-US" sz="1000" dirty="0">
                <a:solidFill>
                  <a:schemeClr val="tx1"/>
                </a:solidFill>
              </a:rPr>
              <a:t>	Planning and Zoning Commission:	     </a:t>
            </a:r>
          </a:p>
          <a:p>
            <a:pPr lvl="3">
              <a:defRPr/>
            </a:pPr>
            <a:r>
              <a:rPr lang="en-US" sz="1000" dirty="0">
                <a:solidFill>
                  <a:schemeClr val="tx1"/>
                </a:solidFill>
              </a:rPr>
              <a:t>	Lisa Patterson Place 1</a:t>
            </a:r>
          </a:p>
          <a:p>
            <a:pPr lvl="3">
              <a:defRPr/>
            </a:pPr>
            <a:r>
              <a:rPr lang="en-US" sz="1000" dirty="0">
                <a:solidFill>
                  <a:schemeClr val="tx1"/>
                </a:solidFill>
              </a:rPr>
              <a:t>	Christy </a:t>
            </a:r>
            <a:r>
              <a:rPr lang="en-US" sz="1000" dirty="0" err="1">
                <a:solidFill>
                  <a:schemeClr val="tx1"/>
                </a:solidFill>
              </a:rPr>
              <a:t>Kosser</a:t>
            </a:r>
            <a:r>
              <a:rPr lang="en-US" sz="1000" dirty="0">
                <a:solidFill>
                  <a:schemeClr val="tx1"/>
                </a:solidFill>
              </a:rPr>
              <a:t> Place 2</a:t>
            </a:r>
          </a:p>
          <a:p>
            <a:pPr lvl="3">
              <a:defRPr/>
            </a:pPr>
            <a:r>
              <a:rPr lang="en-US" sz="1000" dirty="0" smtClean="0">
                <a:solidFill>
                  <a:schemeClr val="tx1"/>
                </a:solidFill>
              </a:rPr>
              <a:t>	Tish </a:t>
            </a:r>
            <a:r>
              <a:rPr lang="en-US" sz="1000" dirty="0">
                <a:solidFill>
                  <a:schemeClr val="tx1"/>
                </a:solidFill>
              </a:rPr>
              <a:t>Winston Place 3 </a:t>
            </a:r>
          </a:p>
          <a:p>
            <a:pPr lvl="3">
              <a:defRPr/>
            </a:pPr>
            <a:r>
              <a:rPr lang="en-US" sz="1000" dirty="0">
                <a:solidFill>
                  <a:schemeClr val="tx1"/>
                </a:solidFill>
              </a:rPr>
              <a:t>	Lee Bryan Whitten, Jr. Place 4</a:t>
            </a:r>
          </a:p>
          <a:p>
            <a:pPr lvl="3">
              <a:defRPr/>
            </a:pPr>
            <a:r>
              <a:rPr lang="en-US" sz="1000" dirty="0">
                <a:solidFill>
                  <a:schemeClr val="tx1"/>
                </a:solidFill>
              </a:rPr>
              <a:t>	Connie B. Schroeder Place 5</a:t>
            </a:r>
          </a:p>
          <a:p>
            <a:pPr lvl="3">
              <a:defRPr/>
            </a:pPr>
            <a:r>
              <a:rPr lang="en-US" sz="1000" dirty="0" smtClean="0">
                <a:solidFill>
                  <a:schemeClr val="tx1"/>
                </a:solidFill>
              </a:rPr>
              <a:t>	Richard </a:t>
            </a:r>
            <a:r>
              <a:rPr lang="en-US" sz="1000" dirty="0">
                <a:solidFill>
                  <a:schemeClr val="tx1"/>
                </a:solidFill>
              </a:rPr>
              <a:t>Kindred, Sr. Place 6</a:t>
            </a:r>
          </a:p>
          <a:p>
            <a:pPr lvl="3">
              <a:defRPr/>
            </a:pPr>
            <a:r>
              <a:rPr lang="en-US" sz="1000" dirty="0" smtClean="0">
                <a:solidFill>
                  <a:schemeClr val="tx1"/>
                </a:solidFill>
              </a:rPr>
              <a:t>	Kristi </a:t>
            </a:r>
            <a:r>
              <a:rPr lang="en-US" sz="1000" dirty="0">
                <a:solidFill>
                  <a:schemeClr val="tx1"/>
                </a:solidFill>
              </a:rPr>
              <a:t>Koch Place 7</a:t>
            </a:r>
          </a:p>
          <a:p>
            <a:pPr lvl="3">
              <a:defRPr/>
            </a:pPr>
            <a:r>
              <a:rPr lang="en-US" sz="1000" dirty="0">
                <a:solidFill>
                  <a:schemeClr val="tx1"/>
                </a:solidFill>
              </a:rPr>
              <a:t>	</a:t>
            </a:r>
            <a:r>
              <a:rPr lang="en-US" sz="1000" dirty="0" smtClean="0">
                <a:solidFill>
                  <a:schemeClr val="tx1"/>
                </a:solidFill>
              </a:rPr>
              <a:t>David Bragg </a:t>
            </a:r>
            <a:r>
              <a:rPr lang="en-US" sz="1000" dirty="0">
                <a:solidFill>
                  <a:schemeClr val="tx1"/>
                </a:solidFill>
              </a:rPr>
              <a:t>Place 8</a:t>
            </a:r>
          </a:p>
          <a:p>
            <a:pPr lvl="3">
              <a:defRPr/>
            </a:pPr>
            <a:r>
              <a:rPr lang="en-US" sz="1000" dirty="0">
                <a:solidFill>
                  <a:schemeClr val="tx1"/>
                </a:solidFill>
              </a:rPr>
              <a:t>	</a:t>
            </a:r>
            <a:r>
              <a:rPr lang="en-US" sz="1000" dirty="0" smtClean="0">
                <a:solidFill>
                  <a:schemeClr val="tx1"/>
                </a:solidFill>
              </a:rPr>
              <a:t>William Ennis </a:t>
            </a:r>
            <a:r>
              <a:rPr lang="en-US" sz="1000" dirty="0">
                <a:solidFill>
                  <a:schemeClr val="tx1"/>
                </a:solidFill>
              </a:rPr>
              <a:t>Place </a:t>
            </a:r>
            <a:r>
              <a:rPr lang="en-US" sz="1000" dirty="0" smtClean="0">
                <a:solidFill>
                  <a:schemeClr val="tx1"/>
                </a:solidFill>
              </a:rPr>
              <a:t>9</a:t>
            </a:r>
          </a:p>
          <a:p>
            <a:pPr lvl="3">
              <a:defRPr/>
            </a:pPr>
            <a:r>
              <a:rPr lang="en-US" sz="1000" dirty="0">
                <a:solidFill>
                  <a:schemeClr val="tx1"/>
                </a:solidFill>
              </a:rPr>
              <a:t>	</a:t>
            </a:r>
            <a:r>
              <a:rPr lang="en-US" sz="1000" dirty="0" smtClean="0">
                <a:solidFill>
                  <a:schemeClr val="tx1"/>
                </a:solidFill>
              </a:rPr>
              <a:t>Kay Wesson Place 10</a:t>
            </a:r>
            <a:endParaRPr lang="en-US" sz="1000" dirty="0">
              <a:solidFill>
                <a:schemeClr val="tx1"/>
              </a:solidFill>
            </a:endParaRPr>
          </a:p>
        </p:txBody>
      </p:sp>
      <p:sp>
        <p:nvSpPr>
          <p:cNvPr id="7" name="Rectangle 5"/>
          <p:cNvSpPr>
            <a:spLocks noChangeArrowheads="1"/>
          </p:cNvSpPr>
          <p:nvPr/>
        </p:nvSpPr>
        <p:spPr bwMode="auto">
          <a:xfrm>
            <a:off x="1138855" y="2086910"/>
            <a:ext cx="4540250" cy="1765299"/>
          </a:xfrm>
          <a:prstGeom prst="rect">
            <a:avLst/>
          </a:prstGeom>
          <a:solidFill>
            <a:schemeClr val="bg1"/>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r>
              <a:rPr lang="en-US" sz="1000" dirty="0">
                <a:solidFill>
                  <a:schemeClr val="tx1"/>
                </a:solidFill>
              </a:rPr>
              <a:t>	Parks and Public Tree Advisory Board:</a:t>
            </a:r>
          </a:p>
          <a:p>
            <a:pPr lvl="3">
              <a:defRPr/>
            </a:pPr>
            <a:r>
              <a:rPr lang="en-US" sz="1000" dirty="0">
                <a:solidFill>
                  <a:schemeClr val="tx1"/>
                </a:solidFill>
              </a:rPr>
              <a:t>	Betty Rucker Place 1</a:t>
            </a:r>
          </a:p>
          <a:p>
            <a:pPr lvl="3">
              <a:defRPr/>
            </a:pPr>
            <a:r>
              <a:rPr lang="en-US" sz="1000" dirty="0">
                <a:solidFill>
                  <a:schemeClr val="tx1"/>
                </a:solidFill>
              </a:rPr>
              <a:t>	</a:t>
            </a:r>
            <a:r>
              <a:rPr lang="en-US" sz="1000" dirty="0" smtClean="0">
                <a:solidFill>
                  <a:schemeClr val="tx1"/>
                </a:solidFill>
              </a:rPr>
              <a:t>Lee </a:t>
            </a:r>
            <a:r>
              <a:rPr lang="en-US" sz="1000" dirty="0" err="1" smtClean="0">
                <a:solidFill>
                  <a:schemeClr val="tx1"/>
                </a:solidFill>
              </a:rPr>
              <a:t>Harle</a:t>
            </a:r>
            <a:r>
              <a:rPr lang="en-US" sz="1000" dirty="0" smtClean="0">
                <a:solidFill>
                  <a:schemeClr val="tx1"/>
                </a:solidFill>
              </a:rPr>
              <a:t> </a:t>
            </a:r>
            <a:r>
              <a:rPr lang="en-US" sz="1000" dirty="0">
                <a:solidFill>
                  <a:schemeClr val="tx1"/>
                </a:solidFill>
              </a:rPr>
              <a:t>Place 2</a:t>
            </a:r>
          </a:p>
          <a:p>
            <a:pPr lvl="3">
              <a:defRPr/>
            </a:pPr>
            <a:r>
              <a:rPr lang="en-US" sz="1000" dirty="0">
                <a:solidFill>
                  <a:schemeClr val="tx1"/>
                </a:solidFill>
              </a:rPr>
              <a:t>	Mark </a:t>
            </a:r>
            <a:r>
              <a:rPr lang="en-US" sz="1000" dirty="0" err="1">
                <a:solidFill>
                  <a:schemeClr val="tx1"/>
                </a:solidFill>
              </a:rPr>
              <a:t>Gracey</a:t>
            </a:r>
            <a:r>
              <a:rPr lang="en-US" sz="1000" dirty="0">
                <a:solidFill>
                  <a:schemeClr val="tx1"/>
                </a:solidFill>
              </a:rPr>
              <a:t> Place 3</a:t>
            </a:r>
          </a:p>
          <a:p>
            <a:pPr lvl="3">
              <a:defRPr/>
            </a:pPr>
            <a:r>
              <a:rPr lang="en-US" sz="1000" dirty="0">
                <a:solidFill>
                  <a:schemeClr val="tx1"/>
                </a:solidFill>
              </a:rPr>
              <a:t>	Nancy </a:t>
            </a:r>
            <a:r>
              <a:rPr lang="en-US" sz="1000" dirty="0" err="1">
                <a:solidFill>
                  <a:schemeClr val="tx1"/>
                </a:solidFill>
              </a:rPr>
              <a:t>Rabensburg</a:t>
            </a:r>
            <a:r>
              <a:rPr lang="en-US" sz="1000" dirty="0">
                <a:solidFill>
                  <a:schemeClr val="tx1"/>
                </a:solidFill>
              </a:rPr>
              <a:t> Place 4</a:t>
            </a:r>
          </a:p>
          <a:p>
            <a:pPr lvl="3">
              <a:defRPr/>
            </a:pPr>
            <a:r>
              <a:rPr lang="en-US" sz="1000" dirty="0">
                <a:solidFill>
                  <a:schemeClr val="tx1"/>
                </a:solidFill>
              </a:rPr>
              <a:t>	Barbara </a:t>
            </a:r>
            <a:r>
              <a:rPr lang="en-US" sz="1000" dirty="0" err="1">
                <a:solidFill>
                  <a:schemeClr val="tx1"/>
                </a:solidFill>
              </a:rPr>
              <a:t>Wolanski</a:t>
            </a:r>
            <a:r>
              <a:rPr lang="en-US" sz="1000" dirty="0">
                <a:solidFill>
                  <a:schemeClr val="tx1"/>
                </a:solidFill>
              </a:rPr>
              <a:t> Place 5</a:t>
            </a:r>
          </a:p>
          <a:p>
            <a:pPr lvl="3">
              <a:defRPr/>
            </a:pPr>
            <a:r>
              <a:rPr lang="en-US" sz="1000" dirty="0">
                <a:solidFill>
                  <a:schemeClr val="tx1"/>
                </a:solidFill>
              </a:rPr>
              <a:t>	</a:t>
            </a:r>
            <a:r>
              <a:rPr lang="en-US" sz="1000" dirty="0" smtClean="0">
                <a:solidFill>
                  <a:schemeClr val="tx1"/>
                </a:solidFill>
              </a:rPr>
              <a:t>Josh Gordon </a:t>
            </a:r>
            <a:r>
              <a:rPr lang="en-US" sz="1000" dirty="0">
                <a:solidFill>
                  <a:schemeClr val="tx1"/>
                </a:solidFill>
              </a:rPr>
              <a:t>Place 6</a:t>
            </a:r>
          </a:p>
          <a:p>
            <a:pPr lvl="3">
              <a:defRPr/>
            </a:pPr>
            <a:r>
              <a:rPr lang="en-US" sz="1000" dirty="0" smtClean="0">
                <a:solidFill>
                  <a:schemeClr val="tx1"/>
                </a:solidFill>
              </a:rPr>
              <a:t>	Vacant Place </a:t>
            </a:r>
            <a:r>
              <a:rPr lang="en-US" sz="1000" dirty="0">
                <a:solidFill>
                  <a:schemeClr val="tx1"/>
                </a:solidFill>
              </a:rPr>
              <a:t>7</a:t>
            </a:r>
          </a:p>
          <a:p>
            <a:pPr lvl="3">
              <a:defRPr/>
            </a:pPr>
            <a:r>
              <a:rPr lang="en-US" sz="1000" dirty="0">
                <a:solidFill>
                  <a:schemeClr val="tx1"/>
                </a:solidFill>
              </a:rPr>
              <a:t>	William </a:t>
            </a:r>
            <a:r>
              <a:rPr lang="en-US" sz="1000" dirty="0" err="1" smtClean="0">
                <a:solidFill>
                  <a:schemeClr val="tx1"/>
                </a:solidFill>
              </a:rPr>
              <a:t>Dildine</a:t>
            </a:r>
            <a:r>
              <a:rPr lang="en-US" sz="1000" dirty="0" smtClean="0">
                <a:solidFill>
                  <a:schemeClr val="tx1"/>
                </a:solidFill>
              </a:rPr>
              <a:t>, Jr. </a:t>
            </a:r>
            <a:r>
              <a:rPr lang="en-US" sz="1000" dirty="0">
                <a:solidFill>
                  <a:schemeClr val="tx1"/>
                </a:solidFill>
              </a:rPr>
              <a:t>Place 8</a:t>
            </a:r>
          </a:p>
          <a:p>
            <a:pPr lvl="3">
              <a:defRPr/>
            </a:pPr>
            <a:r>
              <a:rPr lang="en-US" sz="1000" dirty="0">
                <a:solidFill>
                  <a:schemeClr val="tx1"/>
                </a:solidFill>
              </a:rPr>
              <a:t>	Todd McClanahan-Rep. State Park Place 9</a:t>
            </a:r>
          </a:p>
          <a:p>
            <a:pPr lvl="3">
              <a:defRPr/>
            </a:pPr>
            <a:r>
              <a:rPr lang="en-US" sz="1000" dirty="0">
                <a:solidFill>
                  <a:schemeClr val="tx1"/>
                </a:solidFill>
              </a:rPr>
              <a:t>	</a:t>
            </a:r>
            <a:r>
              <a:rPr lang="en-US" sz="1000" dirty="0" smtClean="0">
                <a:solidFill>
                  <a:schemeClr val="tx1"/>
                </a:solidFill>
              </a:rPr>
              <a:t>Youth Rep. Dylan Justice   </a:t>
            </a:r>
            <a:endParaRPr lang="en-US" sz="1000" dirty="0">
              <a:solidFill>
                <a:schemeClr val="tx1"/>
              </a:solidFill>
            </a:endParaRPr>
          </a:p>
        </p:txBody>
      </p:sp>
      <p:sp>
        <p:nvSpPr>
          <p:cNvPr id="9" name="Rectangle 8"/>
          <p:cNvSpPr>
            <a:spLocks noChangeArrowheads="1"/>
          </p:cNvSpPr>
          <p:nvPr/>
        </p:nvSpPr>
        <p:spPr bwMode="auto">
          <a:xfrm>
            <a:off x="1143000" y="422565"/>
            <a:ext cx="4530726" cy="1558636"/>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defRPr/>
            </a:pPr>
            <a:r>
              <a:rPr lang="en-US" sz="1000" dirty="0">
                <a:solidFill>
                  <a:schemeClr val="tx1"/>
                </a:solidFill>
              </a:rPr>
              <a:t>	Main Street Advisory Board: </a:t>
            </a:r>
          </a:p>
          <a:p>
            <a:pPr lvl="4">
              <a:defRPr/>
            </a:pPr>
            <a:r>
              <a:rPr lang="en-US" sz="1000" dirty="0" smtClean="0">
                <a:solidFill>
                  <a:schemeClr val="tx1"/>
                </a:solidFill>
              </a:rPr>
              <a:t>Vacant </a:t>
            </a:r>
            <a:r>
              <a:rPr lang="en-US" sz="1000" dirty="0">
                <a:solidFill>
                  <a:schemeClr val="tx1"/>
                </a:solidFill>
              </a:rPr>
              <a:t>Place 1</a:t>
            </a:r>
          </a:p>
          <a:p>
            <a:pPr lvl="4">
              <a:defRPr/>
            </a:pPr>
            <a:r>
              <a:rPr lang="en-US" sz="1000" dirty="0">
                <a:solidFill>
                  <a:schemeClr val="tx1"/>
                </a:solidFill>
              </a:rPr>
              <a:t>Martha Granger Place 2</a:t>
            </a:r>
          </a:p>
          <a:p>
            <a:pPr lvl="4">
              <a:defRPr/>
            </a:pPr>
            <a:r>
              <a:rPr lang="en-US" sz="1000" dirty="0" err="1" smtClean="0">
                <a:solidFill>
                  <a:schemeClr val="tx1"/>
                </a:solidFill>
              </a:rPr>
              <a:t>Cindye</a:t>
            </a:r>
            <a:r>
              <a:rPr lang="en-US" sz="1000" dirty="0" smtClean="0">
                <a:solidFill>
                  <a:schemeClr val="tx1"/>
                </a:solidFill>
              </a:rPr>
              <a:t> </a:t>
            </a:r>
            <a:r>
              <a:rPr lang="en-US" sz="1000" dirty="0">
                <a:solidFill>
                  <a:schemeClr val="tx1"/>
                </a:solidFill>
              </a:rPr>
              <a:t>Wolford Place 3</a:t>
            </a:r>
          </a:p>
          <a:p>
            <a:pPr lvl="4">
              <a:defRPr/>
            </a:pPr>
            <a:r>
              <a:rPr lang="en-US" sz="1000" dirty="0" smtClean="0">
                <a:solidFill>
                  <a:schemeClr val="tx1"/>
                </a:solidFill>
              </a:rPr>
              <a:t>Keith Goetz </a:t>
            </a:r>
            <a:r>
              <a:rPr lang="en-US" sz="1000" dirty="0">
                <a:solidFill>
                  <a:schemeClr val="tx1"/>
                </a:solidFill>
              </a:rPr>
              <a:t>Place 4</a:t>
            </a:r>
          </a:p>
          <a:p>
            <a:pPr lvl="4">
              <a:defRPr/>
            </a:pPr>
            <a:r>
              <a:rPr lang="en-US" sz="1000" dirty="0">
                <a:solidFill>
                  <a:schemeClr val="tx1"/>
                </a:solidFill>
              </a:rPr>
              <a:t>Bonnie Coffey Place 5</a:t>
            </a:r>
          </a:p>
          <a:p>
            <a:pPr lvl="4">
              <a:defRPr/>
            </a:pPr>
            <a:r>
              <a:rPr lang="en-US" sz="1000" dirty="0">
                <a:solidFill>
                  <a:schemeClr val="tx1"/>
                </a:solidFill>
              </a:rPr>
              <a:t>Dick Smith Place 6</a:t>
            </a:r>
          </a:p>
          <a:p>
            <a:pPr lvl="4">
              <a:defRPr/>
            </a:pPr>
            <a:r>
              <a:rPr lang="en-US" sz="1000" dirty="0">
                <a:solidFill>
                  <a:schemeClr val="tx1"/>
                </a:solidFill>
              </a:rPr>
              <a:t>Dan </a:t>
            </a:r>
            <a:r>
              <a:rPr lang="en-US" sz="1000" dirty="0" err="1" smtClean="0">
                <a:solidFill>
                  <a:schemeClr val="tx1"/>
                </a:solidFill>
              </a:rPr>
              <a:t>Hepker</a:t>
            </a:r>
            <a:r>
              <a:rPr lang="en-US" sz="1000" dirty="0" smtClean="0">
                <a:solidFill>
                  <a:schemeClr val="tx1"/>
                </a:solidFill>
              </a:rPr>
              <a:t> </a:t>
            </a:r>
            <a:r>
              <a:rPr lang="en-US" sz="1000" dirty="0">
                <a:solidFill>
                  <a:schemeClr val="tx1"/>
                </a:solidFill>
              </a:rPr>
              <a:t>Place 7</a:t>
            </a:r>
          </a:p>
          <a:p>
            <a:pPr lvl="4">
              <a:defRPr/>
            </a:pPr>
            <a:r>
              <a:rPr lang="en-US" sz="1000" dirty="0" smtClean="0">
                <a:solidFill>
                  <a:schemeClr val="tx1"/>
                </a:solidFill>
              </a:rPr>
              <a:t>Shawn </a:t>
            </a:r>
            <a:r>
              <a:rPr lang="en-US" sz="1000" dirty="0" err="1" smtClean="0">
                <a:solidFill>
                  <a:schemeClr val="tx1"/>
                </a:solidFill>
              </a:rPr>
              <a:t>Anthea-Pletsch</a:t>
            </a:r>
            <a:r>
              <a:rPr lang="en-US" sz="1000" dirty="0" smtClean="0">
                <a:solidFill>
                  <a:schemeClr val="tx1"/>
                </a:solidFill>
              </a:rPr>
              <a:t> </a:t>
            </a:r>
            <a:r>
              <a:rPr lang="en-US" sz="1000" dirty="0">
                <a:solidFill>
                  <a:schemeClr val="tx1"/>
                </a:solidFill>
              </a:rPr>
              <a:t>Place 8</a:t>
            </a:r>
          </a:p>
          <a:p>
            <a:pPr lvl="4">
              <a:defRPr/>
            </a:pPr>
            <a:r>
              <a:rPr lang="en-US" sz="1000" dirty="0" smtClean="0">
                <a:solidFill>
                  <a:schemeClr val="tx1"/>
                </a:solidFill>
              </a:rPr>
              <a:t>Jeanette </a:t>
            </a:r>
            <a:r>
              <a:rPr lang="en-US" sz="1000" dirty="0">
                <a:solidFill>
                  <a:schemeClr val="tx1"/>
                </a:solidFill>
              </a:rPr>
              <a:t>Condray Place </a:t>
            </a:r>
            <a:r>
              <a:rPr lang="en-US" sz="1000" dirty="0" smtClean="0">
                <a:solidFill>
                  <a:schemeClr val="tx1"/>
                </a:solidFill>
              </a:rPr>
              <a:t>9</a:t>
            </a:r>
            <a:endParaRPr lang="en-US" sz="1000" dirty="0">
              <a:solidFill>
                <a:schemeClr val="tx1"/>
              </a:solidFill>
            </a:endParaRPr>
          </a:p>
        </p:txBody>
      </p:sp>
      <p:sp>
        <p:nvSpPr>
          <p:cNvPr id="2" name="Slide Number Placeholder 1"/>
          <p:cNvSpPr>
            <a:spLocks noGrp="1"/>
          </p:cNvSpPr>
          <p:nvPr>
            <p:ph type="sldNum" sz="quarter" idx="12"/>
          </p:nvPr>
        </p:nvSpPr>
        <p:spPr>
          <a:xfrm>
            <a:off x="5666799" y="8619067"/>
            <a:ext cx="738014" cy="486833"/>
          </a:xfrm>
        </p:spPr>
        <p:txBody>
          <a:bodyPr/>
          <a:lstStyle/>
          <a:p>
            <a:pPr algn="r">
              <a:defRPr/>
            </a:pPr>
            <a:fld id="{F5669E6F-A436-41F2-85FF-0D6B9183F3DF}" type="slidenum">
              <a:rPr lang="en-US" smtClean="0"/>
              <a:pPr algn="r">
                <a:defRPr/>
              </a:pPr>
              <a:t>17</a:t>
            </a:fld>
            <a:endParaRPr lang="en-US" dirty="0"/>
          </a:p>
        </p:txBody>
      </p:sp>
      <p:sp>
        <p:nvSpPr>
          <p:cNvPr id="10" name="Rectangle 4"/>
          <p:cNvSpPr>
            <a:spLocks noGrp="1" noChangeArrowheads="1"/>
          </p:cNvSpPr>
          <p:nvPr>
            <p:ph idx="4294967295"/>
          </p:nvPr>
        </p:nvSpPr>
        <p:spPr>
          <a:xfrm>
            <a:off x="1149928" y="6963303"/>
            <a:ext cx="4540250" cy="1524000"/>
          </a:xfrm>
          <a:solidFill>
            <a:schemeClr val="bg1"/>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normAutofit lnSpcReduction="10000"/>
          </a:bodyPr>
          <a:lstStyle/>
          <a:p>
            <a:pPr marL="0" indent="0">
              <a:buFont typeface="Arial" charset="0"/>
              <a:buNone/>
              <a:defRPr/>
            </a:pPr>
            <a:r>
              <a:rPr lang="en-US" sz="1000" dirty="0" smtClean="0">
                <a:solidFill>
                  <a:schemeClr val="tx1">
                    <a:lumMod val="95000"/>
                    <a:lumOff val="5000"/>
                  </a:schemeClr>
                </a:solidFill>
              </a:rPr>
              <a:t>	Zoning Board </a:t>
            </a:r>
            <a:r>
              <a:rPr lang="en-US" sz="1000" dirty="0">
                <a:solidFill>
                  <a:schemeClr val="tx1">
                    <a:lumMod val="95000"/>
                    <a:lumOff val="5000"/>
                  </a:schemeClr>
                </a:solidFill>
              </a:rPr>
              <a:t>of </a:t>
            </a:r>
            <a:r>
              <a:rPr lang="en-US" sz="1000" dirty="0" smtClean="0">
                <a:solidFill>
                  <a:schemeClr val="tx1">
                    <a:lumMod val="95000"/>
                    <a:lumOff val="5000"/>
                  </a:schemeClr>
                </a:solidFill>
              </a:rPr>
              <a:t>Adjustments/ Municipal Sign Review Board:</a:t>
            </a:r>
            <a:r>
              <a:rPr lang="en-US" sz="1000" dirty="0">
                <a:solidFill>
                  <a:schemeClr val="tx1"/>
                </a:solidFill>
              </a:rPr>
              <a:t>	</a:t>
            </a:r>
            <a:endParaRPr lang="en-US" sz="1000" u="sng" dirty="0" smtClean="0">
              <a:solidFill>
                <a:schemeClr val="tx1"/>
              </a:solidFill>
            </a:endParaRPr>
          </a:p>
          <a:p>
            <a:pPr marL="1882775" lvl="2" indent="-968375">
              <a:buNone/>
              <a:defRPr/>
            </a:pPr>
            <a:r>
              <a:rPr lang="en-US" sz="1000" dirty="0" smtClean="0">
                <a:solidFill>
                  <a:schemeClr val="tx1"/>
                </a:solidFill>
              </a:rPr>
              <a:t>	</a:t>
            </a:r>
            <a:r>
              <a:rPr lang="en-US" sz="1000" dirty="0">
                <a:solidFill>
                  <a:schemeClr val="tx1"/>
                </a:solidFill>
              </a:rPr>
              <a:t>Clifford K. Wright, Sr. Place 1 </a:t>
            </a:r>
          </a:p>
          <a:p>
            <a:pPr marL="1882775" lvl="2" indent="-968375">
              <a:buNone/>
              <a:defRPr/>
            </a:pPr>
            <a:r>
              <a:rPr lang="en-US" sz="1000" dirty="0">
                <a:solidFill>
                  <a:schemeClr val="tx1"/>
                </a:solidFill>
              </a:rPr>
              <a:t>	Dan Hays-Clark Place 2 </a:t>
            </a:r>
          </a:p>
          <a:p>
            <a:pPr marL="1882775" lvl="2" indent="-968375">
              <a:buFont typeface="Arial" charset="0"/>
              <a:buNone/>
              <a:defRPr/>
            </a:pPr>
            <a:r>
              <a:rPr lang="en-US" sz="1000" dirty="0" smtClean="0">
                <a:solidFill>
                  <a:schemeClr val="tx1"/>
                </a:solidFill>
              </a:rPr>
              <a:t>	Blas Coy Place 3 </a:t>
            </a:r>
          </a:p>
          <a:p>
            <a:pPr marL="1882775" lvl="2" indent="-968375">
              <a:buFont typeface="Arial" charset="0"/>
              <a:buNone/>
              <a:defRPr/>
            </a:pPr>
            <a:r>
              <a:rPr lang="en-US" sz="1000" dirty="0">
                <a:solidFill>
                  <a:schemeClr val="tx1"/>
                </a:solidFill>
              </a:rPr>
              <a:t>	</a:t>
            </a:r>
            <a:r>
              <a:rPr lang="en-US" sz="1000" dirty="0" smtClean="0">
                <a:solidFill>
                  <a:schemeClr val="tx1"/>
                </a:solidFill>
              </a:rPr>
              <a:t>Michael </a:t>
            </a:r>
            <a:r>
              <a:rPr lang="en-US" sz="1000" dirty="0">
                <a:solidFill>
                  <a:schemeClr val="tx1"/>
                </a:solidFill>
              </a:rPr>
              <a:t>Gibbons  </a:t>
            </a:r>
            <a:r>
              <a:rPr lang="en-US" sz="1000" dirty="0" smtClean="0">
                <a:solidFill>
                  <a:schemeClr val="tx1"/>
                </a:solidFill>
              </a:rPr>
              <a:t>Place 4</a:t>
            </a:r>
            <a:endParaRPr lang="en-US" sz="1000" dirty="0">
              <a:solidFill>
                <a:schemeClr val="tx1"/>
              </a:solidFill>
            </a:endParaRPr>
          </a:p>
          <a:p>
            <a:pPr marL="1882775" lvl="2" indent="-968375">
              <a:buFont typeface="Arial" charset="0"/>
              <a:buNone/>
              <a:defRPr/>
            </a:pPr>
            <a:r>
              <a:rPr lang="en-US" sz="1000" dirty="0">
                <a:solidFill>
                  <a:schemeClr val="tx1"/>
                </a:solidFill>
              </a:rPr>
              <a:t>	</a:t>
            </a:r>
            <a:r>
              <a:rPr lang="en-US" sz="1000" dirty="0" smtClean="0">
                <a:solidFill>
                  <a:schemeClr val="tx1"/>
                </a:solidFill>
              </a:rPr>
              <a:t>Herb Goldsmith Place 5                     </a:t>
            </a:r>
            <a:endParaRPr lang="en-US" sz="1000" dirty="0">
              <a:solidFill>
                <a:schemeClr val="tx1"/>
              </a:solidFill>
            </a:endParaRPr>
          </a:p>
          <a:p>
            <a:pPr marL="1882775" lvl="2" indent="-968375">
              <a:buNone/>
              <a:defRPr/>
            </a:pPr>
            <a:r>
              <a:rPr lang="en-US" sz="1000" dirty="0">
                <a:solidFill>
                  <a:schemeClr val="tx1"/>
                </a:solidFill>
              </a:rPr>
              <a:t>	</a:t>
            </a:r>
            <a:r>
              <a:rPr lang="en-US" sz="1000" dirty="0" smtClean="0">
                <a:solidFill>
                  <a:schemeClr val="tx1"/>
                </a:solidFill>
              </a:rPr>
              <a:t>Matthew Lassen Alternate </a:t>
            </a:r>
            <a:r>
              <a:rPr lang="en-US" sz="1000" dirty="0">
                <a:solidFill>
                  <a:schemeClr val="tx1"/>
                </a:solidFill>
              </a:rPr>
              <a:t>#1 </a:t>
            </a:r>
          </a:p>
          <a:p>
            <a:pPr marL="1882775" lvl="2" indent="-968375">
              <a:buFont typeface="Arial" charset="0"/>
              <a:buNone/>
              <a:defRPr/>
            </a:pPr>
            <a:r>
              <a:rPr lang="en-US" sz="1000" dirty="0" smtClean="0">
                <a:solidFill>
                  <a:schemeClr val="tx1"/>
                </a:solidFill>
              </a:rPr>
              <a:t>	Bob Rogers Alternate #2</a:t>
            </a:r>
            <a:r>
              <a:rPr lang="en-US" sz="1000" dirty="0" smtClean="0"/>
              <a:t> </a:t>
            </a:r>
            <a:r>
              <a:rPr lang="en-US" sz="1000" dirty="0"/>
              <a:t>2012</a:t>
            </a:r>
          </a:p>
        </p:txBody>
      </p:sp>
      <p:sp>
        <p:nvSpPr>
          <p:cNvPr id="11" name="Rectangle 7"/>
          <p:cNvSpPr>
            <a:spLocks noChangeArrowheads="1"/>
          </p:cNvSpPr>
          <p:nvPr/>
        </p:nvSpPr>
        <p:spPr bwMode="auto">
          <a:xfrm>
            <a:off x="1149928" y="5790915"/>
            <a:ext cx="4540250" cy="1086642"/>
          </a:xfrm>
          <a:prstGeom prst="rect">
            <a:avLst/>
          </a:prstGeom>
          <a:solidFill>
            <a:schemeClr val="bg1"/>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defRPr/>
            </a:pPr>
            <a:r>
              <a:rPr lang="en-US" sz="1000" dirty="0">
                <a:solidFill>
                  <a:schemeClr val="tx1"/>
                </a:solidFill>
              </a:rPr>
              <a:t>		</a:t>
            </a:r>
            <a:endParaRPr lang="en-US" sz="1000" dirty="0" smtClean="0">
              <a:solidFill>
                <a:schemeClr val="tx1"/>
              </a:solidFill>
            </a:endParaRPr>
          </a:p>
          <a:p>
            <a:pPr>
              <a:defRPr/>
            </a:pPr>
            <a:r>
              <a:rPr lang="en-US" sz="1000" dirty="0">
                <a:solidFill>
                  <a:schemeClr val="tx1"/>
                </a:solidFill>
              </a:rPr>
              <a:t>	</a:t>
            </a:r>
            <a:endParaRPr lang="en-US" sz="1000" dirty="0" smtClean="0">
              <a:solidFill>
                <a:schemeClr val="tx1"/>
              </a:solidFill>
            </a:endParaRPr>
          </a:p>
          <a:p>
            <a:pPr>
              <a:defRPr/>
            </a:pPr>
            <a:r>
              <a:rPr lang="en-US" sz="1000" dirty="0">
                <a:solidFill>
                  <a:schemeClr val="tx1"/>
                </a:solidFill>
              </a:rPr>
              <a:t>	</a:t>
            </a:r>
            <a:r>
              <a:rPr lang="en-US" sz="1000" dirty="0" smtClean="0">
                <a:solidFill>
                  <a:schemeClr val="tx1"/>
                </a:solidFill>
              </a:rPr>
              <a:t>Red </a:t>
            </a:r>
            <a:r>
              <a:rPr lang="en-US" sz="1000" dirty="0">
                <a:solidFill>
                  <a:schemeClr val="tx1"/>
                </a:solidFill>
              </a:rPr>
              <a:t>Light Advisory Committee:</a:t>
            </a:r>
          </a:p>
          <a:p>
            <a:pPr lvl="4">
              <a:defRPr/>
            </a:pPr>
            <a:r>
              <a:rPr lang="en-US" sz="1000" dirty="0">
                <a:solidFill>
                  <a:schemeClr val="tx1"/>
                </a:solidFill>
              </a:rPr>
              <a:t>Dock Jackson Place 1</a:t>
            </a:r>
          </a:p>
          <a:p>
            <a:pPr lvl="4">
              <a:defRPr/>
            </a:pPr>
            <a:r>
              <a:rPr lang="en-US" sz="1000" dirty="0" smtClean="0">
                <a:solidFill>
                  <a:schemeClr val="tx1"/>
                </a:solidFill>
              </a:rPr>
              <a:t>Joe Beal </a:t>
            </a:r>
            <a:r>
              <a:rPr lang="en-US" sz="1000" dirty="0">
                <a:solidFill>
                  <a:schemeClr val="tx1"/>
                </a:solidFill>
              </a:rPr>
              <a:t>Place 2</a:t>
            </a:r>
          </a:p>
          <a:p>
            <a:pPr lvl="4">
              <a:defRPr/>
            </a:pPr>
            <a:r>
              <a:rPr lang="en-US" sz="1000" dirty="0" smtClean="0">
                <a:solidFill>
                  <a:schemeClr val="tx1"/>
                </a:solidFill>
              </a:rPr>
              <a:t>Kelly </a:t>
            </a:r>
            <a:r>
              <a:rPr lang="en-US" sz="1000" dirty="0" err="1" smtClean="0">
                <a:solidFill>
                  <a:schemeClr val="tx1"/>
                </a:solidFill>
              </a:rPr>
              <a:t>Gilleland</a:t>
            </a:r>
            <a:r>
              <a:rPr lang="en-US" sz="1000" dirty="0" smtClean="0">
                <a:solidFill>
                  <a:schemeClr val="tx1"/>
                </a:solidFill>
              </a:rPr>
              <a:t> </a:t>
            </a:r>
            <a:r>
              <a:rPr lang="en-US" sz="1000" dirty="0">
                <a:solidFill>
                  <a:schemeClr val="tx1"/>
                </a:solidFill>
              </a:rPr>
              <a:t>Place 3</a:t>
            </a:r>
          </a:p>
          <a:p>
            <a:pPr lvl="4">
              <a:defRPr/>
            </a:pPr>
            <a:r>
              <a:rPr lang="en-US" sz="1000" dirty="0">
                <a:solidFill>
                  <a:schemeClr val="tx1"/>
                </a:solidFill>
              </a:rPr>
              <a:t>Kay Garcia McAnally Place 4</a:t>
            </a:r>
          </a:p>
          <a:p>
            <a:pPr lvl="4">
              <a:defRPr/>
            </a:pPr>
            <a:r>
              <a:rPr lang="en-US" sz="1000" dirty="0" smtClean="0">
                <a:solidFill>
                  <a:schemeClr val="tx1"/>
                </a:solidFill>
              </a:rPr>
              <a:t>Mayor Pro-</a:t>
            </a:r>
            <a:r>
              <a:rPr lang="en-US" sz="1000" dirty="0" err="1" smtClean="0">
                <a:solidFill>
                  <a:schemeClr val="tx1"/>
                </a:solidFill>
              </a:rPr>
              <a:t>TemWillie</a:t>
            </a:r>
            <a:r>
              <a:rPr lang="en-US" sz="1000" dirty="0" smtClean="0">
                <a:solidFill>
                  <a:schemeClr val="tx1"/>
                </a:solidFill>
              </a:rPr>
              <a:t> </a:t>
            </a:r>
            <a:r>
              <a:rPr lang="en-US" sz="1000" dirty="0">
                <a:solidFill>
                  <a:schemeClr val="tx1"/>
                </a:solidFill>
              </a:rPr>
              <a:t>De La Rosa Place </a:t>
            </a:r>
            <a:r>
              <a:rPr lang="en-US" sz="1000" dirty="0" smtClean="0">
                <a:solidFill>
                  <a:schemeClr val="tx1"/>
                </a:solidFill>
              </a:rPr>
              <a:t>5</a:t>
            </a:r>
          </a:p>
          <a:p>
            <a:pPr lvl="4">
              <a:defRPr/>
            </a:pPr>
            <a:r>
              <a:rPr lang="en-US" sz="1000" dirty="0" smtClean="0">
                <a:solidFill>
                  <a:schemeClr val="tx1"/>
                </a:solidFill>
              </a:rPr>
              <a:t>Warren Pedersen Place 6</a:t>
            </a:r>
            <a:endParaRPr lang="en-US" sz="1000" dirty="0">
              <a:solidFill>
                <a:schemeClr val="tx1"/>
              </a:solidFill>
            </a:endParaRPr>
          </a:p>
          <a:p>
            <a:pPr lvl="4">
              <a:defRPr/>
            </a:pPr>
            <a:endParaRPr lang="en-US" sz="1000" dirty="0">
              <a:solidFill>
                <a:schemeClr val="tx1"/>
              </a:solidFill>
            </a:endParaRPr>
          </a:p>
          <a:p>
            <a:pPr algn="ctr">
              <a:defRPr/>
            </a:pPr>
            <a:endParaRPr lang="en-US" sz="1000" dirty="0">
              <a:solidFill>
                <a:schemeClr val="tx1"/>
              </a:solidFill>
            </a:endParaRPr>
          </a:p>
        </p:txBody>
      </p:sp>
      <p:sp>
        <p:nvSpPr>
          <p:cNvPr id="12" name="Rectangle 4"/>
          <p:cNvSpPr txBox="1">
            <a:spLocks noChangeArrowheads="1"/>
          </p:cNvSpPr>
          <p:nvPr/>
        </p:nvSpPr>
        <p:spPr>
          <a:xfrm>
            <a:off x="407211" y="0"/>
            <a:ext cx="6172200" cy="457200"/>
          </a:xfrm>
          <a:prstGeom prst="rect">
            <a:avLst/>
          </a:prstGeom>
          <a:extLst/>
        </p:spPr>
        <p:txBody>
          <a:bodyPr vert="horz" lIns="91440" tIns="45720" rIns="91440" bIns="45720" rtlCol="0">
            <a:normAutofit fontScale="25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lgn="ctr" fontAlgn="auto">
              <a:spcBef>
                <a:spcPct val="0"/>
              </a:spcBef>
              <a:spcAft>
                <a:spcPts val="0"/>
              </a:spcAft>
              <a:buFontTx/>
              <a:buNone/>
              <a:defRPr/>
            </a:pPr>
            <a:endParaRPr lang="en-US"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fontAlgn="auto">
              <a:spcBef>
                <a:spcPct val="0"/>
              </a:spcBef>
              <a:spcAft>
                <a:spcPts val="0"/>
              </a:spcAft>
              <a:buFontTx/>
              <a:buNone/>
              <a:defRPr/>
            </a:pPr>
            <a:r>
              <a:rPr lang="en-US" sz="1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lgn="ctr" fontAlgn="auto">
              <a:spcBef>
                <a:spcPct val="0"/>
              </a:spcBef>
              <a:spcAft>
                <a:spcPts val="0"/>
              </a:spcAft>
              <a:buFontTx/>
              <a:buNone/>
              <a:defRPr/>
            </a:pPr>
            <a:r>
              <a:rPr lang="en-US" sz="7200" dirty="0" smtClean="0">
                <a:ln w="1905"/>
                <a:effectLst>
                  <a:innerShdw blurRad="69850" dist="43180" dir="5400000">
                    <a:srgbClr val="000000">
                      <a:alpha val="65000"/>
                    </a:srgbClr>
                  </a:innerShdw>
                </a:effectLst>
              </a:rPr>
              <a:t>Appointed Officials continued</a:t>
            </a:r>
            <a:endParaRPr lang="en-US" sz="7200" dirty="0"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49391022"/>
              </p:ext>
            </p:extLst>
          </p:nvPr>
        </p:nvGraphicFramePr>
        <p:xfrm>
          <a:off x="685802" y="762003"/>
          <a:ext cx="5714998" cy="4434844"/>
        </p:xfrm>
        <a:graphic>
          <a:graphicData uri="http://schemas.openxmlformats.org/drawingml/2006/table">
            <a:tbl>
              <a:tblPr>
                <a:tableStyleId>{6E25E649-3F16-4E02-A733-19D2CDBF48F0}</a:tableStyleId>
              </a:tblPr>
              <a:tblGrid>
                <a:gridCol w="847618"/>
                <a:gridCol w="639846"/>
                <a:gridCol w="207771"/>
                <a:gridCol w="847618"/>
                <a:gridCol w="847618"/>
                <a:gridCol w="847618"/>
                <a:gridCol w="1476909"/>
              </a:tblGrid>
              <a:tr h="373303">
                <a:tc gridSpan="7">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W-WW </a:t>
                      </a:r>
                      <a:r>
                        <a:rPr lang="en-US" sz="1200" b="1" u="none" strike="noStrike" dirty="0">
                          <a:solidFill>
                            <a:srgbClr val="336600"/>
                          </a:solidFill>
                          <a:effectLst/>
                        </a:rPr>
                        <a:t>ACCELERATION RECOVERY FEES #304</a:t>
                      </a:r>
                      <a:endParaRPr lang="en-US" sz="1200" b="1" i="0" u="none" strike="noStrike" dirty="0">
                        <a:solidFill>
                          <a:srgbClr val="336600"/>
                        </a:solidFill>
                        <a:effectLst/>
                        <a:latin typeface="Calibri"/>
                      </a:endParaRPr>
                    </a:p>
                  </a:txBody>
                  <a:tcPr marL="7543" marR="7543" marT="754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3303">
                <a:tc gridSpan="7">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p>
                    <a:p>
                      <a:pPr algn="ctr" fontAlgn="b"/>
                      <a:endParaRPr lang="en-US" sz="1200" b="1" i="0" u="none" strike="noStrike" dirty="0">
                        <a:solidFill>
                          <a:srgbClr val="336600"/>
                        </a:solidFill>
                        <a:effectLst/>
                        <a:latin typeface="Calibri"/>
                      </a:endParaRPr>
                    </a:p>
                  </a:txBody>
                  <a:tcPr marL="7543" marR="7543" marT="754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1033">
                <a:tc>
                  <a:txBody>
                    <a:bodyPr/>
                    <a:lstStyle/>
                    <a:p>
                      <a:pPr algn="ctr" fontAlgn="b"/>
                      <a:endParaRPr lang="en-US" sz="1100" b="1" i="0" u="none" strike="noStrike" dirty="0">
                        <a:effectLst/>
                        <a:latin typeface="Calibri"/>
                      </a:endParaRPr>
                    </a:p>
                  </a:txBody>
                  <a:tcPr marL="7543" marR="7543" marT="7543" marB="0" anchor="b">
                    <a:solidFill>
                      <a:schemeClr val="bg2">
                        <a:lumMod val="75000"/>
                      </a:schemeClr>
                    </a:solidFill>
                  </a:tcPr>
                </a:tc>
                <a:tc gridSpan="2">
                  <a:txBody>
                    <a:bodyPr/>
                    <a:lstStyle/>
                    <a:p>
                      <a:pPr algn="ctr" fontAlgn="b"/>
                      <a:endParaRPr lang="en-US" sz="1100" b="1" i="0" u="none" strike="noStrike" dirty="0">
                        <a:effectLst/>
                        <a:latin typeface="Calibri"/>
                      </a:endParaRPr>
                    </a:p>
                  </a:txBody>
                  <a:tcPr marL="7543" marR="7543" marT="7543" marB="0" anchor="b">
                    <a:solidFill>
                      <a:schemeClr val="bg2">
                        <a:lumMod val="75000"/>
                      </a:schemeClr>
                    </a:solidFill>
                  </a:tcPr>
                </a:tc>
                <a:tc hMerge="1">
                  <a:txBody>
                    <a:bodyPr/>
                    <a:lstStyle/>
                    <a:p>
                      <a:endParaRPr lang="en-US"/>
                    </a:p>
                  </a:txBody>
                  <a:tcPr/>
                </a:tc>
                <a:tc>
                  <a:txBody>
                    <a:bodyPr/>
                    <a:lstStyle/>
                    <a:p>
                      <a:pPr algn="ctr" fontAlgn="b"/>
                      <a:endParaRPr lang="en-US" sz="1100" b="1" i="0" u="none" strike="noStrike" dirty="0">
                        <a:effectLst/>
                        <a:latin typeface="Calibri"/>
                      </a:endParaRPr>
                    </a:p>
                  </a:txBody>
                  <a:tcPr marL="7543" marR="7543" marT="7543"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3"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3"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3" marB="0" anchor="b">
                    <a:solidFill>
                      <a:schemeClr val="bg2">
                        <a:lumMod val="75000"/>
                      </a:schemeClr>
                    </a:solidFill>
                  </a:tcPr>
                </a:tc>
              </a:tr>
              <a:tr h="17518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gridSpan="2">
                  <a:txBody>
                    <a:bodyPr/>
                    <a:lstStyle/>
                    <a:p>
                      <a:pPr algn="l" fontAlgn="b"/>
                      <a:endParaRPr lang="en-US" sz="1100" b="0" i="0" u="none" strike="noStrike" dirty="0">
                        <a:effectLst/>
                        <a:latin typeface="Calibri"/>
                      </a:endParaRPr>
                    </a:p>
                  </a:txBody>
                  <a:tcPr marL="7543" marR="7543" marT="7543"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r>
              <a:tr h="181033">
                <a:tc gridSpan="5">
                  <a:txBody>
                    <a:bodyPr/>
                    <a:lstStyle/>
                    <a:p>
                      <a:pPr algn="l" fontAlgn="b"/>
                      <a:r>
                        <a:rPr lang="en-US" sz="1100" u="none" strike="noStrike" dirty="0">
                          <a:effectLst/>
                        </a:rPr>
                        <a:t>Projected Fund Balance </a:t>
                      </a:r>
                      <a:r>
                        <a:rPr lang="en-US" sz="1100" u="none" strike="noStrike" dirty="0" smtClean="0">
                          <a:effectLst/>
                        </a:rPr>
                        <a:t>9-30-2014</a:t>
                      </a:r>
                      <a:endParaRPr lang="en-US" sz="1100" b="0" i="0" u="none" strike="noStrike" dirty="0">
                        <a:effectLst/>
                        <a:latin typeface="Calibri"/>
                      </a:endParaRPr>
                    </a:p>
                  </a:txBody>
                  <a:tcPr marL="7543" marR="7543" marT="754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smtClean="0">
                          <a:effectLst/>
                        </a:rPr>
                        <a:t>$               713,377</a:t>
                      </a:r>
                      <a:endParaRPr lang="en-US" sz="1100" b="0" i="0" u="none" strike="noStrike" dirty="0">
                        <a:effectLst/>
                        <a:latin typeface="Calibri"/>
                      </a:endParaRPr>
                    </a:p>
                  </a:txBody>
                  <a:tcPr marL="7543" marR="7543" marT="7543" marB="0" anchor="b"/>
                </a:tc>
              </a:tr>
              <a:tr h="297103">
                <a:tc gridSpan="2">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hMerge="1">
                  <a:txBody>
                    <a:bodyPr/>
                    <a:lstStyle/>
                    <a:p>
                      <a:pPr algn="l" fontAlgn="b"/>
                      <a:endParaRPr lang="en-US" sz="1100" b="0" i="0" u="none" strike="noStrike">
                        <a:effectLst/>
                        <a:latin typeface="Calibri"/>
                      </a:endParaRPr>
                    </a:p>
                  </a:txBody>
                  <a:tcPr marL="7543" marR="7543" marT="7543" marB="0" anchor="b"/>
                </a:tc>
                <a:tc>
                  <a:txBody>
                    <a:bodyPr/>
                    <a:lstStyle/>
                    <a:p>
                      <a:endParaRPr lang="en-US" sz="1900" dirty="0"/>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r>
              <a:tr h="342823">
                <a:tc gridSpan="2">
                  <a:txBody>
                    <a:bodyPr/>
                    <a:lstStyle/>
                    <a:p>
                      <a:pPr algn="l" fontAlgn="b"/>
                      <a:r>
                        <a:rPr lang="en-US" sz="1100" b="1" u="none" strike="noStrike" dirty="0">
                          <a:effectLst/>
                        </a:rPr>
                        <a:t>FY </a:t>
                      </a:r>
                      <a:r>
                        <a:rPr lang="en-US" sz="1100" b="1" u="none" strike="noStrike" dirty="0" smtClean="0">
                          <a:effectLst/>
                        </a:rPr>
                        <a:t>2014-2015</a:t>
                      </a:r>
                    </a:p>
                    <a:p>
                      <a:pPr algn="l" fontAlgn="b"/>
                      <a:endParaRPr lang="en-US" sz="1100" b="0" i="0" u="none" strike="noStrike" dirty="0">
                        <a:effectLst/>
                        <a:latin typeface="Calibri"/>
                      </a:endParaRPr>
                    </a:p>
                  </a:txBody>
                  <a:tcPr marL="7543" marR="7543" marT="7543" marB="0" anchor="b"/>
                </a:tc>
                <a:tc hMerge="1">
                  <a:txBody>
                    <a:bodyPr/>
                    <a:lstStyle/>
                    <a:p>
                      <a:pPr algn="l" fontAlgn="b"/>
                      <a:endParaRPr lang="en-US" sz="1100" b="0" i="0" u="none" strike="noStrike">
                        <a:effectLst/>
                        <a:latin typeface="Calibri"/>
                      </a:endParaRPr>
                    </a:p>
                  </a:txBody>
                  <a:tcPr marL="7543" marR="7543" marT="7543" marB="0" anchor="b"/>
                </a:tc>
                <a:tc>
                  <a:txBody>
                    <a:bodyPr/>
                    <a:lstStyle/>
                    <a:p>
                      <a:endParaRPr lang="en-US" sz="1900" dirty="0"/>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r>
              <a:tr h="181033">
                <a:tc gridSpan="3">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543" marR="7543" marT="7543"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r>
              <a:tr h="181033">
                <a:tc gridSpan="3">
                  <a:txBody>
                    <a:bodyPr/>
                    <a:lstStyle/>
                    <a:p>
                      <a:pPr algn="l" fontAlgn="b"/>
                      <a:r>
                        <a:rPr lang="en-US" sz="1100" u="none" strike="noStrike" dirty="0">
                          <a:effectLst/>
                        </a:rPr>
                        <a:t>     Acceleration Fees</a:t>
                      </a:r>
                      <a:endParaRPr lang="en-US" sz="1100" b="0" i="0" u="none" strike="noStrike" dirty="0">
                        <a:effectLst/>
                        <a:latin typeface="Calibri"/>
                      </a:endParaRPr>
                    </a:p>
                  </a:txBody>
                  <a:tcPr marL="7543" marR="7543" marT="7543"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               </a:t>
                      </a:r>
                      <a:r>
                        <a:rPr lang="en-US" sz="1100" u="none" strike="noStrike" dirty="0" smtClean="0">
                          <a:effectLst/>
                        </a:rPr>
                        <a:t>139,265</a:t>
                      </a:r>
                      <a:endParaRPr lang="en-US" sz="1100" b="0" i="0" u="none" strike="noStrike" dirty="0">
                        <a:effectLst/>
                        <a:latin typeface="Calibri"/>
                      </a:endParaRPr>
                    </a:p>
                  </a:txBody>
                  <a:tcPr marL="7543" marR="7543" marT="7543" marB="0" anchor="b"/>
                </a:tc>
              </a:tr>
              <a:tr h="181033">
                <a:tc gridSpan="3">
                  <a:txBody>
                    <a:bodyPr/>
                    <a:lstStyle/>
                    <a:p>
                      <a:pPr algn="l" fontAlgn="b"/>
                      <a:r>
                        <a:rPr lang="en-US" sz="1100" u="none" strike="noStrike" dirty="0">
                          <a:effectLst/>
                        </a:rPr>
                        <a:t>     Interest Income</a:t>
                      </a:r>
                      <a:endParaRPr lang="en-US" sz="1100" b="0" i="0" u="none" strike="noStrike" dirty="0">
                        <a:effectLst/>
                        <a:latin typeface="Calibri"/>
                      </a:endParaRPr>
                    </a:p>
                  </a:txBody>
                  <a:tcPr marL="7543" marR="7543" marT="7543"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                   </a:t>
                      </a:r>
                      <a:r>
                        <a:rPr lang="en-US" sz="1100" u="none" strike="noStrike" baseline="0" dirty="0" smtClean="0">
                          <a:effectLst/>
                        </a:rPr>
                        <a:t>   750</a:t>
                      </a:r>
                      <a:r>
                        <a:rPr lang="en-US" sz="1100" u="none" strike="noStrike" dirty="0" smtClean="0">
                          <a:effectLst/>
                        </a:rPr>
                        <a:t> </a:t>
                      </a:r>
                      <a:endParaRPr lang="en-US" sz="1100" b="0" i="0" u="none" strike="noStrike" dirty="0">
                        <a:effectLst/>
                        <a:latin typeface="Calibri"/>
                      </a:endParaRPr>
                    </a:p>
                  </a:txBody>
                  <a:tcPr marL="7543" marR="7543" marT="7543" marB="0" anchor="b"/>
                </a:tc>
              </a:tr>
              <a:tr h="181033">
                <a:tc gridSpan="5">
                  <a:txBody>
                    <a:bodyPr/>
                    <a:lstStyle/>
                    <a:p>
                      <a:pPr algn="l" fontAlgn="b"/>
                      <a:r>
                        <a:rPr lang="en-US" sz="1100" u="none" strike="noStrike" dirty="0">
                          <a:effectLst/>
                        </a:rPr>
                        <a:t>     Transfers In from W/WW Fund</a:t>
                      </a:r>
                      <a:endParaRPr lang="en-US" sz="1100" b="0" i="0" u="none" strike="noStrike" dirty="0">
                        <a:effectLst/>
                        <a:latin typeface="Calibri"/>
                      </a:endParaRPr>
                    </a:p>
                  </a:txBody>
                  <a:tcPr marL="7543" marR="7543" marT="754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172,000 </a:t>
                      </a:r>
                      <a:endParaRPr lang="en-US" sz="1100" b="0" i="0" u="sng" strike="noStrike" dirty="0">
                        <a:effectLst/>
                        <a:latin typeface="Calibri"/>
                      </a:endParaRPr>
                    </a:p>
                  </a:txBody>
                  <a:tcPr marL="7543" marR="7543" marT="7543" marB="0" anchor="b"/>
                </a:tc>
              </a:tr>
              <a:tr h="181033">
                <a:tc gridSpan="4">
                  <a:txBody>
                    <a:bodyPr/>
                    <a:lstStyle/>
                    <a:p>
                      <a:pPr algn="l" fontAlgn="b"/>
                      <a:r>
                        <a:rPr lang="en-US" sz="1100" u="none" strike="noStrike" dirty="0">
                          <a:effectLst/>
                        </a:rPr>
                        <a:t>Total FY </a:t>
                      </a:r>
                      <a:r>
                        <a:rPr lang="en-US" sz="1100" u="none" strike="noStrike" dirty="0" smtClean="0">
                          <a:effectLst/>
                        </a:rPr>
                        <a:t>2014 </a:t>
                      </a:r>
                      <a:r>
                        <a:rPr lang="en-US" sz="1100" u="none" strike="noStrike" dirty="0">
                          <a:effectLst/>
                        </a:rPr>
                        <a:t>Resources</a:t>
                      </a:r>
                      <a:endParaRPr lang="en-US" sz="1100" b="0" i="0" u="none" strike="noStrike" dirty="0">
                        <a:effectLst/>
                        <a:latin typeface="Calibri"/>
                      </a:endParaRPr>
                    </a:p>
                  </a:txBody>
                  <a:tcPr marL="7543" marR="7543" marT="7543"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               </a:t>
                      </a:r>
                      <a:r>
                        <a:rPr lang="en-US" sz="1100" u="none" strike="noStrike" dirty="0" smtClean="0">
                          <a:effectLst/>
                        </a:rPr>
                        <a:t>312,015 </a:t>
                      </a:r>
                      <a:endParaRPr lang="en-US" sz="1100" b="0" i="0" u="none" strike="noStrike" dirty="0">
                        <a:effectLst/>
                        <a:latin typeface="Calibri"/>
                      </a:endParaRPr>
                    </a:p>
                  </a:txBody>
                  <a:tcPr marL="7543" marR="7543" marT="7543" marB="0" anchor="b"/>
                </a:tc>
              </a:tr>
              <a:tr h="18103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gridSpan="2">
                  <a:txBody>
                    <a:bodyPr/>
                    <a:lstStyle/>
                    <a:p>
                      <a:pPr algn="l" fontAlgn="b"/>
                      <a:endParaRPr lang="en-US" sz="1100" b="0" i="0" u="none" strike="noStrike" dirty="0">
                        <a:effectLst/>
                        <a:latin typeface="Calibri"/>
                      </a:endParaRPr>
                    </a:p>
                  </a:txBody>
                  <a:tcPr marL="7543" marR="7543" marT="7543"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r>
              <a:tr h="342823">
                <a:tc gridSpan="4">
                  <a:txBody>
                    <a:bodyPr/>
                    <a:lstStyle/>
                    <a:p>
                      <a:pPr algn="l" fontAlgn="b"/>
                      <a:endParaRPr lang="en-US" sz="1100" u="none" strike="noStrike" dirty="0" smtClean="0">
                        <a:effectLst/>
                      </a:endParaRPr>
                    </a:p>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543" marR="7543" marT="7543"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(310,226)</a:t>
                      </a:r>
                      <a:endParaRPr lang="en-US" sz="1100" b="0" i="0" u="sng" strike="noStrike" dirty="0">
                        <a:effectLst/>
                        <a:latin typeface="Calibri"/>
                      </a:endParaRPr>
                    </a:p>
                  </a:txBody>
                  <a:tcPr marL="7543" marR="7543" marT="7543" marB="0" anchor="b"/>
                </a:tc>
              </a:tr>
              <a:tr h="18103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gridSpan="2">
                  <a:txBody>
                    <a:bodyPr/>
                    <a:lstStyle/>
                    <a:p>
                      <a:pPr algn="l" fontAlgn="b"/>
                      <a:endParaRPr lang="en-US" sz="1100" b="0" i="0" u="none" strike="noStrike" dirty="0">
                        <a:effectLst/>
                        <a:latin typeface="Calibri"/>
                      </a:endParaRPr>
                    </a:p>
                  </a:txBody>
                  <a:tcPr marL="7543" marR="7543" marT="7543"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r>
              <a:tr h="181033">
                <a:tc gridSpan="5">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543" marR="7543" marT="754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               </a:t>
                      </a:r>
                      <a:r>
                        <a:rPr lang="en-US" sz="1100" u="none" strike="noStrike" dirty="0" smtClean="0">
                          <a:effectLst/>
                        </a:rPr>
                        <a:t>715,166 </a:t>
                      </a:r>
                      <a:endParaRPr lang="en-US" sz="1100" b="0" i="0" u="none" strike="noStrike" dirty="0">
                        <a:effectLst/>
                        <a:latin typeface="Calibri"/>
                      </a:endParaRPr>
                    </a:p>
                  </a:txBody>
                  <a:tcPr marL="7543" marR="7543" marT="7543" marB="0" anchor="b"/>
                </a:tc>
              </a:tr>
              <a:tr h="17518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r>
              <a:tr h="17518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gridSpan="2">
                  <a:txBody>
                    <a:bodyPr/>
                    <a:lstStyle/>
                    <a:p>
                      <a:pPr algn="l" fontAlgn="b"/>
                      <a:endParaRPr lang="en-US" sz="1100" b="0" i="0" u="none" strike="noStrike" dirty="0">
                        <a:effectLst/>
                        <a:latin typeface="Calibri"/>
                      </a:endParaRPr>
                    </a:p>
                  </a:txBody>
                  <a:tcPr marL="7543" marR="7543" marT="7543"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3" marB="0" anchor="b"/>
                </a:tc>
              </a:tr>
              <a:tr h="181033">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solidFill>
                      <a:schemeClr val="bg2">
                        <a:lumMod val="75000"/>
                      </a:schemeClr>
                    </a:solidFill>
                  </a:tcPr>
                </a:tc>
                <a:tc gridSpan="2">
                  <a:txBody>
                    <a:bodyPr/>
                    <a:lstStyle/>
                    <a:p>
                      <a:pPr algn="l" fontAlgn="b"/>
                      <a:endParaRPr lang="en-US" sz="1100" b="0" i="0" u="none" strike="noStrike" dirty="0">
                        <a:effectLst/>
                        <a:latin typeface="Calibri"/>
                      </a:endParaRPr>
                    </a:p>
                  </a:txBody>
                  <a:tcPr marL="7543" marR="7543" marT="7543" marB="0" anchor="b">
                    <a:solidFill>
                      <a:schemeClr val="bg2">
                        <a:lumMod val="75000"/>
                      </a:schemeClr>
                    </a:solidFill>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3" marB="0" anchor="b">
                    <a:solidFill>
                      <a:schemeClr val="bg2">
                        <a:lumMod val="75000"/>
                      </a:schemeClr>
                    </a:solidFill>
                  </a:tcPr>
                </a:tc>
                <a:tc>
                  <a:txBody>
                    <a:bodyPr/>
                    <a:lstStyle/>
                    <a:p>
                      <a:pPr algn="l" fontAlgn="b"/>
                      <a:endParaRPr lang="en-US" sz="1100" b="0" i="0" u="none" strike="noStrike" dirty="0">
                        <a:effectLst/>
                        <a:latin typeface="Calibri"/>
                      </a:endParaRPr>
                    </a:p>
                  </a:txBody>
                  <a:tcPr marL="7543" marR="7543" marT="7543" marB="0" anchor="b">
                    <a:solidFill>
                      <a:schemeClr val="bg2">
                        <a:lumMod val="75000"/>
                      </a:schemeClr>
                    </a:solidFill>
                  </a:tcPr>
                </a:tc>
                <a:tc>
                  <a:txBody>
                    <a:bodyPr/>
                    <a:lstStyle/>
                    <a:p>
                      <a:pPr algn="l" fontAlgn="b"/>
                      <a:endParaRPr lang="en-US" sz="1100" b="0" i="0" u="none" strike="noStrike" dirty="0">
                        <a:effectLst/>
                        <a:latin typeface="Calibri"/>
                      </a:endParaRPr>
                    </a:p>
                  </a:txBody>
                  <a:tcPr marL="7543" marR="7543" marT="7543" marB="0" anchor="b">
                    <a:solidFill>
                      <a:schemeClr val="bg2">
                        <a:lumMod val="75000"/>
                      </a:schemeClr>
                    </a:solidFill>
                  </a:tcPr>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3" marB="0" anchor="b">
                    <a:solidFill>
                      <a:schemeClr val="bg2">
                        <a:lumMod val="75000"/>
                      </a:schemeClr>
                    </a:solidFill>
                  </a:tcPr>
                </a:tc>
              </a:tr>
              <a:tr h="188577">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3" marB="0" anchor="b"/>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3" marB="0" anchor="b"/>
                </a:tc>
              </a:tr>
            </a:tbl>
          </a:graphicData>
        </a:graphic>
      </p:graphicFrame>
      <p:sp>
        <p:nvSpPr>
          <p:cNvPr id="3" name="Slide Number Placeholder 2"/>
          <p:cNvSpPr>
            <a:spLocks noGrp="1"/>
          </p:cNvSpPr>
          <p:nvPr>
            <p:ph type="sldNum" sz="quarter" idx="12"/>
          </p:nvPr>
        </p:nvSpPr>
        <p:spPr>
          <a:xfrm>
            <a:off x="0" y="8629458"/>
            <a:ext cx="738014" cy="486833"/>
          </a:xfrm>
        </p:spPr>
        <p:txBody>
          <a:bodyPr/>
          <a:lstStyle/>
          <a:p>
            <a:pPr algn="r">
              <a:defRPr/>
            </a:pPr>
            <a:fld id="{F5669E6F-A436-41F2-85FF-0D6B9183F3DF}" type="slidenum">
              <a:rPr lang="en-US" smtClean="0"/>
              <a:pPr algn="r">
                <a:defRPr/>
              </a:pPr>
              <a:t>170</a:t>
            </a:fld>
            <a:endParaRPr lang="en-US" dirty="0"/>
          </a:p>
        </p:txBody>
      </p:sp>
      <p:graphicFrame>
        <p:nvGraphicFramePr>
          <p:cNvPr id="2" name="Chart 1"/>
          <p:cNvGraphicFramePr>
            <a:graphicFrameLocks/>
          </p:cNvGraphicFramePr>
          <p:nvPr>
            <p:extLst>
              <p:ext uri="{D42A27DB-BD31-4B8C-83A1-F6EECF244321}">
                <p14:modId xmlns:p14="http://schemas.microsoft.com/office/powerpoint/2010/main" val="2649526771"/>
              </p:ext>
            </p:extLst>
          </p:nvPr>
        </p:nvGraphicFramePr>
        <p:xfrm>
          <a:off x="1295400" y="5334000"/>
          <a:ext cx="4572000" cy="304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2"/>
          <p:cNvGraphicFramePr>
            <a:graphicFrameLocks/>
          </p:cNvGraphicFramePr>
          <p:nvPr>
            <p:extLst>
              <p:ext uri="{D42A27DB-BD31-4B8C-83A1-F6EECF244321}">
                <p14:modId xmlns:p14="http://schemas.microsoft.com/office/powerpoint/2010/main" val="730189470"/>
              </p:ext>
            </p:extLst>
          </p:nvPr>
        </p:nvGraphicFramePr>
        <p:xfrm>
          <a:off x="685800" y="5972192"/>
          <a:ext cx="58674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457200" y="152416"/>
            <a:ext cx="482824" cy="307777"/>
          </a:xfrm>
          <a:prstGeom prst="rect">
            <a:avLst/>
          </a:prstGeom>
        </p:spPr>
        <p:txBody>
          <a:bodyPr wrap="none">
            <a:spAutoFit/>
          </a:bodyPr>
          <a:lstStyle/>
          <a:p>
            <a:fld id="{F5669E6F-A436-41F2-85FF-0D6B9183F3DF}" type="slidenum">
              <a:rPr lang="en-US" sz="1400" b="1">
                <a:solidFill>
                  <a:schemeClr val="bg1"/>
                </a:solidFill>
              </a:rPr>
              <a:pPr/>
              <a:t>171</a:t>
            </a:fld>
            <a:endParaRPr lang="en-US" sz="1400" b="1" dirty="0">
              <a:solidFill>
                <a:schemeClr val="bg1"/>
              </a:solidFill>
            </a:endParaRPr>
          </a:p>
        </p:txBody>
      </p:sp>
      <p:graphicFrame>
        <p:nvGraphicFramePr>
          <p:cNvPr id="6" name="Content Placeholder 1"/>
          <p:cNvGraphicFramePr>
            <a:graphicFrameLocks/>
          </p:cNvGraphicFramePr>
          <p:nvPr>
            <p:extLst>
              <p:ext uri="{D42A27DB-BD31-4B8C-83A1-F6EECF244321}">
                <p14:modId xmlns:p14="http://schemas.microsoft.com/office/powerpoint/2010/main" val="1837168466"/>
              </p:ext>
            </p:extLst>
          </p:nvPr>
        </p:nvGraphicFramePr>
        <p:xfrm>
          <a:off x="685800" y="304800"/>
          <a:ext cx="5791201" cy="5527672"/>
        </p:xfrm>
        <a:graphic>
          <a:graphicData uri="http://schemas.openxmlformats.org/drawingml/2006/table">
            <a:tbl>
              <a:tblPr>
                <a:tableStyleId>{6E25E649-3F16-4E02-A733-19D2CDBF48F0}</a:tableStyleId>
              </a:tblPr>
              <a:tblGrid>
                <a:gridCol w="858920"/>
                <a:gridCol w="858920"/>
                <a:gridCol w="858920"/>
                <a:gridCol w="858920"/>
                <a:gridCol w="858920"/>
                <a:gridCol w="1496601"/>
              </a:tblGrid>
              <a:tr h="193426">
                <a:tc gridSpan="6">
                  <a:txBody>
                    <a:bodyPr/>
                    <a:lstStyle/>
                    <a:p>
                      <a:pPr algn="ctr" fontAlgn="b"/>
                      <a:endParaRPr lang="en-US" sz="1100" b="1"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386">
                <a:tc gridSpan="6">
                  <a:txBody>
                    <a:bodyPr/>
                    <a:lstStyle/>
                    <a:p>
                      <a:pPr algn="ctr" fontAlgn="b"/>
                      <a:r>
                        <a:rPr lang="en-US" sz="1200" b="1" u="none" strike="noStrike" dirty="0">
                          <a:solidFill>
                            <a:srgbClr val="336600"/>
                          </a:solidFill>
                          <a:effectLst/>
                        </a:rPr>
                        <a:t>HOTEL/ MOTEL TAX </a:t>
                      </a:r>
                      <a:r>
                        <a:rPr lang="en-US" sz="1200" b="1" u="none" strike="noStrike" dirty="0" smtClean="0">
                          <a:solidFill>
                            <a:srgbClr val="336600"/>
                          </a:solidFill>
                          <a:effectLst/>
                        </a:rPr>
                        <a:t>FUND </a:t>
                      </a:r>
                      <a:r>
                        <a:rPr lang="en-US" sz="1200" b="1" u="none" strike="noStrike" dirty="0">
                          <a:solidFill>
                            <a:srgbClr val="336600"/>
                          </a:solidFill>
                          <a:effectLst/>
                        </a:rPr>
                        <a:t>#501</a:t>
                      </a:r>
                      <a:endParaRPr lang="en-US" sz="1200" b="1" i="0" u="none" strike="noStrike" dirty="0">
                        <a:solidFill>
                          <a:srgbClr val="336600"/>
                        </a:solidFill>
                        <a:effectLst/>
                        <a:latin typeface="Calibri"/>
                      </a:endParaRPr>
                    </a:p>
                  </a:txBody>
                  <a:tcPr marL="6943" marR="6943" marT="69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4584">
                <a:tc gridSpan="6">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6943" marR="6943" marT="69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7856">
                <a:tc>
                  <a:txBody>
                    <a:bodyPr/>
                    <a:lstStyle/>
                    <a:p>
                      <a:pPr algn="ctr" fontAlgn="b"/>
                      <a:endParaRPr lang="en-US" sz="1100" b="0" i="0" u="none" strike="noStrike">
                        <a:effectLst/>
                        <a:latin typeface="Calibri"/>
                      </a:endParaRPr>
                    </a:p>
                  </a:txBody>
                  <a:tcPr marL="6943" marR="6943" marT="6944" marB="0" anchor="b"/>
                </a:tc>
                <a:tc>
                  <a:txBody>
                    <a:bodyPr/>
                    <a:lstStyle/>
                    <a:p>
                      <a:pPr algn="ctr" fontAlgn="b"/>
                      <a:endParaRPr lang="en-US" sz="1100" b="0" i="0" u="none" strike="noStrike" dirty="0">
                        <a:effectLst/>
                        <a:latin typeface="Calibri"/>
                      </a:endParaRPr>
                    </a:p>
                  </a:txBody>
                  <a:tcPr marL="6943" marR="6943" marT="6944" marB="0" anchor="b"/>
                </a:tc>
                <a:tc>
                  <a:txBody>
                    <a:bodyPr/>
                    <a:lstStyle/>
                    <a:p>
                      <a:pPr algn="ctr" fontAlgn="b"/>
                      <a:endParaRPr lang="en-US" sz="1100" b="0" i="0" u="none" strike="noStrike">
                        <a:effectLst/>
                        <a:latin typeface="Calibri"/>
                      </a:endParaRPr>
                    </a:p>
                  </a:txBody>
                  <a:tcPr marL="6943" marR="6943" marT="6944" marB="0" anchor="b"/>
                </a:tc>
                <a:tc>
                  <a:txBody>
                    <a:bodyPr/>
                    <a:lstStyle/>
                    <a:p>
                      <a:pPr algn="ctr" fontAlgn="b"/>
                      <a:endParaRPr lang="en-US" sz="1100" b="0" i="0" u="none" strike="noStrike" dirty="0">
                        <a:effectLst/>
                        <a:latin typeface="Calibri"/>
                      </a:endParaRPr>
                    </a:p>
                  </a:txBody>
                  <a:tcPr marL="6943" marR="6943" marT="6944" marB="0" anchor="b"/>
                </a:tc>
                <a:tc>
                  <a:txBody>
                    <a:bodyPr/>
                    <a:lstStyle/>
                    <a:p>
                      <a:pPr algn="ctr" fontAlgn="b"/>
                      <a:endParaRPr lang="en-US" sz="1100" b="0" i="0" u="none" strike="noStrike">
                        <a:effectLst/>
                        <a:latin typeface="Calibri"/>
                      </a:endParaRPr>
                    </a:p>
                  </a:txBody>
                  <a:tcPr marL="6943" marR="6943" marT="6944" marB="0" anchor="b"/>
                </a:tc>
                <a:tc>
                  <a:txBody>
                    <a:bodyPr/>
                    <a:lstStyle/>
                    <a:p>
                      <a:pPr algn="ctr" fontAlgn="b"/>
                      <a:endParaRPr lang="en-US" sz="1100" b="0" i="0" u="none" strike="noStrike">
                        <a:effectLst/>
                        <a:latin typeface="Calibri"/>
                      </a:endParaRPr>
                    </a:p>
                  </a:txBody>
                  <a:tcPr marL="6943" marR="6943" marT="6944" marB="0" anchor="b"/>
                </a:tc>
              </a:tr>
              <a:tr h="174603">
                <a:tc>
                  <a:txBody>
                    <a:bodyPr/>
                    <a:lstStyle/>
                    <a:p>
                      <a:pPr algn="ctr" fontAlgn="b"/>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ctr" fontAlgn="b"/>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ctr" fontAlgn="b"/>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ctr" fontAlgn="b"/>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ctr" fontAlgn="b"/>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ctr" fontAlgn="b"/>
                      <a:endParaRPr lang="en-US" sz="1100" b="0" i="0" u="none" strike="noStrike" dirty="0">
                        <a:effectLst/>
                        <a:latin typeface="Calibri"/>
                      </a:endParaRPr>
                    </a:p>
                  </a:txBody>
                  <a:tcPr marL="6943" marR="6943" marT="6944" marB="0" anchor="b">
                    <a:solidFill>
                      <a:schemeClr val="bg2">
                        <a:lumMod val="75000"/>
                      </a:schemeClr>
                    </a:solidFill>
                  </a:tcPr>
                </a:tc>
              </a:tr>
              <a:tr h="304695">
                <a:tc gridSpan="5">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6943" marR="6943" marT="69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u="none" strike="noStrike" dirty="0">
                          <a:effectLst/>
                        </a:rPr>
                        <a:t> $            </a:t>
                      </a:r>
                      <a:r>
                        <a:rPr lang="en-US" sz="1100" u="none" strike="noStrike" dirty="0" smtClean="0">
                          <a:effectLst/>
                        </a:rPr>
                        <a:t>2,037,807</a:t>
                      </a:r>
                      <a:endParaRPr lang="en-US" sz="1100" b="0" i="0" u="none" strike="noStrike" dirty="0">
                        <a:effectLst/>
                        <a:latin typeface="Calibri"/>
                      </a:endParaRPr>
                    </a:p>
                  </a:txBody>
                  <a:tcPr marL="6943" marR="6943" marT="6944" marB="0" anchor="b"/>
                </a:tc>
              </a:tr>
              <a:tr h="284136">
                <a:tc>
                  <a:txBody>
                    <a:bodyPr/>
                    <a:lstStyle/>
                    <a:p>
                      <a:pPr algn="l" fontAlgn="b"/>
                      <a:r>
                        <a:rPr lang="en-US" sz="1100" b="1" u="none" strike="noStrike" dirty="0">
                          <a:effectLst/>
                        </a:rPr>
                        <a:t> </a:t>
                      </a:r>
                      <a:endParaRPr lang="en-US" sz="1100" b="1"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r>
              <a:tr h="178547">
                <a:tc>
                  <a:txBody>
                    <a:bodyPr/>
                    <a:lstStyle/>
                    <a:p>
                      <a:pPr algn="l" fontAlgn="b"/>
                      <a:r>
                        <a:rPr lang="en-US" sz="1100" b="1" i="0" u="none" strike="noStrike" dirty="0" smtClean="0">
                          <a:effectLst/>
                          <a:latin typeface="+mn-lt"/>
                        </a:rPr>
                        <a:t>FY2014-2015</a:t>
                      </a:r>
                      <a:endParaRPr lang="en-US" sz="1100" b="1"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r>
              <a:tr h="178547">
                <a:tc gridSpan="2">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6943" marR="6943" marT="6944"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2,647,000</a:t>
                      </a:r>
                      <a:endParaRPr lang="en-US" sz="1100" b="0" i="0" u="sng" strike="noStrike" dirty="0">
                        <a:effectLst/>
                        <a:latin typeface="Calibri"/>
                      </a:endParaRPr>
                    </a:p>
                  </a:txBody>
                  <a:tcPr marL="6943" marR="6943" marT="6944" marB="0" anchor="b"/>
                </a:tc>
              </a:tr>
              <a:tr h="178547">
                <a:tc gridSpan="3">
                  <a:txBody>
                    <a:bodyPr/>
                    <a:lstStyle/>
                    <a:p>
                      <a:pPr algn="l" fontAlgn="b"/>
                      <a:r>
                        <a:rPr lang="en-US" sz="1100" u="none" strike="noStrike" dirty="0">
                          <a:effectLst/>
                        </a:rPr>
                        <a:t>Total FY </a:t>
                      </a:r>
                      <a:r>
                        <a:rPr lang="en-US" sz="1100" u="none" strike="noStrike" dirty="0" smtClean="0">
                          <a:effectLst/>
                        </a:rPr>
                        <a:t>2014 </a:t>
                      </a:r>
                      <a:r>
                        <a:rPr lang="en-US" sz="1100" u="none" strike="noStrike" dirty="0">
                          <a:effectLst/>
                        </a:rPr>
                        <a:t>Resources</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r>
                        <a:rPr lang="en-US" sz="1100" u="none" strike="noStrike" dirty="0">
                          <a:effectLst/>
                        </a:rPr>
                        <a:t> $            </a:t>
                      </a:r>
                      <a:r>
                        <a:rPr lang="en-US" sz="1100" u="none" strike="noStrike" dirty="0" smtClean="0">
                          <a:effectLst/>
                        </a:rPr>
                        <a:t>4,684,807</a:t>
                      </a:r>
                      <a:endParaRPr lang="en-US" sz="1100" b="0" i="0" u="none" strike="noStrike" dirty="0">
                        <a:effectLst/>
                        <a:latin typeface="Calibri"/>
                      </a:endParaRPr>
                    </a:p>
                  </a:txBody>
                  <a:tcPr marL="6943" marR="6943" marT="6944" marB="0" anchor="b"/>
                </a:tc>
              </a:tr>
              <a:tr h="178547">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r>
              <a:tr h="178547">
                <a:tc gridSpan="3">
                  <a:txBody>
                    <a:bodyPr/>
                    <a:lstStyle/>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r>
              <a:tr h="283273">
                <a:tc gridSpan="3">
                  <a:txBody>
                    <a:bodyPr/>
                    <a:lstStyle/>
                    <a:p>
                      <a:pPr algn="l" fontAlgn="b"/>
                      <a:r>
                        <a:rPr lang="en-US" sz="1100" b="0" i="0" u="none" strike="noStrike" dirty="0" smtClean="0">
                          <a:effectLst/>
                          <a:latin typeface="+mn-lt"/>
                        </a:rPr>
                        <a:t>Organizational Partnership Funding</a:t>
                      </a:r>
                      <a:r>
                        <a:rPr lang="en-US" sz="1100" b="0" i="0" u="none" strike="noStrike" baseline="0" dirty="0" smtClean="0">
                          <a:effectLst/>
                          <a:latin typeface="+mn-lt"/>
                        </a:rPr>
                        <a:t>  </a:t>
                      </a:r>
                      <a:endParaRPr lang="en-US" sz="1100" b="0" i="0" u="none" strike="noStrike" dirty="0">
                        <a:effectLst/>
                        <a:latin typeface="Calibri"/>
                      </a:endParaRPr>
                    </a:p>
                  </a:txBody>
                  <a:tcPr marL="6943" marR="6943" marT="6944" marB="0" anchor="b"/>
                </a:tc>
                <a:tc hMerge="1">
                  <a:txBody>
                    <a:bodyPr/>
                    <a:lstStyle/>
                    <a:p>
                      <a:pPr algn="l" fontAlgn="b"/>
                      <a:endParaRPr lang="en-US" sz="1000" b="0" i="0" u="none" strike="noStrike" dirty="0">
                        <a:effectLst/>
                        <a:latin typeface="Calibri"/>
                      </a:endParaRPr>
                    </a:p>
                  </a:txBody>
                  <a:tcPr marL="6943" marR="6943" marT="6943" marB="0" anchor="b"/>
                </a:tc>
                <a:tc hMerge="1">
                  <a:txBody>
                    <a:bodyPr/>
                    <a:lstStyle/>
                    <a:p>
                      <a:pPr algn="l" fontAlgn="b"/>
                      <a:endParaRPr lang="en-US" sz="1000" b="0" i="0" u="none" strike="noStrike" dirty="0">
                        <a:effectLst/>
                        <a:latin typeface="Calibri"/>
                      </a:endParaRPr>
                    </a:p>
                  </a:txBody>
                  <a:tcPr marL="6943" marR="6943" marT="6943"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              </a:t>
                      </a:r>
                      <a:r>
                        <a:rPr lang="en-US" sz="1100" u="none" strike="noStrike" dirty="0" smtClean="0">
                          <a:effectLst/>
                        </a:rPr>
                        <a:t>(300,000)</a:t>
                      </a:r>
                      <a:endParaRPr lang="en-US" sz="1100" b="0" i="0" u="none" strike="noStrike" dirty="0">
                        <a:effectLst/>
                        <a:latin typeface="Calibri"/>
                      </a:endParaRPr>
                    </a:p>
                  </a:txBody>
                  <a:tcPr marL="6943" marR="6943" marT="6944" marB="0" anchor="b"/>
                </a:tc>
              </a:tr>
              <a:tr h="223434">
                <a:tc gridSpan="3">
                  <a:txBody>
                    <a:bodyPr/>
                    <a:lstStyle/>
                    <a:p>
                      <a:pPr algn="l" fontAlgn="b"/>
                      <a:r>
                        <a:rPr lang="en-US" sz="1100" u="none" strike="noStrike" dirty="0">
                          <a:effectLst/>
                        </a:rPr>
                        <a:t>Bastrop Marketing Corporation</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              </a:t>
                      </a:r>
                      <a:r>
                        <a:rPr lang="en-US" sz="1100" u="none" strike="noStrike" dirty="0" smtClean="0">
                          <a:effectLst/>
                        </a:rPr>
                        <a:t>(914,529)</a:t>
                      </a:r>
                      <a:endParaRPr lang="en-US" sz="1100" b="0" i="0" u="none" strike="noStrike" dirty="0">
                        <a:effectLst/>
                        <a:latin typeface="Calibri"/>
                      </a:endParaRPr>
                    </a:p>
                  </a:txBody>
                  <a:tcPr marL="6943" marR="6943" marT="6944" marB="0" anchor="b"/>
                </a:tc>
              </a:tr>
              <a:tr h="223434">
                <a:tc gridSpan="3">
                  <a:txBody>
                    <a:bodyPr/>
                    <a:lstStyle/>
                    <a:p>
                      <a:pPr algn="l" fontAlgn="b"/>
                      <a:r>
                        <a:rPr lang="en-US" sz="1100" u="none" strike="noStrike" dirty="0">
                          <a:effectLst/>
                        </a:rPr>
                        <a:t>Bastrop Main Street Program</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r>
                        <a:rPr lang="en-US" sz="1100" u="none" strike="noStrike" dirty="0">
                          <a:effectLst/>
                        </a:rPr>
                        <a:t> $              </a:t>
                      </a:r>
                      <a:r>
                        <a:rPr lang="en-US" sz="1100" u="none" strike="noStrike" dirty="0" smtClean="0">
                          <a:effectLst/>
                        </a:rPr>
                        <a:t>  (75,000)</a:t>
                      </a:r>
                      <a:endParaRPr lang="en-US" sz="1100" b="0" i="0" u="none" strike="noStrike" dirty="0">
                        <a:effectLst/>
                        <a:latin typeface="Calibri"/>
                      </a:endParaRPr>
                    </a:p>
                  </a:txBody>
                  <a:tcPr marL="6943" marR="6943" marT="6944" marB="0" anchor="b"/>
                </a:tc>
              </a:tr>
              <a:tr h="223434">
                <a:tc gridSpan="3">
                  <a:txBody>
                    <a:bodyPr/>
                    <a:lstStyle/>
                    <a:p>
                      <a:pPr algn="l" fontAlgn="b"/>
                      <a:r>
                        <a:rPr lang="en-US" sz="1100" u="none" strike="noStrike" dirty="0">
                          <a:effectLst/>
                        </a:rPr>
                        <a:t>Special Event Expenses</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                </a:t>
                      </a:r>
                      <a:r>
                        <a:rPr lang="en-US" sz="1100" u="none" strike="noStrike" dirty="0" smtClean="0">
                          <a:effectLst/>
                        </a:rPr>
                        <a:t>(45,000)</a:t>
                      </a:r>
                      <a:endParaRPr lang="en-US" sz="1100" b="0" i="0" u="none" strike="noStrike" dirty="0">
                        <a:effectLst/>
                        <a:latin typeface="Calibri"/>
                      </a:endParaRPr>
                    </a:p>
                  </a:txBody>
                  <a:tcPr marL="6943" marR="6943" marT="6944" marB="0" anchor="b"/>
                </a:tc>
              </a:tr>
              <a:tr h="223434">
                <a:tc gridSpan="3">
                  <a:txBody>
                    <a:bodyPr/>
                    <a:lstStyle/>
                    <a:p>
                      <a:pPr algn="l" fontAlgn="b"/>
                      <a:r>
                        <a:rPr lang="en-US" sz="1100" b="0" i="0" u="none" strike="noStrike" dirty="0" smtClean="0">
                          <a:effectLst/>
                          <a:latin typeface="Calibri"/>
                        </a:rPr>
                        <a:t>Bastrop Arts in</a:t>
                      </a:r>
                      <a:r>
                        <a:rPr lang="en-US" sz="1100" b="0" i="0" u="none" strike="noStrike" baseline="0" dirty="0" smtClean="0">
                          <a:effectLst/>
                          <a:latin typeface="Calibri"/>
                        </a:rPr>
                        <a:t> Public Places (BAIPP)</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b="0" i="0" u="none" strike="noStrike" dirty="0" smtClean="0">
                          <a:effectLst/>
                          <a:latin typeface="Calibri"/>
                        </a:rPr>
                        <a:t> $                (40,159)</a:t>
                      </a:r>
                      <a:endParaRPr lang="en-US" sz="1100" b="0" i="0" u="none" strike="noStrike" dirty="0">
                        <a:effectLst/>
                        <a:latin typeface="Calibri"/>
                      </a:endParaRPr>
                    </a:p>
                  </a:txBody>
                  <a:tcPr marL="6943" marR="6943" marT="6944" marB="0" anchor="b"/>
                </a:tc>
              </a:tr>
              <a:tr h="223434">
                <a:tc gridSpan="4">
                  <a:txBody>
                    <a:bodyPr/>
                    <a:lstStyle/>
                    <a:p>
                      <a:pPr algn="l" fontAlgn="b"/>
                      <a:r>
                        <a:rPr lang="en-US" sz="1100" u="none" strike="noStrike" dirty="0">
                          <a:effectLst/>
                        </a:rPr>
                        <a:t>Transfer Out-Convention Center-M&amp;O</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smtClean="0">
                          <a:effectLst/>
                        </a:rPr>
                        <a:t> </a:t>
                      </a:r>
                      <a:r>
                        <a:rPr lang="en-US" sz="1100" u="none" strike="noStrike" dirty="0">
                          <a:effectLst/>
                        </a:rPr>
                        <a:t>$              </a:t>
                      </a:r>
                      <a:r>
                        <a:rPr lang="en-US" sz="1100" u="none" strike="noStrike" dirty="0" smtClean="0">
                          <a:effectLst/>
                        </a:rPr>
                        <a:t>(570,275)</a:t>
                      </a:r>
                      <a:endParaRPr lang="en-US" sz="1100" b="0" i="0" u="none" strike="noStrike" dirty="0">
                        <a:effectLst/>
                        <a:latin typeface="Calibri"/>
                      </a:endParaRPr>
                    </a:p>
                  </a:txBody>
                  <a:tcPr marL="6943" marR="6943" marT="6944" marB="0" anchor="b"/>
                </a:tc>
              </a:tr>
              <a:tr h="223434">
                <a:tc gridSpan="5">
                  <a:txBody>
                    <a:bodyPr/>
                    <a:lstStyle/>
                    <a:p>
                      <a:pPr algn="l" fontAlgn="b"/>
                      <a:r>
                        <a:rPr lang="en-US" sz="1100" u="none" strike="noStrike" dirty="0">
                          <a:effectLst/>
                        </a:rPr>
                        <a:t>Transfer Out-Convention Center-Debt Payments</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(551,025)</a:t>
                      </a:r>
                      <a:endParaRPr lang="en-US" sz="1100" b="0" i="0" u="sng" strike="noStrike" dirty="0">
                        <a:effectLst/>
                        <a:latin typeface="Calibri"/>
                      </a:endParaRPr>
                    </a:p>
                  </a:txBody>
                  <a:tcPr marL="6943" marR="6943" marT="6944" marB="0" anchor="b"/>
                </a:tc>
              </a:tr>
              <a:tr h="334775">
                <a:tc gridSpan="3">
                  <a:txBody>
                    <a:bodyPr/>
                    <a:lstStyle/>
                    <a:p>
                      <a:pPr algn="l" fontAlgn="b"/>
                      <a:r>
                        <a:rPr lang="en-US" sz="1100" u="none" strike="noStrike" dirty="0">
                          <a:effectLst/>
                        </a:rPr>
                        <a:t>Total FY </a:t>
                      </a:r>
                      <a:r>
                        <a:rPr lang="en-US" sz="1100" u="none" strike="noStrike" dirty="0" smtClean="0">
                          <a:effectLst/>
                        </a:rPr>
                        <a:t>2015 </a:t>
                      </a:r>
                      <a:r>
                        <a:rPr lang="en-US" sz="1100" u="none" strike="noStrike" dirty="0">
                          <a:effectLst/>
                        </a:rPr>
                        <a:t>Expenditures</a:t>
                      </a:r>
                      <a:endParaRPr lang="en-US" sz="1100" b="0" i="0" u="none" strike="noStrike" dirty="0">
                        <a:effectLst/>
                        <a:latin typeface="Calibri"/>
                      </a:endParaRPr>
                    </a:p>
                  </a:txBody>
                  <a:tcPr marL="6943" marR="6943" marT="69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          (2,495,988)</a:t>
                      </a:r>
                      <a:endParaRPr lang="en-US" sz="1100" b="0" i="0" u="sng" strike="noStrike" dirty="0">
                        <a:effectLst/>
                        <a:latin typeface="Calibri"/>
                      </a:endParaRPr>
                    </a:p>
                  </a:txBody>
                  <a:tcPr marL="6943" marR="6943" marT="6944" marB="0" anchor="b"/>
                </a:tc>
              </a:tr>
              <a:tr h="178547">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r>
              <a:tr h="178547">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r>
              <a:tr h="185986">
                <a:tc gridSpan="4">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6943" marR="6943" marT="69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r>
                        <a:rPr lang="en-US" sz="1100" u="none" strike="noStrike" dirty="0">
                          <a:effectLst/>
                        </a:rPr>
                        <a:t> $         </a:t>
                      </a:r>
                      <a:r>
                        <a:rPr lang="en-US" sz="1100" u="none" strike="noStrike" dirty="0" smtClean="0">
                          <a:effectLst/>
                        </a:rPr>
                        <a:t>  2,188,819 </a:t>
                      </a:r>
                      <a:endParaRPr lang="en-US" sz="1100" b="0" i="0" u="none" strike="noStrike" dirty="0">
                        <a:effectLst/>
                        <a:latin typeface="Calibri"/>
                      </a:endParaRPr>
                    </a:p>
                  </a:txBody>
                  <a:tcPr marL="6943" marR="6943" marT="6944" marB="0" anchor="b"/>
                </a:tc>
              </a:tr>
              <a:tr h="185986">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tc>
              </a:tr>
              <a:tr h="185986">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6943" marR="6943" marT="6944" marB="0" anchor="b">
                    <a:solidFill>
                      <a:schemeClr val="bg2">
                        <a:lumMod val="75000"/>
                      </a:schemeClr>
                    </a:solidFill>
                  </a:tcPr>
                </a:tc>
              </a:tr>
              <a:tr h="178547">
                <a:tc>
                  <a:txBody>
                    <a:bodyPr/>
                    <a:lstStyle/>
                    <a:p>
                      <a:pPr algn="l" fontAlgn="b"/>
                      <a:endParaRPr lang="en-US" sz="1100" b="0" i="0" u="none" strike="noStrike" dirty="0">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a:effectLst/>
                        <a:latin typeface="Calibri"/>
                      </a:endParaRPr>
                    </a:p>
                  </a:txBody>
                  <a:tcPr marL="6943" marR="6943" marT="6944" marB="0" anchor="b"/>
                </a:tc>
                <a:tc>
                  <a:txBody>
                    <a:bodyPr/>
                    <a:lstStyle/>
                    <a:p>
                      <a:pPr algn="l" fontAlgn="b"/>
                      <a:endParaRPr lang="en-US" sz="1100" b="0" i="0" u="none" strike="noStrike" dirty="0">
                        <a:effectLst/>
                        <a:latin typeface="Calibri"/>
                      </a:endParaRPr>
                    </a:p>
                  </a:txBody>
                  <a:tcPr marL="6943" marR="6943" marT="6944" marB="0" anchor="b"/>
                </a:tc>
              </a:tr>
            </a:tbl>
          </a:graphicData>
        </a:graphic>
      </p:graphicFrame>
      <p:sp>
        <p:nvSpPr>
          <p:cNvPr id="8" name="Slide Number Placeholder 1"/>
          <p:cNvSpPr txBox="1">
            <a:spLocks/>
          </p:cNvSpPr>
          <p:nvPr/>
        </p:nvSpPr>
        <p:spPr>
          <a:xfrm>
            <a:off x="5791200" y="8610600"/>
            <a:ext cx="706582"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171</a:t>
            </a:r>
            <a:endParaRPr lang="en-US" dirty="0"/>
          </a:p>
        </p:txBody>
      </p:sp>
    </p:spTree>
    <p:extLst>
      <p:ext uri="{BB962C8B-B14F-4D97-AF65-F5344CB8AC3E}">
        <p14:creationId xmlns:p14="http://schemas.microsoft.com/office/powerpoint/2010/main" val="355586703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22292538"/>
              </p:ext>
            </p:extLst>
          </p:nvPr>
        </p:nvGraphicFramePr>
        <p:xfrm>
          <a:off x="609600" y="838200"/>
          <a:ext cx="5715000" cy="3909301"/>
        </p:xfrm>
        <a:graphic>
          <a:graphicData uri="http://schemas.openxmlformats.org/drawingml/2006/table">
            <a:tbl>
              <a:tblPr>
                <a:tableStyleId>{6E25E649-3F16-4E02-A733-19D2CDBF48F0}</a:tableStyleId>
              </a:tblPr>
              <a:tblGrid>
                <a:gridCol w="3931338"/>
                <a:gridCol w="1783662"/>
              </a:tblGrid>
              <a:tr h="373421">
                <a:tc gridSpan="2">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LIBRARY </a:t>
                      </a:r>
                      <a:r>
                        <a:rPr lang="en-US" sz="1200" b="1" u="none" strike="noStrike" dirty="0">
                          <a:solidFill>
                            <a:srgbClr val="336600"/>
                          </a:solidFill>
                          <a:effectLst/>
                        </a:rPr>
                        <a:t>BOARD FUND #505</a:t>
                      </a:r>
                      <a:endParaRPr lang="en-US" sz="1200" b="1" i="0" u="none" strike="noStrike" dirty="0">
                        <a:solidFill>
                          <a:srgbClr val="336600"/>
                        </a:solidFill>
                        <a:effectLst/>
                        <a:latin typeface="Calibri"/>
                      </a:endParaRPr>
                    </a:p>
                  </a:txBody>
                  <a:tcPr marL="7620" marR="7620" marT="7620" marB="0" anchor="b"/>
                </a:tc>
                <a:tc hMerge="1">
                  <a:txBody>
                    <a:bodyPr/>
                    <a:lstStyle/>
                    <a:p>
                      <a:endParaRPr lang="en-US"/>
                    </a:p>
                  </a:txBody>
                  <a:tcPr/>
                </a:tc>
              </a:tr>
              <a:tr h="236211">
                <a:tc gridSpan="2">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7620" marR="7620" marT="7620" marB="0" anchor="b"/>
                </a:tc>
                <a:tc hMerge="1">
                  <a:txBody>
                    <a:bodyPr/>
                    <a:lstStyle/>
                    <a:p>
                      <a:endParaRPr lang="en-US"/>
                    </a:p>
                  </a:txBody>
                  <a:tcPr/>
                </a:tc>
              </a:tr>
              <a:tr h="175279">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20" marB="0" anchor="b"/>
                </a:tc>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20" marB="0" anchor="b"/>
                </a:tc>
              </a:tr>
              <a:tr h="175279">
                <a:tc>
                  <a:txBody>
                    <a:bodyPr/>
                    <a:lstStyle/>
                    <a:p>
                      <a:pPr algn="ctr" fontAlgn="b"/>
                      <a:endParaRPr lang="en-US" sz="1100" b="1" i="0" u="none" strike="noStrike" dirty="0">
                        <a:effectLst/>
                        <a:latin typeface="Calibri"/>
                      </a:endParaRPr>
                    </a:p>
                  </a:txBody>
                  <a:tcPr marL="7620" marR="7620" marT="7620" marB="0" anchor="b">
                    <a:solidFill>
                      <a:schemeClr val="bg2">
                        <a:lumMod val="75000"/>
                      </a:schemeClr>
                    </a:solidFill>
                  </a:tcPr>
                </a:tc>
                <a:tc>
                  <a:txBody>
                    <a:bodyPr/>
                    <a:lstStyle/>
                    <a:p>
                      <a:pPr algn="ctr" fontAlgn="b"/>
                      <a:endParaRPr lang="en-US" sz="1100" b="1" i="0" u="none" strike="noStrike" dirty="0">
                        <a:effectLst/>
                        <a:latin typeface="Calibri"/>
                      </a:endParaRPr>
                    </a:p>
                  </a:txBody>
                  <a:tcPr marL="7620" marR="7620" marT="7620" marB="0" anchor="b">
                    <a:solidFill>
                      <a:schemeClr val="bg2">
                        <a:lumMod val="75000"/>
                      </a:schemeClr>
                    </a:solidFill>
                  </a:tcPr>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7620" marR="7620" marT="7620" marB="0" anchor="b"/>
                </a:tc>
                <a:tc>
                  <a:txBody>
                    <a:bodyPr/>
                    <a:lstStyle/>
                    <a:p>
                      <a:pPr algn="l" fontAlgn="b"/>
                      <a:r>
                        <a:rPr lang="en-US" sz="1100" u="none" strike="noStrike" dirty="0">
                          <a:effectLst/>
                        </a:rPr>
                        <a:t> $                          </a:t>
                      </a:r>
                      <a:r>
                        <a:rPr lang="en-US" sz="1100" u="none" strike="noStrike" baseline="0" dirty="0" smtClean="0">
                          <a:effectLst/>
                        </a:rPr>
                        <a:t>   7,777</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75279">
                <a:tc>
                  <a:txBody>
                    <a:bodyPr/>
                    <a:lstStyle/>
                    <a:p>
                      <a:pPr algn="l" fontAlgn="b"/>
                      <a:r>
                        <a:rPr lang="en-US" sz="1100" b="1" u="none" strike="noStrike" dirty="0">
                          <a:effectLst/>
                        </a:rPr>
                        <a:t>FY </a:t>
                      </a:r>
                      <a:r>
                        <a:rPr lang="en-US" sz="1100" b="1" u="none" strike="noStrike" dirty="0" smtClean="0">
                          <a:effectLst/>
                        </a:rPr>
                        <a:t>2014-2015</a:t>
                      </a:r>
                      <a:endParaRPr lang="en-US" sz="1100" b="1"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smtClean="0">
                          <a:effectLst/>
                        </a:rPr>
                        <a:t> $                              2,540</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(2,930)</a:t>
                      </a:r>
                      <a:endParaRPr lang="en-US" sz="1100" b="0" i="0" u="sng"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620" marR="7620" marT="7620" marB="0" anchor="b"/>
                </a:tc>
                <a:tc>
                  <a:txBody>
                    <a:bodyPr/>
                    <a:lstStyle/>
                    <a:p>
                      <a:pPr algn="l" fontAlgn="b"/>
                      <a:r>
                        <a:rPr lang="en-US" sz="1100" u="none" strike="noStrike" dirty="0">
                          <a:effectLst/>
                        </a:rPr>
                        <a:t> $                           </a:t>
                      </a:r>
                      <a:r>
                        <a:rPr lang="en-US" sz="1100" u="none" strike="noStrike" dirty="0" smtClean="0">
                          <a:effectLst/>
                        </a:rPr>
                        <a:t>  7,387</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75279">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bl>
          </a:graphicData>
        </a:graphic>
      </p:graphicFrame>
      <p:graphicFrame>
        <p:nvGraphicFramePr>
          <p:cNvPr id="176165" name="Chart 2"/>
          <p:cNvGraphicFramePr>
            <a:graphicFrameLocks/>
          </p:cNvGraphicFramePr>
          <p:nvPr/>
        </p:nvGraphicFramePr>
        <p:xfrm>
          <a:off x="558802" y="5359400"/>
          <a:ext cx="5969000" cy="3149600"/>
        </p:xfrm>
        <a:graphic>
          <a:graphicData uri="http://schemas.openxmlformats.org/presentationml/2006/ole">
            <mc:AlternateContent xmlns:mc="http://schemas.openxmlformats.org/markup-compatibility/2006">
              <mc:Choice xmlns:v="urn:schemas-microsoft-com:vml" Requires="v">
                <p:oleObj spid="_x0000_s176842" r:id="rId3" imgW="5968501" imgH="3151905" progId="Excel.Chart.8">
                  <p:embed/>
                </p:oleObj>
              </mc:Choice>
              <mc:Fallback>
                <p:oleObj r:id="rId3" imgW="5968501" imgH="3151905" progId="Excel.Chart.8">
                  <p:embed/>
                  <p:pic>
                    <p:nvPicPr>
                      <p:cNvPr id="0" name="Char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2" y="5359400"/>
                        <a:ext cx="5969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p:cNvSpPr>
            <a:spLocks noGrp="1"/>
          </p:cNvSpPr>
          <p:nvPr>
            <p:ph type="sldNum" sz="quarter" idx="12"/>
          </p:nvPr>
        </p:nvSpPr>
        <p:spPr>
          <a:xfrm>
            <a:off x="0" y="8657167"/>
            <a:ext cx="738014" cy="486833"/>
          </a:xfrm>
        </p:spPr>
        <p:txBody>
          <a:bodyPr/>
          <a:lstStyle/>
          <a:p>
            <a:pPr algn="r">
              <a:defRPr/>
            </a:pPr>
            <a:fld id="{F5669E6F-A436-41F2-85FF-0D6B9183F3DF}" type="slidenum">
              <a:rPr lang="en-US" smtClean="0"/>
              <a:pPr algn="r">
                <a:defRPr/>
              </a:pPr>
              <a:t>172</a:t>
            </a:fld>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20291557"/>
              </p:ext>
            </p:extLst>
          </p:nvPr>
        </p:nvGraphicFramePr>
        <p:xfrm>
          <a:off x="558802" y="4953000"/>
          <a:ext cx="5867400" cy="3048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72394604"/>
              </p:ext>
            </p:extLst>
          </p:nvPr>
        </p:nvGraphicFramePr>
        <p:xfrm>
          <a:off x="685811" y="838201"/>
          <a:ext cx="5638801" cy="4298346"/>
        </p:xfrm>
        <a:graphic>
          <a:graphicData uri="http://schemas.openxmlformats.org/drawingml/2006/table">
            <a:tbl>
              <a:tblPr>
                <a:tableStyleId>{6E25E649-3F16-4E02-A733-19D2CDBF48F0}</a:tableStyleId>
              </a:tblPr>
              <a:tblGrid>
                <a:gridCol w="803803"/>
                <a:gridCol w="240418"/>
                <a:gridCol w="563386"/>
                <a:gridCol w="803803"/>
                <a:gridCol w="560390"/>
                <a:gridCol w="243413"/>
                <a:gridCol w="889054"/>
                <a:gridCol w="1534534"/>
              </a:tblGrid>
              <a:tr h="373523">
                <a:tc gridSpan="8">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PARK/TRAIL </a:t>
                      </a:r>
                      <a:r>
                        <a:rPr lang="en-US" sz="1200" b="1" u="none" strike="noStrike" dirty="0">
                          <a:solidFill>
                            <a:srgbClr val="336600"/>
                          </a:solidFill>
                          <a:effectLst/>
                        </a:rPr>
                        <a:t>LAND DEDICATION </a:t>
                      </a:r>
                      <a:r>
                        <a:rPr lang="en-US" sz="1200" b="1" u="none" strike="noStrike" dirty="0" smtClean="0">
                          <a:solidFill>
                            <a:srgbClr val="336600"/>
                          </a:solidFill>
                          <a:effectLst/>
                        </a:rPr>
                        <a:t>FUND #520</a:t>
                      </a:r>
                      <a:endParaRPr lang="en-US" sz="1200" b="1" i="0" u="none" strike="noStrike" dirty="0">
                        <a:solidFill>
                          <a:srgbClr val="336600"/>
                        </a:solidFill>
                        <a:effectLst/>
                        <a:latin typeface="Calibri"/>
                      </a:endParaRPr>
                    </a:p>
                  </a:txBody>
                  <a:tcPr marL="7620" marR="7620" marT="762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196">
                <a:tc gridSpan="8">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7620" marR="7620" marT="762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951">
                <a:tc>
                  <a:txBody>
                    <a:bodyPr/>
                    <a:lstStyle/>
                    <a:p>
                      <a:pPr algn="ctr" fontAlgn="b"/>
                      <a:endParaRPr lang="en-US" sz="1100" b="1" i="0" u="none" strike="noStrike" dirty="0">
                        <a:effectLst/>
                        <a:latin typeface="Calibri"/>
                      </a:endParaRPr>
                    </a:p>
                  </a:txBody>
                  <a:tcPr marL="7620" marR="7620" marT="7623" marB="0" anchor="b"/>
                </a:tc>
                <a:tc gridSpan="2">
                  <a:txBody>
                    <a:bodyPr/>
                    <a:lstStyle/>
                    <a:p>
                      <a:pPr algn="ctr" fontAlgn="b"/>
                      <a:endParaRPr lang="en-US" sz="1100" b="1" i="0" u="none" strike="noStrike" dirty="0">
                        <a:effectLst/>
                        <a:latin typeface="Calibri"/>
                      </a:endParaRPr>
                    </a:p>
                  </a:txBody>
                  <a:tcPr marL="7620" marR="7620" marT="7623" marB="0" anchor="b"/>
                </a:tc>
                <a:tc hMerge="1">
                  <a:txBody>
                    <a:bodyPr/>
                    <a:lstStyle/>
                    <a:p>
                      <a:endParaRPr lang="en-US"/>
                    </a:p>
                  </a:txBody>
                  <a:tcPr/>
                </a:tc>
                <a:tc>
                  <a:txBody>
                    <a:bodyPr/>
                    <a:lstStyle/>
                    <a:p>
                      <a:pPr algn="ctr" fontAlgn="b"/>
                      <a:endParaRPr lang="en-US" sz="1100" b="1" i="0" u="none" strike="noStrike" dirty="0">
                        <a:effectLst/>
                        <a:latin typeface="Calibri"/>
                      </a:endParaRPr>
                    </a:p>
                  </a:txBody>
                  <a:tcPr marL="7620" marR="7620" marT="7623" marB="0" anchor="b"/>
                </a:tc>
                <a:tc gridSpan="2">
                  <a:txBody>
                    <a:bodyPr/>
                    <a:lstStyle/>
                    <a:p>
                      <a:pPr algn="ctr" fontAlgn="b"/>
                      <a:endParaRPr lang="en-US" sz="1100" b="1" i="0" u="none" strike="noStrike" dirty="0">
                        <a:effectLst/>
                        <a:latin typeface="Calibri"/>
                      </a:endParaRPr>
                    </a:p>
                  </a:txBody>
                  <a:tcPr marL="7620" marR="7620" marT="7623" marB="0" anchor="b"/>
                </a:tc>
                <a:tc hMerge="1">
                  <a:txBody>
                    <a:bodyPr/>
                    <a:lstStyle/>
                    <a:p>
                      <a:endParaRPr lang="en-US"/>
                    </a:p>
                  </a:txBody>
                  <a:tcPr/>
                </a:tc>
                <a:tc>
                  <a:txBody>
                    <a:bodyPr/>
                    <a:lstStyle/>
                    <a:p>
                      <a:pPr algn="ctr" fontAlgn="b"/>
                      <a:endParaRPr lang="en-US" sz="1100" b="1" i="0" u="none" strike="noStrike" dirty="0">
                        <a:effectLst/>
                        <a:latin typeface="Calibri"/>
                      </a:endParaRPr>
                    </a:p>
                  </a:txBody>
                  <a:tcPr marL="7620" marR="7620" marT="7623" marB="0" anchor="b"/>
                </a:tc>
                <a:tc>
                  <a:txBody>
                    <a:bodyPr/>
                    <a:lstStyle/>
                    <a:p>
                      <a:pPr algn="ctr" fontAlgn="b"/>
                      <a:endParaRPr lang="en-US" sz="1100" b="1" i="0" u="none" strike="noStrike" dirty="0">
                        <a:effectLst/>
                        <a:latin typeface="Calibri"/>
                      </a:endParaRPr>
                    </a:p>
                  </a:txBody>
                  <a:tcPr marL="7620" marR="7620" marT="7623" marB="0" anchor="b"/>
                </a:tc>
              </a:tr>
              <a:tr h="175327">
                <a:tc>
                  <a:txBody>
                    <a:bodyPr/>
                    <a:lstStyle/>
                    <a:p>
                      <a:pPr algn="ctr" fontAlgn="b"/>
                      <a:endParaRPr lang="en-US" sz="1100" b="1" i="0" u="none" strike="noStrike" dirty="0">
                        <a:effectLst/>
                        <a:latin typeface="Calibri"/>
                      </a:endParaRPr>
                    </a:p>
                  </a:txBody>
                  <a:tcPr marL="7620" marR="7620" marT="7623" marB="0" anchor="b">
                    <a:solidFill>
                      <a:schemeClr val="bg2">
                        <a:lumMod val="75000"/>
                      </a:schemeClr>
                    </a:solidFill>
                  </a:tcPr>
                </a:tc>
                <a:tc gridSpan="2">
                  <a:txBody>
                    <a:bodyPr/>
                    <a:lstStyle/>
                    <a:p>
                      <a:pPr algn="ctr" fontAlgn="b"/>
                      <a:endParaRPr lang="en-US" sz="1100" b="1" i="0" u="none" strike="noStrike" dirty="0">
                        <a:effectLst/>
                        <a:latin typeface="Calibri"/>
                      </a:endParaRPr>
                    </a:p>
                  </a:txBody>
                  <a:tcPr marL="7620" marR="7620" marT="7623" marB="0" anchor="b">
                    <a:solidFill>
                      <a:schemeClr val="bg2">
                        <a:lumMod val="75000"/>
                      </a:schemeClr>
                    </a:solidFill>
                  </a:tcPr>
                </a:tc>
                <a:tc hMerge="1">
                  <a:txBody>
                    <a:bodyPr/>
                    <a:lstStyle/>
                    <a:p>
                      <a:endParaRPr lang="en-US"/>
                    </a:p>
                  </a:txBody>
                  <a:tcPr/>
                </a:tc>
                <a:tc>
                  <a:txBody>
                    <a:bodyPr/>
                    <a:lstStyle/>
                    <a:p>
                      <a:pPr algn="ctr" fontAlgn="b"/>
                      <a:endParaRPr lang="en-US" sz="1100" b="1" i="0" u="none" strike="noStrike" dirty="0">
                        <a:effectLst/>
                        <a:latin typeface="Calibri"/>
                      </a:endParaRPr>
                    </a:p>
                  </a:txBody>
                  <a:tcPr marL="7620" marR="7620" marT="7623" marB="0" anchor="b">
                    <a:solidFill>
                      <a:schemeClr val="bg2">
                        <a:lumMod val="75000"/>
                      </a:schemeClr>
                    </a:solidFill>
                  </a:tcPr>
                </a:tc>
                <a:tc gridSpan="2">
                  <a:txBody>
                    <a:bodyPr/>
                    <a:lstStyle/>
                    <a:p>
                      <a:pPr algn="ctr" fontAlgn="b"/>
                      <a:endParaRPr lang="en-US" sz="1100" b="1" i="0" u="none" strike="noStrike" dirty="0">
                        <a:effectLst/>
                        <a:latin typeface="Calibri"/>
                      </a:endParaRPr>
                    </a:p>
                  </a:txBody>
                  <a:tcPr marL="7620" marR="7620" marT="7623" marB="0" anchor="b">
                    <a:solidFill>
                      <a:schemeClr val="bg2">
                        <a:lumMod val="75000"/>
                      </a:schemeClr>
                    </a:solidFill>
                  </a:tcPr>
                </a:tc>
                <a:tc hMerge="1">
                  <a:txBody>
                    <a:bodyPr/>
                    <a:lstStyle/>
                    <a:p>
                      <a:endParaRPr lang="en-US"/>
                    </a:p>
                  </a:txBody>
                  <a:tcPr/>
                </a:tc>
                <a:tc>
                  <a:txBody>
                    <a:bodyPr/>
                    <a:lstStyle/>
                    <a:p>
                      <a:pPr algn="ctr" fontAlgn="b"/>
                      <a:endParaRPr lang="en-US" sz="1100" b="1" i="0" u="none" strike="noStrike" dirty="0">
                        <a:effectLst/>
                        <a:latin typeface="Calibri"/>
                      </a:endParaRPr>
                    </a:p>
                  </a:txBody>
                  <a:tcPr marL="7620" marR="7620" marT="7623" marB="0" anchor="b">
                    <a:solidFill>
                      <a:schemeClr val="bg2">
                        <a:lumMod val="75000"/>
                      </a:schemeClr>
                    </a:solidFill>
                  </a:tcPr>
                </a:tc>
                <a:tc>
                  <a:txBody>
                    <a:bodyPr/>
                    <a:lstStyle/>
                    <a:p>
                      <a:pPr algn="ctr" fontAlgn="b"/>
                      <a:endParaRPr lang="en-US" sz="1100" b="1" i="0" u="none" strike="noStrike" dirty="0">
                        <a:effectLst/>
                        <a:latin typeface="Calibri"/>
                      </a:endParaRPr>
                    </a:p>
                  </a:txBody>
                  <a:tcPr marL="7620" marR="7620" marT="7623" marB="0" anchor="b">
                    <a:solidFill>
                      <a:schemeClr val="bg2">
                        <a:lumMod val="75000"/>
                      </a:schemeClr>
                    </a:solidFill>
                  </a:tcPr>
                </a:tc>
              </a:tr>
              <a:tr h="182951">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23"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c gridSpan="2">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23" marB="0" anchor="b"/>
                </a:tc>
              </a:tr>
              <a:tr h="182951">
                <a:tc gridSpan="6">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7620" marR="7620" marT="762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620" marR="7620" marT="7623" marB="0" anchor="b"/>
                </a:tc>
                <a:tc>
                  <a:txBody>
                    <a:bodyPr/>
                    <a:lstStyle/>
                    <a:p>
                      <a:pPr algn="l" fontAlgn="b"/>
                      <a:r>
                        <a:rPr lang="en-US" sz="1100" u="none" strike="noStrike" dirty="0">
                          <a:effectLst/>
                        </a:rPr>
                        <a:t> $                  </a:t>
                      </a:r>
                      <a:r>
                        <a:rPr lang="en-US" sz="1100" u="none" strike="noStrike" dirty="0" smtClean="0">
                          <a:effectLst/>
                        </a:rPr>
                        <a:t>119,855</a:t>
                      </a:r>
                      <a:endParaRPr lang="en-US" sz="1100" b="0" i="0" u="none" strike="noStrike" dirty="0">
                        <a:effectLst/>
                        <a:latin typeface="Calibri"/>
                      </a:endParaRPr>
                    </a:p>
                  </a:txBody>
                  <a:tcPr marL="7620" marR="7620" marT="7623" marB="0" anchor="b"/>
                </a:tc>
              </a:tr>
              <a:tr h="297183">
                <a:tc gridSpan="2">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c hMerge="1">
                  <a:txBody>
                    <a:bodyPr/>
                    <a:lstStyle/>
                    <a:p>
                      <a:pPr algn="l" fontAlgn="b"/>
                      <a:endParaRPr lang="en-US" sz="1100" b="0" i="0" u="none" strike="noStrike">
                        <a:effectLst/>
                        <a:latin typeface="Calibri"/>
                      </a:endParaRPr>
                    </a:p>
                  </a:txBody>
                  <a:tcPr marL="7620" marR="7620" marT="7620" marB="0" anchor="b"/>
                </a:tc>
                <a:tc>
                  <a:txBody>
                    <a:bodyPr/>
                    <a:lstStyle/>
                    <a:p>
                      <a:endParaRPr lang="en-US" sz="1900" dirty="0"/>
                    </a:p>
                  </a:txBody>
                  <a:tcPr marL="7620" marR="7620" marT="7623" marB="0" anchor="b"/>
                </a:tc>
                <a:tc gridSpan="2">
                  <a:txBody>
                    <a:bodyPr/>
                    <a:lstStyle/>
                    <a:p>
                      <a:pPr algn="l" fontAlgn="b"/>
                      <a:endParaRPr lang="en-US" sz="1100" b="0" i="0" u="none" strike="noStrike" dirty="0">
                        <a:effectLst/>
                        <a:latin typeface="Calibri"/>
                      </a:endParaRPr>
                    </a:p>
                  </a:txBody>
                  <a:tcPr marL="7620" marR="7620" marT="7623" marB="0" anchor="b"/>
                </a:tc>
                <a:tc hMerge="1">
                  <a:txBody>
                    <a:bodyPr/>
                    <a:lstStyle/>
                    <a:p>
                      <a:pPr algn="l" fontAlgn="b"/>
                      <a:endParaRPr lang="en-US" sz="1100" b="0" i="0" u="none" strike="noStrike" dirty="0">
                        <a:effectLst/>
                        <a:latin typeface="Calibri"/>
                      </a:endParaRPr>
                    </a:p>
                  </a:txBody>
                  <a:tcPr marL="7620" marR="7620" marT="7623" marB="0" anchor="b"/>
                </a:tc>
                <a:tc>
                  <a:txBody>
                    <a:bodyPr/>
                    <a:lstStyle/>
                    <a:p>
                      <a:endParaRPr lang="en-US" sz="1900" dirty="0"/>
                    </a:p>
                  </a:txBody>
                  <a:tcPr marL="7620" marR="7620" marT="7623" marB="0" anchor="b"/>
                </a:tc>
                <a:tc>
                  <a:txBody>
                    <a:bodyPr/>
                    <a:lstStyle/>
                    <a:p>
                      <a:pPr algn="l" fontAlgn="b"/>
                      <a:endParaRPr lang="en-US" sz="1100" b="0" i="0" u="none" strike="noStrike" dirty="0">
                        <a:effectLst/>
                        <a:latin typeface="Calibri"/>
                      </a:endParaRPr>
                    </a:p>
                  </a:txBody>
                  <a:tcPr marL="7620" marR="7620" marT="7623"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r>
              <a:tr h="297183">
                <a:tc gridSpan="2">
                  <a:txBody>
                    <a:bodyPr/>
                    <a:lstStyle/>
                    <a:p>
                      <a:pPr algn="l" fontAlgn="b"/>
                      <a:r>
                        <a:rPr lang="en-US" sz="1100" b="1" u="none" strike="noStrike" dirty="0">
                          <a:effectLst/>
                        </a:rPr>
                        <a:t>FY </a:t>
                      </a:r>
                      <a:r>
                        <a:rPr lang="en-US" sz="1100" b="1" u="none" strike="noStrike" dirty="0" smtClean="0">
                          <a:effectLst/>
                        </a:rPr>
                        <a:t>2014-2015</a:t>
                      </a:r>
                      <a:endParaRPr lang="en-US" sz="1100" b="1" i="0" u="none" strike="noStrike" dirty="0">
                        <a:effectLst/>
                        <a:latin typeface="Calibri"/>
                      </a:endParaRPr>
                    </a:p>
                  </a:txBody>
                  <a:tcPr marL="7620" marR="7620" marT="7623" marB="0" anchor="b"/>
                </a:tc>
                <a:tc hMerge="1">
                  <a:txBody>
                    <a:bodyPr/>
                    <a:lstStyle/>
                    <a:p>
                      <a:pPr algn="l" fontAlgn="b"/>
                      <a:endParaRPr lang="en-US" sz="1100" b="0" i="0" u="none" strike="noStrike">
                        <a:effectLst/>
                        <a:latin typeface="Calibri"/>
                      </a:endParaRPr>
                    </a:p>
                  </a:txBody>
                  <a:tcPr marL="7620" marR="7620" marT="7620" marB="0" anchor="b"/>
                </a:tc>
                <a:tc>
                  <a:txBody>
                    <a:bodyPr/>
                    <a:lstStyle/>
                    <a:p>
                      <a:endParaRPr lang="en-US" sz="1900" dirty="0">
                        <a:solidFill>
                          <a:srgbClr val="FF0000"/>
                        </a:solidFill>
                      </a:endParaRPr>
                    </a:p>
                  </a:txBody>
                  <a:tcPr marL="7620" marR="7620" marT="7623" marB="0" anchor="b"/>
                </a:tc>
                <a:tc gridSpan="2">
                  <a:txBody>
                    <a:bodyPr/>
                    <a:lstStyle/>
                    <a:p>
                      <a:pPr algn="l" fontAlgn="b"/>
                      <a:endParaRPr lang="en-US" sz="1100" b="0" i="0" u="none" strike="noStrike" dirty="0">
                        <a:solidFill>
                          <a:srgbClr val="FF0000"/>
                        </a:solidFill>
                        <a:effectLst/>
                        <a:latin typeface="Calibri"/>
                      </a:endParaRPr>
                    </a:p>
                  </a:txBody>
                  <a:tcPr marL="7620" marR="7620" marT="7623" marB="0" anchor="b"/>
                </a:tc>
                <a:tc hMerge="1">
                  <a:txBody>
                    <a:bodyPr/>
                    <a:lstStyle/>
                    <a:p>
                      <a:pPr algn="l" fontAlgn="b"/>
                      <a:endParaRPr lang="en-US" sz="1100" b="0" i="0" u="none" strike="noStrike" dirty="0">
                        <a:solidFill>
                          <a:srgbClr val="FF0000"/>
                        </a:solidFill>
                        <a:effectLst/>
                        <a:latin typeface="Calibri"/>
                      </a:endParaRPr>
                    </a:p>
                  </a:txBody>
                  <a:tcPr marL="7620" marR="7620" marT="7623" marB="0" anchor="b"/>
                </a:tc>
                <a:tc>
                  <a:txBody>
                    <a:bodyPr/>
                    <a:lstStyle/>
                    <a:p>
                      <a:endParaRPr lang="en-US" sz="1900"/>
                    </a:p>
                  </a:txBody>
                  <a:tcPr marL="7620" marR="7620" marT="7623" marB="0" anchor="b"/>
                </a:tc>
                <a:tc>
                  <a:txBody>
                    <a:bodyPr/>
                    <a:lstStyle/>
                    <a:p>
                      <a:pPr algn="l" fontAlgn="b"/>
                      <a:endParaRPr lang="en-US" sz="1100" b="0" i="0" u="none" strike="noStrike" dirty="0">
                        <a:solidFill>
                          <a:srgbClr val="FF0000"/>
                        </a:solidFill>
                        <a:effectLst/>
                        <a:latin typeface="Calibri"/>
                      </a:endParaRPr>
                    </a:p>
                  </a:txBody>
                  <a:tcPr marL="7620" marR="7620" marT="7623" marB="0" anchor="b"/>
                </a:tc>
                <a:tc>
                  <a:txBody>
                    <a:bodyPr/>
                    <a:lstStyle/>
                    <a:p>
                      <a:pPr algn="l" fontAlgn="b"/>
                      <a:r>
                        <a:rPr lang="en-US" sz="1100" u="none" strike="noStrike" dirty="0">
                          <a:solidFill>
                            <a:srgbClr val="FF0000"/>
                          </a:solidFill>
                          <a:effectLst/>
                        </a:rPr>
                        <a:t> </a:t>
                      </a:r>
                      <a:endParaRPr lang="en-US" sz="1100" b="0" i="0" u="none" strike="noStrike" dirty="0">
                        <a:solidFill>
                          <a:srgbClr val="FF0000"/>
                        </a:solidFill>
                        <a:effectLst/>
                        <a:latin typeface="Calibri"/>
                      </a:endParaRPr>
                    </a:p>
                  </a:txBody>
                  <a:tcPr marL="7620" marR="7620" marT="7623" marB="0" anchor="b"/>
                </a:tc>
              </a:tr>
              <a:tr h="342971">
                <a:tc gridSpan="3">
                  <a:txBody>
                    <a:bodyPr/>
                    <a:lstStyle/>
                    <a:p>
                      <a:pPr algn="l" fontAlgn="b"/>
                      <a:endParaRPr lang="en-US" sz="1100" u="none" strike="noStrike" dirty="0" smtClean="0">
                        <a:solidFill>
                          <a:schemeClr val="tx1"/>
                        </a:solidFill>
                        <a:effectLst/>
                      </a:endParaRPr>
                    </a:p>
                    <a:p>
                      <a:pPr algn="l" fontAlgn="b"/>
                      <a:r>
                        <a:rPr lang="en-US" sz="1100" u="none" strike="noStrike" dirty="0" smtClean="0">
                          <a:solidFill>
                            <a:schemeClr val="tx1"/>
                          </a:solidFill>
                          <a:effectLst/>
                        </a:rPr>
                        <a:t>Budgeted </a:t>
                      </a:r>
                      <a:r>
                        <a:rPr lang="en-US" sz="1100" u="none" strike="noStrike" dirty="0">
                          <a:solidFill>
                            <a:schemeClr val="tx1"/>
                          </a:solidFill>
                          <a:effectLst/>
                        </a:rPr>
                        <a:t>Revenues</a:t>
                      </a:r>
                      <a:endParaRPr lang="en-US" sz="1100" b="0" i="0" u="none" strike="noStrike" dirty="0">
                        <a:solidFill>
                          <a:schemeClr val="tx1"/>
                        </a:solidFill>
                        <a:effectLst/>
                        <a:latin typeface="Calibri"/>
                      </a:endParaRPr>
                    </a:p>
                  </a:txBody>
                  <a:tcPr marL="7620" marR="7620" marT="7623" marB="0" anchor="b"/>
                </a:tc>
                <a:tc hMerge="1">
                  <a:txBody>
                    <a:bodyPr/>
                    <a:lstStyle/>
                    <a:p>
                      <a:endParaRPr lang="en-US"/>
                    </a:p>
                  </a:txBody>
                  <a:tcPr/>
                </a:tc>
                <a:tc hMerge="1">
                  <a:txBody>
                    <a:bodyPr/>
                    <a:lstStyle/>
                    <a:p>
                      <a:endParaRPr lang="en-US"/>
                    </a:p>
                  </a:txBody>
                  <a:tcPr/>
                </a:tc>
                <a:tc gridSpan="2">
                  <a:txBody>
                    <a:bodyPr/>
                    <a:lstStyle/>
                    <a:p>
                      <a:pPr algn="l" fontAlgn="b"/>
                      <a:endParaRPr lang="en-US" sz="1100" b="0" i="0" u="none" strike="noStrike" dirty="0">
                        <a:solidFill>
                          <a:schemeClr val="tx1"/>
                        </a:solidFill>
                        <a:effectLst/>
                        <a:latin typeface="Calibri"/>
                      </a:endParaRPr>
                    </a:p>
                  </a:txBody>
                  <a:tcPr marL="7620" marR="7620" marT="7623" marB="0" anchor="b"/>
                </a:tc>
                <a:tc hMerge="1">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endParaRPr lang="en-US" sz="1900"/>
                    </a:p>
                  </a:txBody>
                  <a:tcPr marL="7620" marR="7620" marT="7623" marB="0" anchor="b"/>
                </a:tc>
                <a:tc>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pPr algn="l" fontAlgn="b"/>
                      <a:r>
                        <a:rPr lang="en-US" sz="1100" u="none" strike="noStrike" dirty="0">
                          <a:solidFill>
                            <a:schemeClr val="tx1"/>
                          </a:solidFill>
                          <a:effectLst/>
                        </a:rPr>
                        <a:t> </a:t>
                      </a:r>
                      <a:r>
                        <a:rPr lang="en-US" sz="1100" u="none" strike="noStrike" dirty="0" smtClean="0">
                          <a:solidFill>
                            <a:schemeClr val="tx1"/>
                          </a:solidFill>
                          <a:effectLst/>
                        </a:rPr>
                        <a:t>$                         200 </a:t>
                      </a:r>
                      <a:endParaRPr lang="en-US" sz="1100" b="0" i="0" u="none" strike="noStrike" dirty="0">
                        <a:solidFill>
                          <a:schemeClr val="tx1"/>
                        </a:solidFill>
                        <a:effectLst/>
                        <a:latin typeface="Calibri"/>
                      </a:endParaRPr>
                    </a:p>
                  </a:txBody>
                  <a:tcPr marL="7620" marR="7620" marT="7623" marB="0" anchor="b"/>
                </a:tc>
              </a:tr>
              <a:tr h="297183">
                <a:tc gridSpan="3">
                  <a:txBody>
                    <a:bodyPr/>
                    <a:lstStyle/>
                    <a:p>
                      <a:pPr algn="l" fontAlgn="b"/>
                      <a:endParaRPr lang="en-US" sz="1100" b="0" i="0" u="none" strike="noStrike" dirty="0">
                        <a:solidFill>
                          <a:schemeClr val="tx1"/>
                        </a:solidFill>
                        <a:effectLst/>
                        <a:latin typeface="Calibri"/>
                      </a:endParaRPr>
                    </a:p>
                  </a:txBody>
                  <a:tcPr marL="7620" marR="7620" marT="7623" marB="0" anchor="b"/>
                </a:tc>
                <a:tc hMerge="1">
                  <a:txBody>
                    <a:bodyPr/>
                    <a:lstStyle/>
                    <a:p>
                      <a:endParaRPr lang="en-US"/>
                    </a:p>
                  </a:txBody>
                  <a:tcPr/>
                </a:tc>
                <a:tc hMerge="1">
                  <a:txBody>
                    <a:bodyPr/>
                    <a:lstStyle/>
                    <a:p>
                      <a:endParaRPr lang="en-US"/>
                    </a:p>
                  </a:txBody>
                  <a:tcPr/>
                </a:tc>
                <a:tc gridSpan="2">
                  <a:txBody>
                    <a:bodyPr/>
                    <a:lstStyle/>
                    <a:p>
                      <a:pPr algn="l" fontAlgn="b"/>
                      <a:endParaRPr lang="en-US" sz="1100" b="0" i="0" u="none" strike="noStrike" dirty="0">
                        <a:solidFill>
                          <a:schemeClr val="tx1"/>
                        </a:solidFill>
                        <a:effectLst/>
                        <a:latin typeface="Calibri"/>
                      </a:endParaRPr>
                    </a:p>
                  </a:txBody>
                  <a:tcPr marL="7620" marR="7620" marT="7623" marB="0" anchor="b"/>
                </a:tc>
                <a:tc hMerge="1">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endParaRPr lang="en-US" sz="1900"/>
                    </a:p>
                  </a:txBody>
                  <a:tcPr marL="7620" marR="7620" marT="7623" marB="0" anchor="b"/>
                </a:tc>
                <a:tc>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pPr algn="l" fontAlgn="b"/>
                      <a:endParaRPr lang="en-US" sz="1100" b="0" i="0" u="none" strike="noStrike" dirty="0">
                        <a:solidFill>
                          <a:schemeClr val="tx1"/>
                        </a:solidFill>
                        <a:effectLst/>
                        <a:latin typeface="Calibri"/>
                      </a:endParaRPr>
                    </a:p>
                  </a:txBody>
                  <a:tcPr marL="7620" marR="7620" marT="7623" marB="0" anchor="b"/>
                </a:tc>
              </a:tr>
              <a:tr h="342903">
                <a:tc gridSpan="5">
                  <a:txBody>
                    <a:bodyPr/>
                    <a:lstStyle/>
                    <a:p>
                      <a:pPr algn="l" fontAlgn="b"/>
                      <a:r>
                        <a:rPr lang="en-US" sz="1100" u="none" strike="noStrike" dirty="0" smtClean="0">
                          <a:solidFill>
                            <a:schemeClr val="tx1"/>
                          </a:solidFill>
                          <a:effectLst/>
                        </a:rPr>
                        <a:t>Budgeted </a:t>
                      </a:r>
                      <a:r>
                        <a:rPr lang="en-US" sz="1100" u="none" strike="noStrike" dirty="0">
                          <a:solidFill>
                            <a:schemeClr val="tx1"/>
                          </a:solidFill>
                          <a:effectLst/>
                        </a:rPr>
                        <a:t>Expenditures</a:t>
                      </a:r>
                      <a:endParaRPr lang="en-US" sz="1100" b="0" i="0" u="none" strike="noStrike" dirty="0">
                        <a:solidFill>
                          <a:schemeClr val="tx1"/>
                        </a:solidFill>
                        <a:effectLst/>
                        <a:latin typeface="Calibri"/>
                      </a:endParaRPr>
                    </a:p>
                  </a:txBody>
                  <a:tcPr marL="7620" marR="7620" marT="762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endParaRPr lang="en-US" sz="1900"/>
                    </a:p>
                  </a:txBody>
                  <a:tcPr marL="7620" marR="7620" marT="7623" marB="0" anchor="b"/>
                </a:tc>
                <a:tc>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pPr algn="l" fontAlgn="b"/>
                      <a:r>
                        <a:rPr lang="en-US" sz="1100" u="none" strike="noStrike" dirty="0">
                          <a:solidFill>
                            <a:schemeClr val="tx1"/>
                          </a:solidFill>
                          <a:effectLst/>
                        </a:rPr>
                        <a:t> </a:t>
                      </a:r>
                      <a:r>
                        <a:rPr lang="en-US" sz="1100" u="sng" strike="noStrike" dirty="0">
                          <a:solidFill>
                            <a:schemeClr val="tx1"/>
                          </a:solidFill>
                          <a:effectLst/>
                        </a:rPr>
                        <a:t>$                 (</a:t>
                      </a:r>
                      <a:r>
                        <a:rPr lang="en-US" sz="1100" u="sng" strike="noStrike" dirty="0" smtClean="0">
                          <a:solidFill>
                            <a:schemeClr val="tx1"/>
                          </a:solidFill>
                          <a:effectLst/>
                        </a:rPr>
                        <a:t>110,400)</a:t>
                      </a:r>
                      <a:endParaRPr lang="en-US" sz="1100" b="0" i="0" u="sng" strike="noStrike" dirty="0">
                        <a:solidFill>
                          <a:schemeClr val="tx1"/>
                        </a:solidFill>
                        <a:effectLst/>
                        <a:latin typeface="Calibri"/>
                      </a:endParaRPr>
                    </a:p>
                  </a:txBody>
                  <a:tcPr marL="7620" marR="7620" marT="7623" marB="0" anchor="b"/>
                </a:tc>
              </a:tr>
              <a:tr h="297183">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c gridSpan="2">
                  <a:txBody>
                    <a:bodyPr/>
                    <a:lstStyle/>
                    <a:p>
                      <a:pPr algn="l" fontAlgn="b"/>
                      <a:endParaRPr lang="en-US" sz="1100" b="0" i="0" u="none" strike="noStrike" dirty="0">
                        <a:solidFill>
                          <a:schemeClr val="tx1"/>
                        </a:solidFill>
                        <a:effectLst/>
                        <a:latin typeface="Calibri"/>
                      </a:endParaRPr>
                    </a:p>
                  </a:txBody>
                  <a:tcPr marL="7620" marR="7620" marT="7623" marB="0" anchor="b"/>
                </a:tc>
                <a:tc hMerge="1">
                  <a:txBody>
                    <a:bodyPr/>
                    <a:lstStyle/>
                    <a:p>
                      <a:endParaRPr lang="en-US"/>
                    </a:p>
                  </a:txBody>
                  <a:tcPr/>
                </a:tc>
                <a:tc gridSpan="2">
                  <a:txBody>
                    <a:bodyPr/>
                    <a:lstStyle/>
                    <a:p>
                      <a:pPr algn="l" fontAlgn="b"/>
                      <a:endParaRPr lang="en-US" sz="1100" b="0" i="0" u="none" strike="noStrike" dirty="0">
                        <a:solidFill>
                          <a:schemeClr val="tx1"/>
                        </a:solidFill>
                        <a:effectLst/>
                        <a:latin typeface="Calibri"/>
                      </a:endParaRPr>
                    </a:p>
                  </a:txBody>
                  <a:tcPr marL="7620" marR="7620" marT="7623" marB="0" anchor="b"/>
                </a:tc>
                <a:tc hMerge="1">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endParaRPr lang="en-US" sz="1900"/>
                    </a:p>
                  </a:txBody>
                  <a:tcPr marL="7620" marR="7620" marT="7623" marB="0" anchor="b"/>
                </a:tc>
                <a:tc>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pPr algn="l" fontAlgn="b"/>
                      <a:r>
                        <a:rPr lang="en-US" sz="1100" u="none" strike="noStrike" dirty="0">
                          <a:solidFill>
                            <a:schemeClr val="tx1"/>
                          </a:solidFill>
                          <a:effectLst/>
                        </a:rPr>
                        <a:t> </a:t>
                      </a:r>
                      <a:endParaRPr lang="en-US" sz="1100" b="0" i="0" u="none" strike="noStrike" dirty="0">
                        <a:solidFill>
                          <a:schemeClr val="tx1"/>
                        </a:solidFill>
                        <a:effectLst/>
                        <a:latin typeface="Calibri"/>
                      </a:endParaRPr>
                    </a:p>
                  </a:txBody>
                  <a:tcPr marL="7620" marR="7620" marT="7623" marB="0" anchor="b"/>
                </a:tc>
              </a:tr>
              <a:tr h="342903">
                <a:tc gridSpan="5">
                  <a:txBody>
                    <a:bodyPr/>
                    <a:lstStyle/>
                    <a:p>
                      <a:pPr algn="l" fontAlgn="b"/>
                      <a:r>
                        <a:rPr lang="en-US" sz="1100" u="none" strike="noStrike" dirty="0" smtClean="0">
                          <a:solidFill>
                            <a:schemeClr val="tx1"/>
                          </a:solidFill>
                          <a:effectLst/>
                        </a:rPr>
                        <a:t>Projected Ending Fund Balance 9-30-2015</a:t>
                      </a:r>
                      <a:endParaRPr lang="en-US" sz="1100" b="0" i="0" u="none" strike="noStrike" dirty="0">
                        <a:solidFill>
                          <a:schemeClr val="tx1"/>
                        </a:solidFill>
                        <a:effectLst/>
                        <a:latin typeface="+mn-lt"/>
                      </a:endParaRPr>
                    </a:p>
                  </a:txBody>
                  <a:tcPr marL="7620" marR="7620" marT="762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endParaRPr lang="en-US" sz="1900"/>
                    </a:p>
                  </a:txBody>
                  <a:tcPr marL="7620" marR="7620" marT="7623" marB="0" anchor="b"/>
                </a:tc>
                <a:tc>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pPr algn="l" fontAlgn="b"/>
                      <a:r>
                        <a:rPr lang="en-US" sz="1100" u="none" strike="noStrike" dirty="0">
                          <a:solidFill>
                            <a:schemeClr val="tx1"/>
                          </a:solidFill>
                          <a:effectLst/>
                        </a:rPr>
                        <a:t> $                       </a:t>
                      </a:r>
                      <a:r>
                        <a:rPr lang="en-US" sz="1100" u="none" strike="noStrike" dirty="0" smtClean="0">
                          <a:solidFill>
                            <a:schemeClr val="tx1"/>
                          </a:solidFill>
                          <a:effectLst/>
                        </a:rPr>
                        <a:t>9,655</a:t>
                      </a:r>
                      <a:endParaRPr lang="en-US" sz="1100" b="0" i="0" u="none" strike="noStrike" dirty="0">
                        <a:solidFill>
                          <a:schemeClr val="tx1"/>
                        </a:solidFill>
                        <a:effectLst/>
                        <a:latin typeface="Calibri"/>
                      </a:endParaRPr>
                    </a:p>
                  </a:txBody>
                  <a:tcPr marL="7620" marR="7620" marT="7623" marB="0" anchor="b"/>
                </a:tc>
              </a:tr>
              <a:tr h="190572">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3" marB="0" anchor="b"/>
                </a:tc>
                <a:tc gridSpan="2">
                  <a:txBody>
                    <a:bodyPr/>
                    <a:lstStyle/>
                    <a:p>
                      <a:pPr algn="l" fontAlgn="b"/>
                      <a:r>
                        <a:rPr lang="en-US" sz="1100" u="none" strike="noStrike" dirty="0">
                          <a:solidFill>
                            <a:schemeClr val="tx1"/>
                          </a:solidFill>
                          <a:effectLst/>
                        </a:rPr>
                        <a:t> </a:t>
                      </a:r>
                      <a:endParaRPr lang="en-US" sz="1100" b="0" i="0" u="none" strike="noStrike" dirty="0">
                        <a:solidFill>
                          <a:schemeClr val="tx1"/>
                        </a:solidFill>
                        <a:effectLst/>
                        <a:latin typeface="Calibri"/>
                      </a:endParaRPr>
                    </a:p>
                  </a:txBody>
                  <a:tcPr marL="7620" marR="7620" marT="7623" marB="0" anchor="b"/>
                </a:tc>
                <a:tc hMerge="1">
                  <a:txBody>
                    <a:bodyPr/>
                    <a:lstStyle/>
                    <a:p>
                      <a:endParaRPr lang="en-US"/>
                    </a:p>
                  </a:txBody>
                  <a:tcPr/>
                </a:tc>
                <a:tc gridSpan="2">
                  <a:txBody>
                    <a:bodyPr/>
                    <a:lstStyle/>
                    <a:p>
                      <a:pPr algn="l" fontAlgn="b"/>
                      <a:r>
                        <a:rPr lang="en-US" sz="1100" u="none" strike="noStrike" dirty="0">
                          <a:solidFill>
                            <a:schemeClr val="tx1"/>
                          </a:solidFill>
                          <a:effectLst/>
                        </a:rPr>
                        <a:t> </a:t>
                      </a:r>
                      <a:endParaRPr lang="en-US" sz="1100" b="0" i="0" u="none" strike="noStrike" dirty="0">
                        <a:solidFill>
                          <a:schemeClr val="tx1"/>
                        </a:solidFill>
                        <a:effectLst/>
                        <a:latin typeface="Calibri"/>
                      </a:endParaRPr>
                    </a:p>
                  </a:txBody>
                  <a:tcPr marL="7620" marR="7620" marT="7623" marB="0" anchor="b"/>
                </a:tc>
                <a:tc hMerge="1">
                  <a:txBody>
                    <a:bodyPr/>
                    <a:lstStyle/>
                    <a:p>
                      <a:pPr algn="l" fontAlgn="b"/>
                      <a:endParaRPr lang="en-US" sz="1100" b="0" i="0" u="none" strike="noStrike" dirty="0">
                        <a:solidFill>
                          <a:schemeClr val="tx1"/>
                        </a:solidFill>
                        <a:effectLst/>
                        <a:latin typeface="Calibri"/>
                      </a:endParaRPr>
                    </a:p>
                  </a:txBody>
                  <a:tcPr marL="7620" marR="7620" marT="7623" marB="0" anchor="b"/>
                </a:tc>
                <a:tc>
                  <a:txBody>
                    <a:bodyPr/>
                    <a:lstStyle/>
                    <a:p>
                      <a:pPr algn="l" fontAlgn="b"/>
                      <a:r>
                        <a:rPr lang="en-US" sz="1100" u="none" strike="noStrike" dirty="0">
                          <a:solidFill>
                            <a:schemeClr val="tx1"/>
                          </a:solidFill>
                          <a:effectLst/>
                        </a:rPr>
                        <a:t> </a:t>
                      </a:r>
                      <a:endParaRPr lang="en-US" sz="1100" b="0" i="0" u="none" strike="noStrike" dirty="0">
                        <a:solidFill>
                          <a:schemeClr val="tx1"/>
                        </a:solidFill>
                        <a:effectLst/>
                        <a:latin typeface="Calibri"/>
                      </a:endParaRPr>
                    </a:p>
                  </a:txBody>
                  <a:tcPr marL="7620" marR="7620" marT="7623" marB="0" anchor="b"/>
                </a:tc>
                <a:tc>
                  <a:txBody>
                    <a:bodyPr/>
                    <a:lstStyle/>
                    <a:p>
                      <a:pPr algn="l" fontAlgn="b"/>
                      <a:r>
                        <a:rPr lang="en-US" sz="1100" u="none" strike="noStrike" dirty="0">
                          <a:solidFill>
                            <a:schemeClr val="tx1"/>
                          </a:solidFill>
                          <a:effectLst/>
                        </a:rPr>
                        <a:t> </a:t>
                      </a:r>
                      <a:endParaRPr lang="en-US" sz="1100" b="0" i="0" u="none" strike="noStrike" dirty="0">
                        <a:solidFill>
                          <a:schemeClr val="tx1"/>
                        </a:solidFill>
                        <a:effectLst/>
                        <a:latin typeface="Calibri"/>
                      </a:endParaRPr>
                    </a:p>
                  </a:txBody>
                  <a:tcPr marL="7620" marR="7620" marT="7623" marB="0" anchor="b"/>
                </a:tc>
                <a:tc>
                  <a:txBody>
                    <a:bodyPr/>
                    <a:lstStyle/>
                    <a:p>
                      <a:pPr algn="ctr" fontAlgn="b"/>
                      <a:r>
                        <a:rPr lang="en-US" sz="1100" u="none" strike="noStrike" dirty="0">
                          <a:solidFill>
                            <a:schemeClr val="tx1"/>
                          </a:solidFill>
                          <a:effectLst/>
                        </a:rPr>
                        <a:t> </a:t>
                      </a:r>
                      <a:endParaRPr lang="en-US" sz="1100" b="0" i="0" u="none" strike="noStrike" dirty="0">
                        <a:solidFill>
                          <a:schemeClr val="tx1"/>
                        </a:solidFill>
                        <a:effectLst/>
                        <a:latin typeface="Calibri"/>
                      </a:endParaRPr>
                    </a:p>
                  </a:txBody>
                  <a:tcPr marL="7620" marR="7620" marT="7623" marB="0" anchor="b"/>
                </a:tc>
              </a:tr>
              <a:tr h="297183">
                <a:tc>
                  <a:txBody>
                    <a:bodyPr/>
                    <a:lstStyle/>
                    <a:p>
                      <a:pPr algn="l" fontAlgn="b"/>
                      <a:endParaRPr lang="en-US" sz="1100" b="0" i="0" u="none" strike="noStrike" dirty="0">
                        <a:effectLst/>
                        <a:latin typeface="Calibri"/>
                      </a:endParaRPr>
                    </a:p>
                  </a:txBody>
                  <a:tcPr marL="7620" marR="7620" marT="7623" marB="0" anchor="b">
                    <a:solidFill>
                      <a:schemeClr val="bg2">
                        <a:lumMod val="75000"/>
                      </a:schemeClr>
                    </a:solidFill>
                  </a:tcPr>
                </a:tc>
                <a:tc gridSpan="2">
                  <a:txBody>
                    <a:bodyPr/>
                    <a:lstStyle/>
                    <a:p>
                      <a:pPr algn="l" fontAlgn="b"/>
                      <a:endParaRPr lang="en-US" sz="1100" b="0" i="0" u="none" strike="noStrike" dirty="0">
                        <a:solidFill>
                          <a:srgbClr val="FF0000"/>
                        </a:solidFill>
                        <a:effectLst/>
                        <a:latin typeface="Calibri"/>
                      </a:endParaRPr>
                    </a:p>
                  </a:txBody>
                  <a:tcPr marL="7620" marR="7620" marT="7623" marB="0" anchor="b">
                    <a:solidFill>
                      <a:schemeClr val="bg2">
                        <a:lumMod val="75000"/>
                      </a:schemeClr>
                    </a:solidFill>
                  </a:tcPr>
                </a:tc>
                <a:tc hMerge="1">
                  <a:txBody>
                    <a:bodyPr/>
                    <a:lstStyle/>
                    <a:p>
                      <a:endParaRPr lang="en-US"/>
                    </a:p>
                  </a:txBody>
                  <a:tcPr/>
                </a:tc>
                <a:tc gridSpan="2">
                  <a:txBody>
                    <a:bodyPr/>
                    <a:lstStyle/>
                    <a:p>
                      <a:pPr algn="l" fontAlgn="b"/>
                      <a:endParaRPr lang="en-US" sz="1100" b="0" i="0" u="none" strike="noStrike" dirty="0">
                        <a:solidFill>
                          <a:srgbClr val="FF0000"/>
                        </a:solidFill>
                        <a:effectLst/>
                        <a:latin typeface="Calibri"/>
                      </a:endParaRPr>
                    </a:p>
                  </a:txBody>
                  <a:tcPr marL="7620" marR="7620" marT="7623" marB="0" anchor="b">
                    <a:solidFill>
                      <a:schemeClr val="bg2">
                        <a:lumMod val="75000"/>
                      </a:schemeClr>
                    </a:solidFill>
                  </a:tcPr>
                </a:tc>
                <a:tc hMerge="1">
                  <a:txBody>
                    <a:bodyPr/>
                    <a:lstStyle/>
                    <a:p>
                      <a:pPr algn="l" fontAlgn="b"/>
                      <a:endParaRPr lang="en-US" sz="1100" b="0" i="0" u="none" strike="noStrike" dirty="0">
                        <a:solidFill>
                          <a:srgbClr val="FF0000"/>
                        </a:solidFill>
                        <a:effectLst/>
                        <a:latin typeface="Calibri"/>
                      </a:endParaRPr>
                    </a:p>
                  </a:txBody>
                  <a:tcPr marL="7620" marR="7620" marT="7623" marB="0" anchor="b">
                    <a:solidFill>
                      <a:schemeClr val="bg2">
                        <a:lumMod val="75000"/>
                      </a:schemeClr>
                    </a:solidFill>
                  </a:tcPr>
                </a:tc>
                <a:tc>
                  <a:txBody>
                    <a:bodyPr/>
                    <a:lstStyle/>
                    <a:p>
                      <a:endParaRPr lang="en-US" sz="1900"/>
                    </a:p>
                  </a:txBody>
                  <a:tcPr marL="7620" marR="7620" marT="7623" marB="0" anchor="b">
                    <a:solidFill>
                      <a:schemeClr val="bg2">
                        <a:lumMod val="75000"/>
                      </a:schemeClr>
                    </a:solidFill>
                  </a:tcPr>
                </a:tc>
                <a:tc>
                  <a:txBody>
                    <a:bodyPr/>
                    <a:lstStyle/>
                    <a:p>
                      <a:pPr algn="l" fontAlgn="b"/>
                      <a:endParaRPr lang="en-US" sz="1100" b="0" i="0" u="none" strike="noStrike" dirty="0">
                        <a:solidFill>
                          <a:srgbClr val="FF0000"/>
                        </a:solidFill>
                        <a:effectLst/>
                        <a:latin typeface="Calibri"/>
                      </a:endParaRPr>
                    </a:p>
                  </a:txBody>
                  <a:tcPr marL="7620" marR="7620" marT="7623" marB="0" anchor="b">
                    <a:solidFill>
                      <a:schemeClr val="bg2">
                        <a:lumMod val="75000"/>
                      </a:schemeClr>
                    </a:solidFill>
                  </a:tcPr>
                </a:tc>
                <a:tc>
                  <a:txBody>
                    <a:bodyPr/>
                    <a:lstStyle/>
                    <a:p>
                      <a:pPr algn="ctr" fontAlgn="b"/>
                      <a:endParaRPr lang="en-US" sz="1100" b="0" i="0" u="none" strike="noStrike" dirty="0">
                        <a:solidFill>
                          <a:srgbClr val="FF0000"/>
                        </a:solidFill>
                        <a:effectLst/>
                        <a:latin typeface="Calibri"/>
                      </a:endParaRPr>
                    </a:p>
                  </a:txBody>
                  <a:tcPr marL="7620" marR="7620" marT="7623" marB="0" anchor="b">
                    <a:solidFill>
                      <a:schemeClr val="bg2">
                        <a:lumMod val="75000"/>
                      </a:schemeClr>
                    </a:solidFill>
                  </a:tcPr>
                </a:tc>
              </a:tr>
              <a:tr h="297183">
                <a:tc>
                  <a:txBody>
                    <a:bodyPr/>
                    <a:lstStyle/>
                    <a:p>
                      <a:pPr algn="l" fontAlgn="b"/>
                      <a:endParaRPr lang="en-US" sz="1100" b="0" i="0" u="none" strike="noStrike" dirty="0">
                        <a:effectLst/>
                        <a:latin typeface="Calibri"/>
                      </a:endParaRPr>
                    </a:p>
                  </a:txBody>
                  <a:tcPr marL="7620" marR="7620" marT="7623" marB="0" anchor="b"/>
                </a:tc>
                <a:tc gridSpan="2">
                  <a:txBody>
                    <a:bodyPr/>
                    <a:lstStyle/>
                    <a:p>
                      <a:pPr algn="l" fontAlgn="b"/>
                      <a:endParaRPr lang="en-US" sz="1100" b="0" i="0" u="none" strike="noStrike" dirty="0">
                        <a:effectLst/>
                        <a:latin typeface="Calibri"/>
                      </a:endParaRPr>
                    </a:p>
                  </a:txBody>
                  <a:tcPr marL="7620" marR="7620" marT="7623" marB="0" anchor="b"/>
                </a:tc>
                <a:tc hMerge="1">
                  <a:txBody>
                    <a:bodyPr/>
                    <a:lstStyle/>
                    <a:p>
                      <a:endParaRPr lang="en-US"/>
                    </a:p>
                  </a:txBody>
                  <a:tcPr/>
                </a:tc>
                <a:tc gridSpan="2">
                  <a:txBody>
                    <a:bodyPr/>
                    <a:lstStyle/>
                    <a:p>
                      <a:pPr algn="l" fontAlgn="b"/>
                      <a:endParaRPr lang="en-US" sz="1100" b="0" i="0" u="none" strike="noStrike" dirty="0">
                        <a:effectLst/>
                        <a:latin typeface="Calibri"/>
                      </a:endParaRPr>
                    </a:p>
                  </a:txBody>
                  <a:tcPr marL="7620" marR="7620" marT="7623" marB="0" anchor="b"/>
                </a:tc>
                <a:tc hMerge="1">
                  <a:txBody>
                    <a:bodyPr/>
                    <a:lstStyle/>
                    <a:p>
                      <a:pPr algn="l" fontAlgn="b"/>
                      <a:endParaRPr lang="en-US" sz="1100" b="0" i="0" u="none" strike="noStrike" dirty="0">
                        <a:effectLst/>
                        <a:latin typeface="Calibri"/>
                      </a:endParaRPr>
                    </a:p>
                  </a:txBody>
                  <a:tcPr marL="7620" marR="7620" marT="7623" marB="0" anchor="b"/>
                </a:tc>
                <a:tc>
                  <a:txBody>
                    <a:bodyPr/>
                    <a:lstStyle/>
                    <a:p>
                      <a:endParaRPr lang="en-US" sz="1900"/>
                    </a:p>
                  </a:txBody>
                  <a:tcPr marL="7620" marR="7620" marT="7623" marB="0" anchor="b"/>
                </a:tc>
                <a:tc>
                  <a:txBody>
                    <a:bodyPr/>
                    <a:lstStyle/>
                    <a:p>
                      <a:pPr algn="l" fontAlgn="b"/>
                      <a:endParaRPr lang="en-US" sz="1100" b="0" i="0" u="none" strike="noStrike" dirty="0">
                        <a:effectLst/>
                        <a:latin typeface="Calibri"/>
                      </a:endParaRPr>
                    </a:p>
                  </a:txBody>
                  <a:tcPr marL="7620" marR="7620" marT="7623" marB="0" anchor="b"/>
                </a:tc>
                <a:tc>
                  <a:txBody>
                    <a:bodyPr/>
                    <a:lstStyle/>
                    <a:p>
                      <a:pPr algn="l" fontAlgn="b"/>
                      <a:endParaRPr lang="en-US" sz="1100" b="0" i="0" u="none" strike="noStrike" dirty="0">
                        <a:effectLst/>
                        <a:latin typeface="Calibri"/>
                      </a:endParaRPr>
                    </a:p>
                  </a:txBody>
                  <a:tcPr marL="7620" marR="7620" marT="7623" marB="0" anchor="b"/>
                </a:tc>
              </a:tr>
            </a:tbl>
          </a:graphicData>
        </a:graphic>
      </p:graphicFrame>
      <p:graphicFrame>
        <p:nvGraphicFramePr>
          <p:cNvPr id="2" name="Chart 2"/>
          <p:cNvGraphicFramePr>
            <a:graphicFrameLocks/>
          </p:cNvGraphicFramePr>
          <p:nvPr>
            <p:extLst>
              <p:ext uri="{D42A27DB-BD31-4B8C-83A1-F6EECF244321}">
                <p14:modId xmlns:p14="http://schemas.microsoft.com/office/powerpoint/2010/main" val="2352984276"/>
              </p:ext>
            </p:extLst>
          </p:nvPr>
        </p:nvGraphicFramePr>
        <p:xfrm>
          <a:off x="609600" y="5334000"/>
          <a:ext cx="58674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173</a:t>
            </a:fld>
            <a:endParaRPr lang="en-US" dirty="0"/>
          </a:p>
        </p:txBody>
      </p:sp>
      <p:sp>
        <p:nvSpPr>
          <p:cNvPr id="6" name="Slide Number Placeholder 2"/>
          <p:cNvSpPr txBox="1">
            <a:spLocks/>
          </p:cNvSpPr>
          <p:nvPr/>
        </p:nvSpPr>
        <p:spPr>
          <a:xfrm>
            <a:off x="6172200" y="8640907"/>
            <a:ext cx="1600200" cy="485775"/>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defRPr/>
            </a:pPr>
            <a:r>
              <a:rPr lang="en-US" dirty="0" smtClean="0"/>
              <a:t>173</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0" y="8660631"/>
            <a:ext cx="738014" cy="486833"/>
          </a:xfrm>
        </p:spPr>
        <p:txBody>
          <a:bodyPr/>
          <a:lstStyle/>
          <a:p>
            <a:pPr algn="r">
              <a:defRPr/>
            </a:pPr>
            <a:fld id="{F5669E6F-A436-41F2-85FF-0D6B9183F3DF}" type="slidenum">
              <a:rPr lang="en-US" smtClean="0"/>
              <a:pPr algn="r">
                <a:defRPr/>
              </a:pPr>
              <a:t>174</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689293"/>
              </p:ext>
            </p:extLst>
          </p:nvPr>
        </p:nvGraphicFramePr>
        <p:xfrm>
          <a:off x="609601" y="381000"/>
          <a:ext cx="5697422" cy="5027611"/>
        </p:xfrm>
        <a:graphic>
          <a:graphicData uri="http://schemas.openxmlformats.org/drawingml/2006/table">
            <a:tbl>
              <a:tblPr>
                <a:tableStyleId>{6E25E649-3F16-4E02-A733-19D2CDBF48F0}</a:tableStyleId>
              </a:tblPr>
              <a:tblGrid>
                <a:gridCol w="386862"/>
                <a:gridCol w="773724"/>
                <a:gridCol w="773724"/>
                <a:gridCol w="1383324"/>
                <a:gridCol w="902679"/>
                <a:gridCol w="1477109"/>
              </a:tblGrid>
              <a:tr h="372822">
                <a:tc gridSpan="6">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FAIRVIEW </a:t>
                      </a:r>
                      <a:r>
                        <a:rPr lang="en-US" sz="1200" b="1" u="none" strike="noStrike" dirty="0">
                          <a:solidFill>
                            <a:srgbClr val="336600"/>
                          </a:solidFill>
                          <a:effectLst/>
                        </a:rPr>
                        <a:t>CEMETERY OPERATING FUND #525</a:t>
                      </a:r>
                      <a:endParaRPr lang="en-US" sz="1200" b="1" i="0" u="none" strike="noStrike" dirty="0">
                        <a:solidFill>
                          <a:srgbClr val="336600"/>
                        </a:solidFill>
                        <a:effectLst/>
                        <a:latin typeface="Calibri"/>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937">
                <a:tc gridSpan="6">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9937">
                <a:tc>
                  <a:txBody>
                    <a:bodyPr/>
                    <a:lstStyle/>
                    <a:p>
                      <a:pPr algn="ctr" fontAlgn="b"/>
                      <a:endParaRPr lang="en-US" sz="1100" b="1" i="0" u="none" strike="noStrike">
                        <a:effectLst/>
                        <a:latin typeface="Calibri"/>
                      </a:endParaRPr>
                    </a:p>
                  </a:txBody>
                  <a:tcPr marL="7052" marR="7052" marT="7051" marB="0" anchor="b"/>
                </a:tc>
                <a:tc>
                  <a:txBody>
                    <a:bodyPr/>
                    <a:lstStyle/>
                    <a:p>
                      <a:pPr algn="ctr" fontAlgn="b"/>
                      <a:endParaRPr lang="en-US" sz="1100" b="1" i="0" u="none" strike="noStrike">
                        <a:effectLst/>
                        <a:latin typeface="Calibri"/>
                      </a:endParaRPr>
                    </a:p>
                  </a:txBody>
                  <a:tcPr marL="7052" marR="7052" marT="7051" marB="0" anchor="b"/>
                </a:tc>
                <a:tc>
                  <a:txBody>
                    <a:bodyPr/>
                    <a:lstStyle/>
                    <a:p>
                      <a:pPr algn="ctr" fontAlgn="b"/>
                      <a:endParaRPr lang="en-US" sz="1200" b="0" i="0" u="none" strike="noStrike">
                        <a:solidFill>
                          <a:srgbClr val="336600"/>
                        </a:solidFill>
                        <a:effectLst/>
                        <a:latin typeface="Calibri"/>
                      </a:endParaRPr>
                    </a:p>
                  </a:txBody>
                  <a:tcPr marL="7052" marR="7052" marT="7051" marB="0" anchor="b"/>
                </a:tc>
                <a:tc>
                  <a:txBody>
                    <a:bodyPr/>
                    <a:lstStyle/>
                    <a:p>
                      <a:pPr algn="ctr" fontAlgn="b"/>
                      <a:endParaRPr lang="en-US" sz="1200" b="0" i="0" u="none" strike="noStrike" dirty="0">
                        <a:solidFill>
                          <a:srgbClr val="336600"/>
                        </a:solidFill>
                        <a:effectLst/>
                        <a:latin typeface="Calibri"/>
                      </a:endParaRPr>
                    </a:p>
                  </a:txBody>
                  <a:tcPr marL="7052" marR="7052" marT="7051" marB="0" anchor="b"/>
                </a:tc>
                <a:tc>
                  <a:txBody>
                    <a:bodyPr/>
                    <a:lstStyle/>
                    <a:p>
                      <a:pPr algn="ctr" fontAlgn="b"/>
                      <a:endParaRPr lang="en-US" sz="1200" b="0" i="0" u="none" strike="noStrike">
                        <a:solidFill>
                          <a:srgbClr val="336600"/>
                        </a:solidFill>
                        <a:effectLst/>
                        <a:latin typeface="Calibri"/>
                      </a:endParaRPr>
                    </a:p>
                  </a:txBody>
                  <a:tcPr marL="7052" marR="7052" marT="7051" marB="0" anchor="b"/>
                </a:tc>
                <a:tc>
                  <a:txBody>
                    <a:bodyPr/>
                    <a:lstStyle/>
                    <a:p>
                      <a:pPr algn="ctr" fontAlgn="b"/>
                      <a:endParaRPr lang="en-US" sz="1200" b="0" i="0" u="none" strike="noStrike" dirty="0">
                        <a:solidFill>
                          <a:srgbClr val="336600"/>
                        </a:solidFill>
                        <a:effectLst/>
                        <a:latin typeface="Calibri"/>
                      </a:endParaRPr>
                    </a:p>
                  </a:txBody>
                  <a:tcPr marL="7052" marR="7052" marT="7051" marB="0" anchor="b"/>
                </a:tc>
              </a:tr>
              <a:tr h="176282">
                <a:tc>
                  <a:txBody>
                    <a:bodyPr/>
                    <a:lstStyle/>
                    <a:p>
                      <a:pPr algn="ctr" fontAlgn="b"/>
                      <a:endParaRPr lang="en-US" sz="1100" b="1" i="0" u="none" strike="noStrike" dirty="0">
                        <a:effectLst/>
                        <a:latin typeface="Calibri"/>
                      </a:endParaRPr>
                    </a:p>
                  </a:txBody>
                  <a:tcPr marL="7052" marR="7052" marT="7051" marB="0" anchor="b">
                    <a:solidFill>
                      <a:schemeClr val="bg2">
                        <a:lumMod val="75000"/>
                      </a:schemeClr>
                    </a:solidFill>
                  </a:tcPr>
                </a:tc>
                <a:tc>
                  <a:txBody>
                    <a:bodyPr/>
                    <a:lstStyle/>
                    <a:p>
                      <a:pPr algn="ctr" fontAlgn="b"/>
                      <a:endParaRPr lang="en-US" sz="1100" b="1" i="0" u="none" strike="noStrike" dirty="0">
                        <a:effectLst/>
                        <a:latin typeface="Calibri"/>
                      </a:endParaRPr>
                    </a:p>
                  </a:txBody>
                  <a:tcPr marL="7052" marR="7052" marT="7051" marB="0" anchor="b">
                    <a:solidFill>
                      <a:schemeClr val="bg2">
                        <a:lumMod val="75000"/>
                      </a:schemeClr>
                    </a:solidFill>
                  </a:tcPr>
                </a:tc>
                <a:tc>
                  <a:txBody>
                    <a:bodyPr/>
                    <a:lstStyle/>
                    <a:p>
                      <a:pPr algn="ctr" fontAlgn="b"/>
                      <a:endParaRPr lang="en-US" sz="1100" b="1" i="0" u="none" strike="noStrike" dirty="0">
                        <a:effectLst/>
                        <a:latin typeface="Calibri"/>
                      </a:endParaRPr>
                    </a:p>
                  </a:txBody>
                  <a:tcPr marL="7052" marR="7052" marT="7051" marB="0" anchor="b">
                    <a:solidFill>
                      <a:schemeClr val="bg2">
                        <a:lumMod val="75000"/>
                      </a:schemeClr>
                    </a:solidFill>
                  </a:tcPr>
                </a:tc>
                <a:tc>
                  <a:txBody>
                    <a:bodyPr/>
                    <a:lstStyle/>
                    <a:p>
                      <a:pPr algn="ctr" fontAlgn="b"/>
                      <a:endParaRPr lang="en-US" sz="1100" b="1" i="0" u="none" strike="noStrike" dirty="0">
                        <a:effectLst/>
                        <a:latin typeface="Calibri"/>
                      </a:endParaRPr>
                    </a:p>
                  </a:txBody>
                  <a:tcPr marL="7052" marR="7052" marT="7051" marB="0" anchor="b">
                    <a:solidFill>
                      <a:schemeClr val="bg2">
                        <a:lumMod val="75000"/>
                      </a:schemeClr>
                    </a:solidFill>
                  </a:tcPr>
                </a:tc>
                <a:tc>
                  <a:txBody>
                    <a:bodyPr/>
                    <a:lstStyle/>
                    <a:p>
                      <a:pPr algn="ctr" fontAlgn="b"/>
                      <a:endParaRPr lang="en-US" sz="1100" b="1" i="0" u="none" strike="noStrike" dirty="0">
                        <a:effectLst/>
                        <a:latin typeface="Calibri"/>
                      </a:endParaRPr>
                    </a:p>
                  </a:txBody>
                  <a:tcPr marL="7052" marR="7052" marT="7051" marB="0" anchor="b">
                    <a:solidFill>
                      <a:schemeClr val="bg2">
                        <a:lumMod val="75000"/>
                      </a:schemeClr>
                    </a:solidFill>
                  </a:tcPr>
                </a:tc>
                <a:tc>
                  <a:txBody>
                    <a:bodyPr/>
                    <a:lstStyle/>
                    <a:p>
                      <a:pPr algn="ctr" fontAlgn="b"/>
                      <a:endParaRPr lang="en-US" sz="1100" b="1" i="0" u="none" strike="noStrike" dirty="0">
                        <a:effectLst/>
                        <a:latin typeface="Calibri"/>
                      </a:endParaRPr>
                    </a:p>
                  </a:txBody>
                  <a:tcPr marL="7052" marR="7052" marT="7051" marB="0" anchor="b">
                    <a:solidFill>
                      <a:schemeClr val="bg2">
                        <a:lumMod val="75000"/>
                      </a:schemeClr>
                    </a:solidFill>
                  </a:tcPr>
                </a:tc>
              </a:tr>
              <a:tr h="174696">
                <a:tc>
                  <a:txBody>
                    <a:bodyPr/>
                    <a:lstStyle/>
                    <a:p>
                      <a:pPr algn="ctr" fontAlgn="b"/>
                      <a:r>
                        <a:rPr lang="en-US" sz="1100" u="none" strike="noStrike">
                          <a:effectLst/>
                        </a:rPr>
                        <a:t> </a:t>
                      </a:r>
                      <a:endParaRPr lang="en-US" sz="1100" b="1" i="0" u="none" strike="noStrike">
                        <a:effectLst/>
                        <a:latin typeface="Calibri"/>
                      </a:endParaRPr>
                    </a:p>
                  </a:txBody>
                  <a:tcPr marL="7052" marR="7052" marT="7051" marB="0" anchor="b"/>
                </a:tc>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c>
                  <a:txBody>
                    <a:bodyPr/>
                    <a:lstStyle/>
                    <a:p>
                      <a:pPr algn="ctr" fontAlgn="b"/>
                      <a:r>
                        <a:rPr lang="en-US" sz="1100" u="none" strike="noStrike">
                          <a:effectLst/>
                        </a:rPr>
                        <a:t> </a:t>
                      </a:r>
                      <a:endParaRPr lang="en-US" sz="1100" b="1" i="0" u="none" strike="noStrike">
                        <a:effectLst/>
                        <a:latin typeface="Calibri"/>
                      </a:endParaRPr>
                    </a:p>
                  </a:txBody>
                  <a:tcPr marL="7052" marR="7052" marT="7051" marB="0" anchor="b"/>
                </a:tc>
              </a:tr>
              <a:tr h="176282">
                <a:tc gridSpan="4">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r>
                        <a:rPr lang="en-US" sz="1100" u="none" strike="noStrike" dirty="0">
                          <a:effectLst/>
                        </a:rPr>
                        <a:t> $                    </a:t>
                      </a:r>
                      <a:r>
                        <a:rPr lang="en-US" sz="1100" u="none" strike="noStrike" dirty="0" smtClean="0">
                          <a:effectLst/>
                        </a:rPr>
                        <a:t>246,366</a:t>
                      </a:r>
                      <a:endParaRPr lang="en-US" sz="1100" b="0" i="0" u="none" strike="noStrike" dirty="0">
                        <a:effectLst/>
                        <a:latin typeface="Calibri"/>
                      </a:endParaRPr>
                    </a:p>
                  </a:txBody>
                  <a:tcPr marL="7052" marR="7052" marT="7051" marB="0" anchor="b"/>
                </a:tc>
              </a:tr>
              <a:tr h="176282">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174696">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208763">
                <a:tc gridSpan="2">
                  <a:txBody>
                    <a:bodyPr/>
                    <a:lstStyle/>
                    <a:p>
                      <a:pPr algn="l" fontAlgn="b"/>
                      <a:r>
                        <a:rPr lang="en-US" sz="1100" b="1" u="none" strike="noStrike" dirty="0">
                          <a:effectLst/>
                        </a:rPr>
                        <a:t>FY </a:t>
                      </a:r>
                      <a:r>
                        <a:rPr lang="en-US" sz="1100" b="1" u="none" strike="noStrike" dirty="0" smtClean="0">
                          <a:effectLst/>
                        </a:rPr>
                        <a:t>2014-2015</a:t>
                      </a:r>
                      <a:endParaRPr lang="en-US" sz="1100" b="1" i="0" u="none" strike="noStrike" dirty="0">
                        <a:effectLst/>
                        <a:latin typeface="Calibri"/>
                      </a:endParaRPr>
                    </a:p>
                  </a:txBody>
                  <a:tcPr marL="7052" marR="7052" marT="7051"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174696">
                <a:tc gridSpan="3">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052" marR="7052" marT="705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                     </a:t>
                      </a:r>
                      <a:r>
                        <a:rPr lang="en-US" sz="1100" u="none" strike="noStrike" dirty="0" smtClean="0">
                          <a:effectLst/>
                        </a:rPr>
                        <a:t>78,750 </a:t>
                      </a:r>
                      <a:endParaRPr lang="en-US" sz="1100" b="0" i="0" u="none" strike="noStrike" dirty="0">
                        <a:effectLst/>
                        <a:latin typeface="Calibri"/>
                      </a:endParaRPr>
                    </a:p>
                  </a:txBody>
                  <a:tcPr marL="7052" marR="7052" marT="7051" marB="0" anchor="b"/>
                </a:tc>
              </a:tr>
              <a:tr h="174696">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194911">
                <a:tc gridSpan="3">
                  <a:txBody>
                    <a:bodyPr/>
                    <a:lstStyle/>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052" marR="7052" marT="7051"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(155,660)</a:t>
                      </a:r>
                      <a:endParaRPr lang="en-US" sz="1100" b="0" i="0" u="sng" strike="noStrike" dirty="0">
                        <a:effectLst/>
                        <a:latin typeface="Calibri"/>
                      </a:endParaRPr>
                    </a:p>
                  </a:txBody>
                  <a:tcPr marL="7052" marR="7052" marT="7051" marB="0" anchor="b"/>
                </a:tc>
              </a:tr>
              <a:tr h="174696">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176282">
                <a:tc gridSpan="5">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100" u="none" strike="noStrike" dirty="0">
                          <a:effectLst/>
                        </a:rPr>
                        <a:t> $             </a:t>
                      </a:r>
                      <a:r>
                        <a:rPr lang="en-US" sz="1100" u="none" strike="noStrike" dirty="0" smtClean="0">
                          <a:effectLst/>
                        </a:rPr>
                        <a:t>      169,456 </a:t>
                      </a:r>
                      <a:endParaRPr lang="en-US" sz="1100" b="0" i="0" u="none" strike="noStrike" dirty="0">
                        <a:effectLst/>
                        <a:latin typeface="Calibri"/>
                      </a:endParaRPr>
                    </a:p>
                  </a:txBody>
                  <a:tcPr marL="7052" marR="7052" marT="7051" marB="0" anchor="b"/>
                </a:tc>
              </a:tr>
              <a:tr h="176282">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174696">
                <a:tc>
                  <a:txBody>
                    <a:bodyPr/>
                    <a:lstStyle/>
                    <a:p>
                      <a:pPr algn="l" fontAlgn="b"/>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endParaRPr lang="en-US" sz="1100" b="0" i="0" u="none" strike="noStrike">
                        <a:effectLst/>
                        <a:latin typeface="Calibri"/>
                      </a:endParaRPr>
                    </a:p>
                  </a:txBody>
                  <a:tcPr marL="7052" marR="7052" marT="7051" marB="0" anchor="b">
                    <a:solidFill>
                      <a:schemeClr val="bg2">
                        <a:lumMod val="75000"/>
                      </a:schemeClr>
                    </a:solidFill>
                  </a:tcPr>
                </a:tc>
                <a:tc>
                  <a:txBody>
                    <a:bodyPr/>
                    <a:lstStyle/>
                    <a:p>
                      <a:pPr algn="l" fontAlgn="b"/>
                      <a:endParaRPr lang="en-US" sz="1100" b="0" i="0" u="none" strike="noStrike" dirty="0">
                        <a:effectLst/>
                        <a:latin typeface="Calibri"/>
                      </a:endParaRPr>
                    </a:p>
                  </a:txBody>
                  <a:tcPr marL="7052" marR="7052" marT="7051" marB="0" anchor="b">
                    <a:solidFill>
                      <a:schemeClr val="bg2">
                        <a:lumMod val="75000"/>
                      </a:schemeClr>
                    </a:solidFill>
                  </a:tcPr>
                </a:tc>
              </a:tr>
              <a:tr h="174696">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r>
              <a:tr h="189937">
                <a:tc gridSpan="6">
                  <a:txBody>
                    <a:bodyPr/>
                    <a:lstStyle/>
                    <a:p>
                      <a:pPr algn="ctr" fontAlgn="b"/>
                      <a:r>
                        <a:rPr lang="en-US" sz="1200" b="1" u="none" strike="noStrike" dirty="0">
                          <a:solidFill>
                            <a:srgbClr val="336600"/>
                          </a:solidFill>
                          <a:effectLst/>
                        </a:rPr>
                        <a:t>FAIRVIEW CEMETERY PERMANENT FUND #526</a:t>
                      </a:r>
                      <a:endParaRPr lang="en-US" sz="1200" b="1" i="0" u="none" strike="noStrike" dirty="0">
                        <a:solidFill>
                          <a:srgbClr val="336600"/>
                        </a:solidFill>
                        <a:effectLst/>
                        <a:latin typeface="Calibri"/>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696">
                <a:tc>
                  <a:txBody>
                    <a:bodyPr/>
                    <a:lstStyle/>
                    <a:p>
                      <a:pPr algn="ctr" fontAlgn="b"/>
                      <a:r>
                        <a:rPr lang="en-US" sz="1100" u="none" strike="noStrike">
                          <a:effectLst/>
                        </a:rPr>
                        <a:t> </a:t>
                      </a:r>
                      <a:endParaRPr lang="en-US" sz="1100" b="1" i="0" u="none" strike="noStrike">
                        <a:effectLst/>
                        <a:latin typeface="Calibri"/>
                      </a:endParaRPr>
                    </a:p>
                  </a:txBody>
                  <a:tcPr marL="7052" marR="7052" marT="7051" marB="0" anchor="b"/>
                </a:tc>
                <a:tc>
                  <a:txBody>
                    <a:bodyPr/>
                    <a:lstStyle/>
                    <a:p>
                      <a:pPr algn="ctr" fontAlgn="b"/>
                      <a:r>
                        <a:rPr lang="en-US" sz="1100" u="none" strike="noStrike" dirty="0">
                          <a:effectLst/>
                        </a:rPr>
                        <a:t> </a:t>
                      </a:r>
                      <a:endParaRPr lang="en-US" sz="1100" b="1" i="0" u="none" strike="noStrike" dirty="0">
                        <a:effectLst/>
                        <a:latin typeface="Calibri"/>
                      </a:endParaRPr>
                    </a:p>
                  </a:txBody>
                  <a:tcPr marL="7052" marR="7052" marT="7051" marB="0" anchor="b"/>
                </a:tc>
                <a:tc>
                  <a:txBody>
                    <a:bodyPr/>
                    <a:lstStyle/>
                    <a:p>
                      <a:pPr algn="ctr" fontAlgn="b"/>
                      <a:r>
                        <a:rPr lang="en-US" sz="1100" u="none" strike="noStrike">
                          <a:effectLst/>
                        </a:rPr>
                        <a:t> </a:t>
                      </a:r>
                      <a:endParaRPr lang="en-US" sz="1100" b="1" i="0" u="none" strike="noStrike">
                        <a:effectLst/>
                        <a:latin typeface="Calibri"/>
                      </a:endParaRPr>
                    </a:p>
                  </a:txBody>
                  <a:tcPr marL="7052" marR="7052" marT="7051" marB="0" anchor="b"/>
                </a:tc>
                <a:tc>
                  <a:txBody>
                    <a:bodyPr/>
                    <a:lstStyle/>
                    <a:p>
                      <a:pPr algn="ctr" fontAlgn="b"/>
                      <a:r>
                        <a:rPr lang="en-US" sz="1100" u="none" strike="noStrike">
                          <a:effectLst/>
                        </a:rPr>
                        <a:t> </a:t>
                      </a:r>
                      <a:endParaRPr lang="en-US" sz="1100" b="1" i="0" u="none" strike="noStrike">
                        <a:effectLst/>
                        <a:latin typeface="Calibri"/>
                      </a:endParaRPr>
                    </a:p>
                  </a:txBody>
                  <a:tcPr marL="7052" marR="7052" marT="7051" marB="0" anchor="b"/>
                </a:tc>
                <a:tc>
                  <a:txBody>
                    <a:bodyPr/>
                    <a:lstStyle/>
                    <a:p>
                      <a:pPr algn="ctr" fontAlgn="b"/>
                      <a:r>
                        <a:rPr lang="en-US" sz="1100" u="none" strike="noStrike">
                          <a:effectLst/>
                        </a:rPr>
                        <a:t> </a:t>
                      </a:r>
                      <a:endParaRPr lang="en-US" sz="1100" b="1" i="0" u="none" strike="noStrike">
                        <a:effectLst/>
                        <a:latin typeface="Calibri"/>
                      </a:endParaRPr>
                    </a:p>
                  </a:txBody>
                  <a:tcPr marL="7052" marR="7052" marT="7051" marB="0" anchor="b"/>
                </a:tc>
                <a:tc>
                  <a:txBody>
                    <a:bodyPr/>
                    <a:lstStyle/>
                    <a:p>
                      <a:pPr algn="ctr" fontAlgn="b"/>
                      <a:r>
                        <a:rPr lang="en-US" sz="1100" u="none" strike="noStrike" dirty="0">
                          <a:effectLst/>
                        </a:rPr>
                        <a:t> </a:t>
                      </a:r>
                      <a:endParaRPr lang="en-US" sz="1100" b="1" i="0" u="none" strike="noStrike" dirty="0">
                        <a:effectLst/>
                        <a:latin typeface="Calibri"/>
                      </a:endParaRPr>
                    </a:p>
                  </a:txBody>
                  <a:tcPr marL="7052" marR="7052" marT="7051" marB="0" anchor="b"/>
                </a:tc>
              </a:tr>
              <a:tr h="174696">
                <a:tc gridSpan="4">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                    </a:t>
                      </a:r>
                      <a:r>
                        <a:rPr lang="en-US" sz="1100" u="none" strike="noStrike" dirty="0" smtClean="0">
                          <a:effectLst/>
                        </a:rPr>
                        <a:t>383,649 </a:t>
                      </a:r>
                      <a:endParaRPr lang="en-US" sz="1100" b="0" i="0" u="none" strike="noStrike" dirty="0">
                        <a:effectLst/>
                        <a:latin typeface="Calibri"/>
                      </a:endParaRPr>
                    </a:p>
                  </a:txBody>
                  <a:tcPr marL="7052" marR="7052" marT="7051" marB="0" anchor="b"/>
                </a:tc>
              </a:tr>
              <a:tr h="174696">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174696">
                <a:tc gridSpan="4">
                  <a:txBody>
                    <a:bodyPr/>
                    <a:lstStyle/>
                    <a:p>
                      <a:pPr algn="l" fontAlgn="b"/>
                      <a:r>
                        <a:rPr lang="en-US" sz="1100" u="none" strike="noStrike" dirty="0">
                          <a:effectLst/>
                        </a:rPr>
                        <a:t>FY </a:t>
                      </a:r>
                      <a:r>
                        <a:rPr lang="en-US" sz="1100" u="none" strike="noStrike" dirty="0" smtClean="0">
                          <a:effectLst/>
                        </a:rPr>
                        <a:t>2015 </a:t>
                      </a:r>
                      <a:r>
                        <a:rPr lang="en-US" sz="1100" u="none" strike="noStrike" dirty="0">
                          <a:effectLst/>
                        </a:rPr>
                        <a:t>Current Estimated Revenues</a:t>
                      </a:r>
                      <a:endParaRPr lang="en-US" sz="1100" b="0" i="0" u="none" strike="noStrike" dirty="0">
                        <a:effectLst/>
                        <a:latin typeface="Calibri"/>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r>
                        <a:rPr lang="en-US" sz="1100" u="sng" strike="noStrike" dirty="0" smtClean="0">
                          <a:effectLst/>
                        </a:rPr>
                        <a:t>$                       </a:t>
                      </a:r>
                      <a:r>
                        <a:rPr lang="en-US" sz="1100" u="sng" strike="noStrike" baseline="0" dirty="0" smtClean="0">
                          <a:effectLst/>
                        </a:rPr>
                        <a:t>     </a:t>
                      </a:r>
                      <a:r>
                        <a:rPr lang="en-US" sz="1100" u="sng" strike="noStrike" dirty="0" smtClean="0">
                          <a:effectLst/>
                        </a:rPr>
                        <a:t>0 </a:t>
                      </a:r>
                      <a:endParaRPr lang="en-US" sz="1100" b="0" i="0" u="sng" strike="noStrike" dirty="0">
                        <a:effectLst/>
                        <a:latin typeface="Calibri"/>
                      </a:endParaRPr>
                    </a:p>
                  </a:txBody>
                  <a:tcPr marL="7052" marR="7052" marT="7051" marB="0" anchor="b"/>
                </a:tc>
              </a:tr>
              <a:tr h="174696">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r>
              <a:tr h="176282">
                <a:tc gridSpan="4">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052" marR="7052" marT="7051"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dirty="0">
                          <a:effectLst/>
                        </a:rPr>
                        <a:t> $                   </a:t>
                      </a:r>
                      <a:r>
                        <a:rPr lang="en-US" sz="1100" u="none" strike="noStrike" dirty="0" smtClean="0">
                          <a:effectLst/>
                        </a:rPr>
                        <a:t>383,649</a:t>
                      </a:r>
                      <a:endParaRPr lang="en-US" sz="1100" b="0" i="0" u="none" strike="noStrike" dirty="0">
                        <a:effectLst/>
                        <a:latin typeface="Calibri"/>
                      </a:endParaRPr>
                    </a:p>
                  </a:txBody>
                  <a:tcPr marL="7052" marR="7052" marT="7051" marB="0" anchor="b"/>
                </a:tc>
              </a:tr>
              <a:tr h="176282">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r>
                        <a:rPr lang="en-US" sz="1100" u="none" strike="noStrike">
                          <a:effectLst/>
                        </a:rPr>
                        <a:t> </a:t>
                      </a:r>
                      <a:endParaRPr lang="en-US" sz="1100" b="0" i="0" u="none" strike="noStrike">
                        <a:effectLst/>
                        <a:latin typeface="Calibri"/>
                      </a:endParaRPr>
                    </a:p>
                  </a:txBody>
                  <a:tcPr marL="7052" marR="7052" marT="7051" marB="0" anchor="b"/>
                </a:tc>
              </a:tr>
              <a:tr h="176282">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7052" marR="7052" marT="7051" marB="0" anchor="b">
                    <a:solidFill>
                      <a:schemeClr val="bg2">
                        <a:lumMod val="75000"/>
                      </a:schemeClr>
                    </a:solidFill>
                  </a:tcPr>
                </a:tc>
                <a:tc>
                  <a:txBody>
                    <a:bodyPr/>
                    <a:lstStyle/>
                    <a:p>
                      <a:pPr algn="ctr" fontAlgn="b"/>
                      <a:r>
                        <a:rPr lang="en-US" sz="1100" u="none" strike="noStrike" dirty="0">
                          <a:effectLst/>
                        </a:rPr>
                        <a:t> </a:t>
                      </a:r>
                      <a:endParaRPr lang="en-US" sz="1100" b="0" i="0" u="none" strike="noStrike" dirty="0">
                        <a:effectLst/>
                        <a:latin typeface="Calibri"/>
                      </a:endParaRPr>
                    </a:p>
                  </a:txBody>
                  <a:tcPr marL="7052" marR="7052" marT="7051" marB="0" anchor="b">
                    <a:solidFill>
                      <a:schemeClr val="bg2">
                        <a:lumMod val="75000"/>
                      </a:schemeClr>
                    </a:solidFill>
                  </a:tcPr>
                </a:tc>
              </a:tr>
              <a:tr h="174696">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a:effectLst/>
                        <a:latin typeface="Calibri"/>
                      </a:endParaRPr>
                    </a:p>
                  </a:txBody>
                  <a:tcPr marL="7052" marR="7052" marT="7051" marB="0" anchor="b"/>
                </a:tc>
                <a:tc>
                  <a:txBody>
                    <a:bodyPr/>
                    <a:lstStyle/>
                    <a:p>
                      <a:pPr algn="l" fontAlgn="b"/>
                      <a:endParaRPr lang="en-US" sz="1100" b="0" i="0" u="none" strike="noStrike" dirty="0">
                        <a:effectLst/>
                        <a:latin typeface="Calibri"/>
                      </a:endParaRPr>
                    </a:p>
                  </a:txBody>
                  <a:tcPr marL="7052" marR="7052" marT="7051" marB="0" anchor="b"/>
                </a:tc>
              </a:tr>
            </a:tbl>
          </a:graphicData>
        </a:graphic>
      </p:graphicFrame>
      <p:graphicFrame>
        <p:nvGraphicFramePr>
          <p:cNvPr id="4" name="Chart 2"/>
          <p:cNvGraphicFramePr>
            <a:graphicFrameLocks/>
          </p:cNvGraphicFramePr>
          <p:nvPr>
            <p:extLst>
              <p:ext uri="{D42A27DB-BD31-4B8C-83A1-F6EECF244321}">
                <p14:modId xmlns:p14="http://schemas.microsoft.com/office/powerpoint/2010/main" val="205365436"/>
              </p:ext>
            </p:extLst>
          </p:nvPr>
        </p:nvGraphicFramePr>
        <p:xfrm>
          <a:off x="50800" y="5384800"/>
          <a:ext cx="5867400" cy="304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50395218"/>
              </p:ext>
            </p:extLst>
          </p:nvPr>
        </p:nvGraphicFramePr>
        <p:xfrm>
          <a:off x="685800" y="762000"/>
          <a:ext cx="5715000" cy="3882240"/>
        </p:xfrm>
        <a:graphic>
          <a:graphicData uri="http://schemas.openxmlformats.org/drawingml/2006/table">
            <a:tbl>
              <a:tblPr>
                <a:tableStyleId>{6E25E649-3F16-4E02-A733-19D2CDBF48F0}</a:tableStyleId>
              </a:tblPr>
              <a:tblGrid>
                <a:gridCol w="3906305"/>
                <a:gridCol w="1745371"/>
                <a:gridCol w="63324"/>
              </a:tblGrid>
              <a:tr h="440937">
                <a:tc gridSpan="3">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DESIGNATED FUND </a:t>
                      </a:r>
                      <a:endParaRPr lang="en-US" sz="1200" b="1" i="0" u="none" strike="noStrike" dirty="0">
                        <a:solidFill>
                          <a:srgbClr val="336600"/>
                        </a:solidFill>
                        <a:effectLst/>
                        <a:latin typeface="Calibri"/>
                      </a:endParaRPr>
                    </a:p>
                  </a:txBody>
                  <a:tcPr marL="7620" marR="7620" marT="7619" marB="0" anchor="b"/>
                </a:tc>
                <a:tc hMerge="1">
                  <a:txBody>
                    <a:bodyPr/>
                    <a:lstStyle/>
                    <a:p>
                      <a:endParaRPr lang="en-US"/>
                    </a:p>
                  </a:txBody>
                  <a:tcPr/>
                </a:tc>
                <a:tc hMerge="1">
                  <a:txBody>
                    <a:bodyPr/>
                    <a:lstStyle/>
                    <a:p>
                      <a:endParaRPr lang="en-US"/>
                    </a:p>
                  </a:txBody>
                  <a:tcPr/>
                </a:tc>
              </a:tr>
              <a:tr h="224967">
                <a:tc gridSpan="3">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7620" marR="7620" marT="7619" marB="0" anchor="b"/>
                </a:tc>
                <a:tc hMerge="1">
                  <a:txBody>
                    <a:bodyPr/>
                    <a:lstStyle/>
                    <a:p>
                      <a:endParaRPr lang="en-US"/>
                    </a:p>
                  </a:txBody>
                  <a:tcPr/>
                </a:tc>
                <a:tc hMerge="1">
                  <a:txBody>
                    <a:bodyPr/>
                    <a:lstStyle/>
                    <a:p>
                      <a:endParaRPr lang="en-US"/>
                    </a:p>
                  </a:txBody>
                  <a:tcPr/>
                </a:tc>
              </a:tr>
              <a:tr h="206971">
                <a:tc>
                  <a:txBody>
                    <a:bodyPr/>
                    <a:lstStyle/>
                    <a:p>
                      <a:pPr algn="l" fontAlgn="b"/>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206971">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19" marB="0" anchor="b">
                    <a:solidFill>
                      <a:schemeClr val="bg2">
                        <a:lumMod val="75000"/>
                      </a:schemeClr>
                    </a:solidFill>
                  </a:tcPr>
                </a:tc>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19"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19" marB="0" anchor="b">
                    <a:solidFill>
                      <a:schemeClr val="bg2">
                        <a:lumMod val="75000"/>
                      </a:schemeClr>
                    </a:solidFill>
                  </a:tcPr>
                </a:tc>
              </a:tr>
              <a:tr h="342899">
                <a:tc>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7620" marR="7620" marT="7619" marB="0" anchor="b"/>
                </a:tc>
                <a:tc>
                  <a:txBody>
                    <a:bodyPr/>
                    <a:lstStyle/>
                    <a:p>
                      <a:pPr algn="l" fontAlgn="b"/>
                      <a:r>
                        <a:rPr lang="en-US" sz="1100" u="none" strike="noStrike" dirty="0">
                          <a:effectLst/>
                        </a:rPr>
                        <a:t> $                           </a:t>
                      </a:r>
                      <a:r>
                        <a:rPr lang="en-US" sz="1100" u="none" strike="noStrike" dirty="0" smtClean="0">
                          <a:effectLst/>
                        </a:rPr>
                        <a:t>795,110</a:t>
                      </a:r>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206971">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206971">
                <a:tc>
                  <a:txBody>
                    <a:bodyPr/>
                    <a:lstStyle/>
                    <a:p>
                      <a:pPr algn="l" fontAlgn="b"/>
                      <a:r>
                        <a:rPr lang="en-US" sz="1100" b="1" u="none" strike="noStrike" dirty="0">
                          <a:effectLst/>
                        </a:rPr>
                        <a:t>FY </a:t>
                      </a:r>
                      <a:r>
                        <a:rPr lang="en-US" sz="1100" b="1" u="none" strike="noStrike" dirty="0" smtClean="0">
                          <a:effectLst/>
                        </a:rPr>
                        <a:t>2014-2015</a:t>
                      </a:r>
                      <a:endParaRPr lang="en-US" sz="1100" b="1" i="0" u="none" strike="noStrike" dirty="0">
                        <a:effectLst/>
                        <a:latin typeface="Calibri"/>
                      </a:endParaRPr>
                    </a:p>
                  </a:txBody>
                  <a:tcPr marL="7620" marR="7620" marT="7619"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342899">
                <a:tc>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620" marR="7620" marT="7619" marB="0" anchor="b"/>
                </a:tc>
                <a:tc>
                  <a:txBody>
                    <a:bodyPr/>
                    <a:lstStyle/>
                    <a:p>
                      <a:pPr algn="l" fontAlgn="b"/>
                      <a:r>
                        <a:rPr lang="en-US" sz="1100" u="none" strike="noStrike" baseline="0" dirty="0">
                          <a:effectLst/>
                        </a:rPr>
                        <a:t> </a:t>
                      </a:r>
                      <a:r>
                        <a:rPr lang="en-US" sz="1100" u="none" strike="noStrike" dirty="0" smtClean="0">
                          <a:effectLst/>
                        </a:rPr>
                        <a:t>$                          798,100 </a:t>
                      </a:r>
                      <a:endParaRPr lang="en-US" sz="1100" b="0" i="0" u="none" strike="noStrike" dirty="0">
                        <a:effectLst/>
                        <a:latin typeface="Calibri"/>
                      </a:endParaRPr>
                    </a:p>
                  </a:txBody>
                  <a:tcPr marL="7620" marR="7620" marT="7619" marB="0" anchor="b"/>
                </a:tc>
                <a:tc>
                  <a:txBody>
                    <a:bodyPr/>
                    <a:lstStyle/>
                    <a:p>
                      <a:pPr algn="l" fontAlgn="b"/>
                      <a:endParaRPr lang="en-US" sz="1100" b="0" i="0" u="sng" strike="noStrike" dirty="0">
                        <a:effectLst/>
                        <a:latin typeface="Calibri"/>
                      </a:endParaRPr>
                    </a:p>
                  </a:txBody>
                  <a:tcPr marL="7620" marR="7620" marT="7619" marB="0" anchor="b"/>
                </a:tc>
              </a:tr>
              <a:tr h="206971">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342899">
                <a:tc>
                  <a:txBody>
                    <a:bodyPr/>
                    <a:lstStyle/>
                    <a:p>
                      <a:pPr algn="l" fontAlgn="b"/>
                      <a:r>
                        <a:rPr lang="en-US" sz="1100" u="none" strike="noStrike" dirty="0">
                          <a:effectLst/>
                        </a:rPr>
                        <a:t>Total </a:t>
                      </a:r>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620" marR="7620" marT="7619" marB="0" anchor="b"/>
                </a:tc>
                <a:tc>
                  <a:txBody>
                    <a:bodyPr/>
                    <a:lstStyle/>
                    <a:p>
                      <a:pPr algn="l" fontAlgn="b"/>
                      <a:r>
                        <a:rPr lang="en-US" sz="1100" u="none" strike="noStrike" dirty="0">
                          <a:effectLst/>
                        </a:rPr>
                        <a:t> </a:t>
                      </a:r>
                      <a:r>
                        <a:rPr lang="en-US" sz="1100" u="sng" strike="noStrike" dirty="0" smtClean="0">
                          <a:effectLst/>
                        </a:rPr>
                        <a:t>$                         (771,000)</a:t>
                      </a:r>
                      <a:endParaRPr lang="en-US" sz="1100" b="0" i="0" u="sng"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206971">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342899">
                <a:tc>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620" marR="7620" marT="7619" marB="0" anchor="b"/>
                </a:tc>
                <a:tc>
                  <a:txBody>
                    <a:bodyPr/>
                    <a:lstStyle/>
                    <a:p>
                      <a:pPr algn="l" fontAlgn="b"/>
                      <a:r>
                        <a:rPr lang="en-US" sz="1100" u="none" strike="noStrike" dirty="0">
                          <a:effectLst/>
                        </a:rPr>
                        <a:t> </a:t>
                      </a:r>
                      <a:r>
                        <a:rPr lang="en-US" sz="1100" u="none" strike="noStrike" dirty="0" smtClean="0">
                          <a:effectLst/>
                        </a:rPr>
                        <a:t>$                         822,210 </a:t>
                      </a:r>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206971">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tc>
                <a:tc>
                  <a:txBody>
                    <a:bodyPr/>
                    <a:lstStyle/>
                    <a:p>
                      <a:pPr algn="l" fontAlgn="b"/>
                      <a:endParaRPr lang="en-US" sz="1100" b="0" i="0" u="none" strike="noStrike" dirty="0">
                        <a:effectLst/>
                        <a:latin typeface="Calibri"/>
                      </a:endParaRPr>
                    </a:p>
                  </a:txBody>
                  <a:tcPr marL="7620" marR="7620" marT="7619" marB="0" anchor="b"/>
                </a:tc>
              </a:tr>
              <a:tr h="206971">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solidFill>
                      <a:schemeClr val="bg2">
                        <a:lumMod val="75000"/>
                      </a:schemeClr>
                    </a:solidFill>
                  </a:tcPr>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19"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19" marB="0" anchor="b">
                    <a:solidFill>
                      <a:schemeClr val="bg2">
                        <a:lumMod val="75000"/>
                      </a:schemeClr>
                    </a:solidFill>
                  </a:tcPr>
                </a:tc>
              </a:tr>
              <a:tr h="188972">
                <a:tc>
                  <a:txBody>
                    <a:bodyPr/>
                    <a:lstStyle/>
                    <a:p>
                      <a:pPr algn="l" fontAlgn="b"/>
                      <a:endParaRPr lang="en-US" sz="1100" b="0" i="0" u="none" strike="noStrike" dirty="0">
                        <a:effectLst/>
                        <a:latin typeface="Arial"/>
                      </a:endParaRPr>
                    </a:p>
                  </a:txBody>
                  <a:tcPr marL="7620" marR="7620" marT="7619" marB="0" anchor="b"/>
                </a:tc>
                <a:tc>
                  <a:txBody>
                    <a:bodyPr/>
                    <a:lstStyle/>
                    <a:p>
                      <a:pPr algn="l" fontAlgn="b"/>
                      <a:endParaRPr lang="en-US" sz="1100" b="0" i="0" u="none" strike="noStrike" dirty="0">
                        <a:effectLst/>
                        <a:latin typeface="Arial"/>
                      </a:endParaRPr>
                    </a:p>
                  </a:txBody>
                  <a:tcPr marL="7620" marR="7620" marT="7619" marB="0" anchor="b"/>
                </a:tc>
                <a:tc>
                  <a:txBody>
                    <a:bodyPr/>
                    <a:lstStyle/>
                    <a:p>
                      <a:pPr algn="l" fontAlgn="b"/>
                      <a:endParaRPr lang="en-US" sz="1100" b="0" i="0" u="none" strike="noStrike" dirty="0">
                        <a:effectLst/>
                        <a:latin typeface="Arial"/>
                      </a:endParaRPr>
                    </a:p>
                  </a:txBody>
                  <a:tcPr marL="7620" marR="7620" marT="7619" marB="0" anchor="b"/>
                </a:tc>
              </a:tr>
            </a:tbl>
          </a:graphicData>
        </a:graphic>
      </p:graphicFrame>
      <p:sp>
        <p:nvSpPr>
          <p:cNvPr id="4" name="Slide Number Placeholder 3"/>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175</a:t>
            </a:fld>
            <a:endParaRPr lang="en-US" dirty="0"/>
          </a:p>
        </p:txBody>
      </p:sp>
      <p:graphicFrame>
        <p:nvGraphicFramePr>
          <p:cNvPr id="9" name="Object 6"/>
          <p:cNvGraphicFramePr>
            <a:graphicFrameLocks/>
          </p:cNvGraphicFramePr>
          <p:nvPr>
            <p:extLst>
              <p:ext uri="{D42A27DB-BD31-4B8C-83A1-F6EECF244321}">
                <p14:modId xmlns:p14="http://schemas.microsoft.com/office/powerpoint/2010/main" val="1056714686"/>
              </p:ext>
            </p:extLst>
          </p:nvPr>
        </p:nvGraphicFramePr>
        <p:xfrm>
          <a:off x="990600" y="5486400"/>
          <a:ext cx="51054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2095500" y="4953000"/>
            <a:ext cx="2362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rPr>
              <a:t>Designated Fund Revenue</a:t>
            </a:r>
          </a:p>
        </p:txBody>
      </p:sp>
      <p:sp>
        <p:nvSpPr>
          <p:cNvPr id="6" name="Slide Number Placeholder 2"/>
          <p:cNvSpPr txBox="1">
            <a:spLocks/>
          </p:cNvSpPr>
          <p:nvPr/>
        </p:nvSpPr>
        <p:spPr>
          <a:xfrm>
            <a:off x="5569009" y="8613049"/>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175</a:t>
            </a:r>
            <a:endParaRPr lang="en-US" dirty="0"/>
          </a:p>
        </p:txBody>
      </p:sp>
    </p:spTree>
    <p:extLst>
      <p:ext uri="{BB962C8B-B14F-4D97-AF65-F5344CB8AC3E}">
        <p14:creationId xmlns:p14="http://schemas.microsoft.com/office/powerpoint/2010/main" val="403608243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2224811"/>
              </p:ext>
            </p:extLst>
          </p:nvPr>
        </p:nvGraphicFramePr>
        <p:xfrm>
          <a:off x="609600" y="838200"/>
          <a:ext cx="5715000" cy="3909301"/>
        </p:xfrm>
        <a:graphic>
          <a:graphicData uri="http://schemas.openxmlformats.org/drawingml/2006/table">
            <a:tbl>
              <a:tblPr>
                <a:tableStyleId>{6E25E649-3F16-4E02-A733-19D2CDBF48F0}</a:tableStyleId>
              </a:tblPr>
              <a:tblGrid>
                <a:gridCol w="3931338"/>
                <a:gridCol w="1783662"/>
              </a:tblGrid>
              <a:tr h="373421">
                <a:tc gridSpan="2">
                  <a:txBody>
                    <a:bodyPr/>
                    <a:lstStyle/>
                    <a:p>
                      <a:pPr algn="ctr" fontAlgn="b"/>
                      <a:endParaRPr lang="en-US" sz="1200" b="1" u="none" strike="noStrike" dirty="0" smtClean="0">
                        <a:solidFill>
                          <a:srgbClr val="336600"/>
                        </a:solidFill>
                        <a:effectLst/>
                      </a:endParaRPr>
                    </a:p>
                    <a:p>
                      <a:pPr algn="ctr" fontAlgn="b"/>
                      <a:r>
                        <a:rPr lang="en-US" sz="1200" b="1" u="none" strike="noStrike" dirty="0" smtClean="0">
                          <a:solidFill>
                            <a:srgbClr val="336600"/>
                          </a:solidFill>
                          <a:effectLst/>
                        </a:rPr>
                        <a:t>ARTS</a:t>
                      </a:r>
                      <a:r>
                        <a:rPr lang="en-US" sz="1200" b="1" u="none" strike="noStrike" baseline="0" dirty="0" smtClean="0">
                          <a:solidFill>
                            <a:srgbClr val="336600"/>
                          </a:solidFill>
                          <a:effectLst/>
                        </a:rPr>
                        <a:t> IN PUBLIC PLACES</a:t>
                      </a:r>
                      <a:r>
                        <a:rPr lang="en-US" sz="1200" b="1" u="none" strike="noStrike" dirty="0" smtClean="0">
                          <a:solidFill>
                            <a:srgbClr val="336600"/>
                          </a:solidFill>
                          <a:effectLst/>
                        </a:rPr>
                        <a:t> </a:t>
                      </a:r>
                      <a:r>
                        <a:rPr lang="en-US" sz="1200" b="1" u="none" strike="noStrike" dirty="0">
                          <a:solidFill>
                            <a:srgbClr val="336600"/>
                          </a:solidFill>
                          <a:effectLst/>
                        </a:rPr>
                        <a:t>FUND #</a:t>
                      </a:r>
                      <a:r>
                        <a:rPr lang="en-US" sz="1200" b="1" u="none" strike="noStrike" dirty="0" smtClean="0">
                          <a:solidFill>
                            <a:srgbClr val="336600"/>
                          </a:solidFill>
                          <a:effectLst/>
                        </a:rPr>
                        <a:t>504</a:t>
                      </a:r>
                      <a:endParaRPr lang="en-US" sz="1200" b="1" i="0" u="none" strike="noStrike" dirty="0">
                        <a:solidFill>
                          <a:srgbClr val="336600"/>
                        </a:solidFill>
                        <a:effectLst/>
                        <a:latin typeface="Calibri"/>
                      </a:endParaRPr>
                    </a:p>
                  </a:txBody>
                  <a:tcPr marL="7620" marR="7620" marT="7620" marB="0" anchor="b"/>
                </a:tc>
                <a:tc hMerge="1">
                  <a:txBody>
                    <a:bodyPr/>
                    <a:lstStyle/>
                    <a:p>
                      <a:endParaRPr lang="en-US"/>
                    </a:p>
                  </a:txBody>
                  <a:tcPr/>
                </a:tc>
              </a:tr>
              <a:tr h="236211">
                <a:tc gridSpan="2">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endParaRPr lang="en-US" sz="1200" b="1" i="0" u="none" strike="noStrike" dirty="0">
                        <a:solidFill>
                          <a:srgbClr val="336600"/>
                        </a:solidFill>
                        <a:effectLst/>
                        <a:latin typeface="Calibri"/>
                      </a:endParaRPr>
                    </a:p>
                  </a:txBody>
                  <a:tcPr marL="7620" marR="7620" marT="7620" marB="0" anchor="b"/>
                </a:tc>
                <a:tc hMerge="1">
                  <a:txBody>
                    <a:bodyPr/>
                    <a:lstStyle/>
                    <a:p>
                      <a:endParaRPr lang="en-US"/>
                    </a:p>
                  </a:txBody>
                  <a:tcPr/>
                </a:tc>
              </a:tr>
              <a:tr h="175279">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20" marB="0" anchor="b"/>
                </a:tc>
                <a:tc>
                  <a:txBody>
                    <a:bodyPr/>
                    <a:lstStyle/>
                    <a:p>
                      <a:pPr algn="ctr" fontAlgn="b"/>
                      <a:r>
                        <a:rPr lang="en-US" sz="1100" u="none" strike="noStrike" dirty="0">
                          <a:effectLst/>
                        </a:rPr>
                        <a:t> </a:t>
                      </a:r>
                      <a:endParaRPr lang="en-US" sz="1100" b="1" i="0" u="none" strike="noStrike" dirty="0">
                        <a:effectLst/>
                        <a:latin typeface="Calibri"/>
                      </a:endParaRPr>
                    </a:p>
                  </a:txBody>
                  <a:tcPr marL="7620" marR="7620" marT="7620" marB="0" anchor="b"/>
                </a:tc>
              </a:tr>
              <a:tr h="175279">
                <a:tc>
                  <a:txBody>
                    <a:bodyPr/>
                    <a:lstStyle/>
                    <a:p>
                      <a:pPr algn="ctr" fontAlgn="b"/>
                      <a:endParaRPr lang="en-US" sz="1100" b="1" i="0" u="none" strike="noStrike" dirty="0">
                        <a:effectLst/>
                        <a:latin typeface="Calibri"/>
                      </a:endParaRPr>
                    </a:p>
                  </a:txBody>
                  <a:tcPr marL="7620" marR="7620" marT="7620" marB="0" anchor="b">
                    <a:solidFill>
                      <a:schemeClr val="bg2">
                        <a:lumMod val="75000"/>
                      </a:schemeClr>
                    </a:solidFill>
                  </a:tcPr>
                </a:tc>
                <a:tc>
                  <a:txBody>
                    <a:bodyPr/>
                    <a:lstStyle/>
                    <a:p>
                      <a:pPr algn="ctr" fontAlgn="b"/>
                      <a:endParaRPr lang="en-US" sz="1100" b="1" i="0" u="none" strike="noStrike" dirty="0">
                        <a:effectLst/>
                        <a:latin typeface="Calibri"/>
                      </a:endParaRPr>
                    </a:p>
                  </a:txBody>
                  <a:tcPr marL="7620" marR="7620" marT="7620" marB="0" anchor="b">
                    <a:solidFill>
                      <a:schemeClr val="bg2">
                        <a:lumMod val="75000"/>
                      </a:schemeClr>
                    </a:solidFill>
                  </a:tcPr>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Projected Fund Balance 9-30-2014</a:t>
                      </a:r>
                      <a:endParaRPr lang="en-US" sz="1100" b="0" i="0" u="none" strike="noStrike" dirty="0">
                        <a:effectLst/>
                        <a:latin typeface="+mn-lt"/>
                      </a:endParaRPr>
                    </a:p>
                  </a:txBody>
                  <a:tcPr marL="7620" marR="7620" marT="7620" marB="0" anchor="b"/>
                </a:tc>
                <a:tc>
                  <a:txBody>
                    <a:bodyPr/>
                    <a:lstStyle/>
                    <a:p>
                      <a:pPr algn="l" fontAlgn="b"/>
                      <a:r>
                        <a:rPr lang="en-US" sz="1100" u="none" strike="noStrike" dirty="0">
                          <a:effectLst/>
                        </a:rPr>
                        <a:t> $                          </a:t>
                      </a:r>
                      <a:r>
                        <a:rPr lang="en-US" sz="1100" u="none" strike="noStrike" baseline="0" dirty="0" smtClean="0">
                          <a:effectLst/>
                        </a:rPr>
                        <a:t>34,171</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175279">
                <a:tc>
                  <a:txBody>
                    <a:bodyPr/>
                    <a:lstStyle/>
                    <a:p>
                      <a:pPr algn="l" fontAlgn="b"/>
                      <a:r>
                        <a:rPr lang="en-US" sz="1100" b="1" u="none" strike="noStrike" dirty="0">
                          <a:effectLst/>
                        </a:rPr>
                        <a:t>FY </a:t>
                      </a:r>
                      <a:r>
                        <a:rPr lang="en-US" sz="1100" b="1" u="none" strike="noStrike" dirty="0" smtClean="0">
                          <a:effectLst/>
                        </a:rPr>
                        <a:t>2014-2015</a:t>
                      </a: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smtClean="0">
                          <a:effectLst/>
                        </a:rPr>
                        <a:t> $                             </a:t>
                      </a:r>
                      <a:r>
                        <a:rPr lang="en-US" sz="1100" u="none" strike="noStrike" baseline="0" dirty="0" smtClean="0">
                          <a:effectLst/>
                        </a:rPr>
                        <a:t>40,159</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(74,330)</a:t>
                      </a:r>
                      <a:endParaRPr lang="en-US" sz="1100" b="0" i="0" u="sng"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r h="342900">
                <a:tc>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620" marR="7620" marT="7620" marB="0" anchor="b"/>
                </a:tc>
                <a:tc>
                  <a:txBody>
                    <a:bodyPr/>
                    <a:lstStyle/>
                    <a:p>
                      <a:pPr algn="l" fontAlgn="b"/>
                      <a:r>
                        <a:rPr lang="en-US" sz="1100" u="none" strike="noStrike" dirty="0">
                          <a:effectLst/>
                        </a:rPr>
                        <a:t> $                           </a:t>
                      </a:r>
                      <a:r>
                        <a:rPr lang="en-US" sz="1100" u="none" strike="noStrike" dirty="0" smtClean="0">
                          <a:effectLst/>
                        </a:rPr>
                        <a:t>  </a:t>
                      </a:r>
                      <a:r>
                        <a:rPr lang="en-US" sz="1100" u="none" strike="noStrike" baseline="0" dirty="0" smtClean="0">
                          <a:effectLst/>
                        </a:rPr>
                        <a:t>      </a:t>
                      </a:r>
                      <a:r>
                        <a:rPr lang="en-US" sz="1100" u="none" strike="noStrike" dirty="0" smtClean="0">
                          <a:effectLst/>
                        </a:rPr>
                        <a:t>0</a:t>
                      </a:r>
                      <a:endParaRPr lang="en-US" sz="1100" b="0" i="0" u="none" strike="noStrike" dirty="0">
                        <a:effectLst/>
                        <a:latin typeface="Calibri"/>
                      </a:endParaRPr>
                    </a:p>
                  </a:txBody>
                  <a:tcPr marL="7620" marR="7620" marT="7620" marB="0" anchor="b"/>
                </a:tc>
              </a:tr>
              <a:tr h="175279">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c>
                  <a:txBody>
                    <a:bodyPr/>
                    <a:lstStyle/>
                    <a:p>
                      <a:pPr algn="l" fontAlgn="b"/>
                      <a:r>
                        <a:rPr lang="en-US" sz="1100" u="none" strike="noStrike">
                          <a:effectLst/>
                        </a:rPr>
                        <a:t> </a:t>
                      </a:r>
                      <a:endParaRPr lang="en-US" sz="1100" b="0" i="0" u="none" strike="noStrike">
                        <a:effectLst/>
                        <a:latin typeface="Calibri"/>
                      </a:endParaRPr>
                    </a:p>
                  </a:txBody>
                  <a:tcPr marL="7620" marR="7620" marT="7620" marB="0" anchor="b"/>
                </a:tc>
              </a:tr>
              <a:tr h="175279">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c>
                  <a:txBody>
                    <a:bodyPr/>
                    <a:lstStyle/>
                    <a:p>
                      <a:pPr algn="l" fontAlgn="b"/>
                      <a:endParaRPr lang="en-US" sz="1100" b="0" i="0" u="none" strike="noStrike" dirty="0">
                        <a:effectLst/>
                        <a:latin typeface="Calibri"/>
                      </a:endParaRPr>
                    </a:p>
                  </a:txBody>
                  <a:tcPr marL="7620" marR="7620" marT="7620" marB="0" anchor="b">
                    <a:solidFill>
                      <a:schemeClr val="bg2">
                        <a:lumMod val="75000"/>
                      </a:schemeClr>
                    </a:solidFill>
                  </a:tcPr>
                </a:tc>
              </a:tr>
              <a:tr h="175279">
                <a:tc>
                  <a:txBody>
                    <a:bodyPr/>
                    <a:lstStyle/>
                    <a:p>
                      <a:pPr algn="l" fontAlgn="b"/>
                      <a:r>
                        <a:rPr lang="en-US" sz="1100" u="none" strike="noStrike">
                          <a:effectLst/>
                        </a:rPr>
                        <a:t> </a:t>
                      </a:r>
                      <a:endParaRPr lang="en-US" sz="1100" b="0" i="0" u="none" strike="noStrike">
                        <a:effectLst/>
                        <a:latin typeface="Calibri"/>
                      </a:endParaRPr>
                    </a:p>
                  </a:txBody>
                  <a:tcPr marL="7620" marR="7620" marT="7620"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620" marR="7620" marT="7620" marB="0" anchor="b"/>
                </a:tc>
              </a:tr>
            </a:tbl>
          </a:graphicData>
        </a:graphic>
      </p:graphicFrame>
      <p:graphicFrame>
        <p:nvGraphicFramePr>
          <p:cNvPr id="57381" name="Chart 2"/>
          <p:cNvGraphicFramePr>
            <a:graphicFrameLocks/>
          </p:cNvGraphicFramePr>
          <p:nvPr/>
        </p:nvGraphicFramePr>
        <p:xfrm>
          <a:off x="558802" y="5359400"/>
          <a:ext cx="5969000" cy="3149600"/>
        </p:xfrm>
        <a:graphic>
          <a:graphicData uri="http://schemas.openxmlformats.org/presentationml/2006/ole">
            <mc:AlternateContent xmlns:mc="http://schemas.openxmlformats.org/markup-compatibility/2006">
              <mc:Choice xmlns:v="urn:schemas-microsoft-com:vml" Requires="v">
                <p:oleObj spid="_x0000_s197044" r:id="rId3" imgW="5968501" imgH="3151905" progId="Excel.Chart.8">
                  <p:embed/>
                </p:oleObj>
              </mc:Choice>
              <mc:Fallback>
                <p:oleObj r:id="rId3" imgW="5968501" imgH="3151905"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2" y="5359400"/>
                        <a:ext cx="59690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Chart 3"/>
          <p:cNvGraphicFramePr>
            <a:graphicFrameLocks/>
          </p:cNvGraphicFramePr>
          <p:nvPr>
            <p:extLst>
              <p:ext uri="{D42A27DB-BD31-4B8C-83A1-F6EECF244321}">
                <p14:modId xmlns:p14="http://schemas.microsoft.com/office/powerpoint/2010/main" val="3386940169"/>
              </p:ext>
            </p:extLst>
          </p:nvPr>
        </p:nvGraphicFramePr>
        <p:xfrm>
          <a:off x="609602" y="5156200"/>
          <a:ext cx="5867400" cy="3048000"/>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p:cNvSpPr>
            <a:spLocks noGrp="1"/>
          </p:cNvSpPr>
          <p:nvPr>
            <p:ph type="sldNum" sz="quarter" idx="12"/>
          </p:nvPr>
        </p:nvSpPr>
        <p:spPr>
          <a:xfrm>
            <a:off x="-800100" y="8647834"/>
            <a:ext cx="1600200" cy="485775"/>
          </a:xfrm>
        </p:spPr>
        <p:txBody>
          <a:bodyPr/>
          <a:lstStyle/>
          <a:p>
            <a:pPr>
              <a:defRPr/>
            </a:pPr>
            <a:fld id="{FF6FF788-8A33-4F75-A213-F45DF84219AE}" type="slidenum">
              <a:rPr lang="en-US" smtClean="0"/>
              <a:pPr>
                <a:defRPr/>
              </a:pPr>
              <a:t>176</a:t>
            </a:fld>
            <a:endParaRPr lang="en-US" dirty="0"/>
          </a:p>
        </p:txBody>
      </p:sp>
      <p:sp>
        <p:nvSpPr>
          <p:cNvPr id="3" name="Rectangle 2"/>
          <p:cNvSpPr/>
          <p:nvPr/>
        </p:nvSpPr>
        <p:spPr>
          <a:xfrm>
            <a:off x="6019800" y="76216"/>
            <a:ext cx="482824" cy="307777"/>
          </a:xfrm>
          <a:prstGeom prst="rect">
            <a:avLst/>
          </a:prstGeom>
        </p:spPr>
        <p:txBody>
          <a:bodyPr wrap="none">
            <a:spAutoFit/>
          </a:bodyPr>
          <a:lstStyle/>
          <a:p>
            <a:fld id="{F5669E6F-A436-41F2-85FF-0D6B9183F3DF}" type="slidenum">
              <a:rPr lang="en-US" sz="1400" b="1">
                <a:solidFill>
                  <a:schemeClr val="bg1"/>
                </a:solidFill>
              </a:rPr>
              <a:pPr/>
              <a:t>176</a:t>
            </a:fld>
            <a:endParaRPr lang="en-US" sz="1400" b="1" dirty="0">
              <a:solidFill>
                <a:schemeClr val="bg1"/>
              </a:solidFill>
            </a:endParaRPr>
          </a:p>
        </p:txBody>
      </p:sp>
    </p:spTree>
    <p:extLst>
      <p:ext uri="{BB962C8B-B14F-4D97-AF65-F5344CB8AC3E}">
        <p14:creationId xmlns:p14="http://schemas.microsoft.com/office/powerpoint/2010/main" val="2065355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69043123"/>
              </p:ext>
            </p:extLst>
          </p:nvPr>
        </p:nvGraphicFramePr>
        <p:xfrm>
          <a:off x="685802" y="762000"/>
          <a:ext cx="5562601" cy="3529943"/>
        </p:xfrm>
        <a:graphic>
          <a:graphicData uri="http://schemas.openxmlformats.org/drawingml/2006/table">
            <a:tbl>
              <a:tblPr>
                <a:tableStyleId>{6E25E649-3F16-4E02-A733-19D2CDBF48F0}</a:tableStyleId>
              </a:tblPr>
              <a:tblGrid>
                <a:gridCol w="825015"/>
                <a:gridCol w="622784"/>
                <a:gridCol w="202231"/>
                <a:gridCol w="825015"/>
                <a:gridCol w="825015"/>
                <a:gridCol w="825015"/>
                <a:gridCol w="1437526"/>
              </a:tblGrid>
              <a:tr h="373333">
                <a:tc gridSpan="7">
                  <a:txBody>
                    <a:bodyPr/>
                    <a:lstStyle/>
                    <a:p>
                      <a:pPr algn="ctr" fontAlgn="b"/>
                      <a:endParaRPr lang="en-US" sz="1200" b="1" u="none" strike="noStrike" dirty="0" smtClean="0">
                        <a:solidFill>
                          <a:srgbClr val="FF0000"/>
                        </a:solidFill>
                        <a:effectLst/>
                      </a:endParaRPr>
                    </a:p>
                    <a:p>
                      <a:pPr algn="ctr" fontAlgn="b"/>
                      <a:r>
                        <a:rPr lang="en-US" sz="1200" b="1" u="none" strike="noStrike" dirty="0" smtClean="0">
                          <a:solidFill>
                            <a:srgbClr val="336600"/>
                          </a:solidFill>
                          <a:effectLst/>
                        </a:rPr>
                        <a:t>SANITATION</a:t>
                      </a:r>
                      <a:r>
                        <a:rPr lang="en-US" sz="1200" b="1" u="none" strike="noStrike" baseline="0" dirty="0" smtClean="0">
                          <a:solidFill>
                            <a:srgbClr val="336600"/>
                          </a:solidFill>
                          <a:effectLst/>
                        </a:rPr>
                        <a:t> FUND</a:t>
                      </a:r>
                      <a:r>
                        <a:rPr lang="en-US" sz="1200" b="1" u="none" strike="noStrike" dirty="0" smtClean="0">
                          <a:solidFill>
                            <a:srgbClr val="336600"/>
                          </a:solidFill>
                          <a:effectLst/>
                        </a:rPr>
                        <a:t> </a:t>
                      </a:r>
                      <a:r>
                        <a:rPr lang="en-US" sz="1200" b="1" u="none" strike="noStrike" dirty="0">
                          <a:solidFill>
                            <a:srgbClr val="336600"/>
                          </a:solidFill>
                          <a:effectLst/>
                        </a:rPr>
                        <a:t>#</a:t>
                      </a:r>
                      <a:r>
                        <a:rPr lang="en-US" sz="1200" b="1" u="none" strike="noStrike" dirty="0" smtClean="0">
                          <a:solidFill>
                            <a:srgbClr val="336600"/>
                          </a:solidFill>
                          <a:effectLst/>
                        </a:rPr>
                        <a:t>310</a:t>
                      </a:r>
                      <a:endParaRPr lang="en-US" sz="1200" b="1" i="0" u="none" strike="noStrike" dirty="0">
                        <a:solidFill>
                          <a:srgbClr val="336600"/>
                        </a:solidFill>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3333">
                <a:tc gridSpan="7">
                  <a:txBody>
                    <a:bodyPr/>
                    <a:lstStyle/>
                    <a:p>
                      <a:pPr algn="ctr" fontAlgn="b"/>
                      <a:r>
                        <a:rPr lang="en-US" sz="1200" b="1" u="none" strike="noStrike" dirty="0">
                          <a:solidFill>
                            <a:srgbClr val="336600"/>
                          </a:solidFill>
                          <a:effectLst/>
                        </a:rPr>
                        <a:t>FY </a:t>
                      </a:r>
                      <a:r>
                        <a:rPr lang="en-US" sz="1200" b="1" u="none" strike="noStrike" dirty="0" smtClean="0">
                          <a:solidFill>
                            <a:srgbClr val="336600"/>
                          </a:solidFill>
                          <a:effectLst/>
                        </a:rPr>
                        <a:t>2014-2015 BUDGET</a:t>
                      </a:r>
                    </a:p>
                    <a:p>
                      <a:pPr algn="ctr" fontAlgn="b"/>
                      <a:endParaRPr lang="en-US" sz="1200" b="1" i="0" u="none" strike="noStrike" dirty="0">
                        <a:solidFill>
                          <a:srgbClr val="336600"/>
                        </a:solidFill>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1048">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gridSpan="2">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hMerge="1">
                  <a:txBody>
                    <a:bodyPr/>
                    <a:lstStyle/>
                    <a:p>
                      <a:endParaRPr lang="en-US"/>
                    </a:p>
                  </a:txBody>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c>
                  <a:txBody>
                    <a:bodyPr/>
                    <a:lstStyle/>
                    <a:p>
                      <a:pPr algn="ctr" fontAlgn="b"/>
                      <a:endParaRPr lang="en-US" sz="1100" b="1" i="0" u="none" strike="noStrike" dirty="0">
                        <a:effectLst/>
                        <a:latin typeface="Calibri"/>
                      </a:endParaRPr>
                    </a:p>
                  </a:txBody>
                  <a:tcPr marL="7543" marR="7543" marT="7544" marB="0" anchor="b">
                    <a:solidFill>
                      <a:schemeClr val="bg2">
                        <a:lumMod val="75000"/>
                      </a:schemeClr>
                    </a:solidFill>
                  </a:tcPr>
                </a:tc>
              </a:tr>
              <a:tr h="175197">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endParaRPr lang="en-US" sz="1100" b="0" i="0" u="none" strike="noStrike" dirty="0">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81048">
                <a:tc gridSpan="5">
                  <a:txBody>
                    <a:bodyPr/>
                    <a:lstStyle/>
                    <a:p>
                      <a:pPr algn="l" fontAlgn="b"/>
                      <a:r>
                        <a:rPr lang="en-US" sz="1100" u="none" strike="noStrike" dirty="0">
                          <a:effectLst/>
                        </a:rPr>
                        <a:t>Projected Fund Balance </a:t>
                      </a:r>
                      <a:r>
                        <a:rPr lang="en-US" sz="1100" u="none" strike="noStrike" dirty="0" smtClean="0">
                          <a:effectLst/>
                        </a:rPr>
                        <a:t>9-30-2014</a:t>
                      </a:r>
                      <a:endParaRPr lang="en-US" sz="1100" b="0" i="0" u="none" strike="noStrike" dirty="0">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smtClean="0">
                          <a:effectLst/>
                        </a:rPr>
                        <a:t>$               </a:t>
                      </a:r>
                      <a:r>
                        <a:rPr lang="en-US" sz="1100" u="none" strike="noStrike" baseline="0" dirty="0" smtClean="0">
                          <a:effectLst/>
                        </a:rPr>
                        <a:t>           0</a:t>
                      </a:r>
                      <a:endParaRPr lang="en-US" sz="1100" b="0" i="0" u="none" strike="noStrike" dirty="0">
                        <a:effectLst/>
                        <a:latin typeface="Calibri"/>
                      </a:endParaRPr>
                    </a:p>
                  </a:txBody>
                  <a:tcPr marL="7543" marR="7543" marT="7544" marB="0" anchor="b"/>
                </a:tc>
              </a:tr>
              <a:tr h="297104">
                <a:tc gridSpan="2">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hMerge="1">
                  <a:txBody>
                    <a:bodyPr/>
                    <a:lstStyle/>
                    <a:p>
                      <a:pPr algn="l" fontAlgn="b"/>
                      <a:endParaRPr lang="en-US" sz="1100" b="0" i="0" u="none" strike="noStrike">
                        <a:effectLst/>
                        <a:latin typeface="Calibri"/>
                      </a:endParaRPr>
                    </a:p>
                  </a:txBody>
                  <a:tcPr marL="7543" marR="7543" marT="7543" marB="0" anchor="b"/>
                </a:tc>
                <a:tc>
                  <a:txBody>
                    <a:bodyPr/>
                    <a:lstStyle/>
                    <a:p>
                      <a:endParaRPr lang="en-US" sz="1900" dirty="0"/>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342851">
                <a:tc gridSpan="2">
                  <a:txBody>
                    <a:bodyPr/>
                    <a:lstStyle/>
                    <a:p>
                      <a:pPr algn="l" fontAlgn="b"/>
                      <a:r>
                        <a:rPr lang="en-US" sz="1100" b="1" u="none" strike="noStrike" dirty="0">
                          <a:effectLst/>
                        </a:rPr>
                        <a:t>FY </a:t>
                      </a:r>
                      <a:r>
                        <a:rPr lang="en-US" sz="1100" b="1" u="none" strike="noStrike" dirty="0" smtClean="0">
                          <a:effectLst/>
                        </a:rPr>
                        <a:t>2014-2015</a:t>
                      </a:r>
                    </a:p>
                    <a:p>
                      <a:pPr algn="l" fontAlgn="b"/>
                      <a:endParaRPr lang="en-US" sz="1100" b="0" i="0" u="none" strike="noStrike" dirty="0">
                        <a:effectLst/>
                        <a:latin typeface="Calibri"/>
                      </a:endParaRPr>
                    </a:p>
                  </a:txBody>
                  <a:tcPr marL="7543" marR="7543" marT="7544" marB="0" anchor="b"/>
                </a:tc>
                <a:tc hMerge="1">
                  <a:txBody>
                    <a:bodyPr/>
                    <a:lstStyle/>
                    <a:p>
                      <a:pPr algn="l" fontAlgn="b"/>
                      <a:endParaRPr lang="en-US" sz="1100" b="0" i="0" u="none" strike="noStrike">
                        <a:effectLst/>
                        <a:latin typeface="Calibri"/>
                      </a:endParaRPr>
                    </a:p>
                  </a:txBody>
                  <a:tcPr marL="7543" marR="7543" marT="7543" marB="0" anchor="b"/>
                </a:tc>
                <a:tc>
                  <a:txBody>
                    <a:bodyPr/>
                    <a:lstStyle/>
                    <a:p>
                      <a:endParaRPr lang="en-US" sz="1900" dirty="0"/>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81048">
                <a:tc gridSpan="3">
                  <a:txBody>
                    <a:bodyPr/>
                    <a:lstStyle/>
                    <a:p>
                      <a:pPr algn="l" fontAlgn="b"/>
                      <a:r>
                        <a:rPr lang="en-US" sz="1100" u="none" strike="noStrike" dirty="0" smtClean="0">
                          <a:effectLst/>
                        </a:rPr>
                        <a:t>Budgeted </a:t>
                      </a:r>
                      <a:r>
                        <a:rPr lang="en-US" sz="1100" u="none" strike="noStrike" dirty="0">
                          <a:effectLst/>
                        </a:rPr>
                        <a:t>Revenues:</a:t>
                      </a:r>
                      <a:endParaRPr lang="en-US" sz="1100" b="0" i="0" u="none" strike="noStrike" dirty="0">
                        <a:effectLst/>
                        <a:latin typeface="Calibri"/>
                      </a:endParaRPr>
                    </a:p>
                  </a:txBody>
                  <a:tcPr marL="7543" marR="7543" marT="7544"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r>
                        <a:rPr lang="en-US" sz="1100" u="none" strike="noStrike" dirty="0">
                          <a:effectLst/>
                        </a:rPr>
                        <a:t> </a:t>
                      </a:r>
                      <a:r>
                        <a:rPr lang="en-US" sz="1100" u="none" strike="noStrike" dirty="0" smtClean="0">
                          <a:effectLst/>
                        </a:rPr>
                        <a:t>$               </a:t>
                      </a:r>
                      <a:r>
                        <a:rPr lang="en-US" sz="1100" u="none" strike="noStrike" baseline="0" dirty="0" smtClean="0">
                          <a:effectLst/>
                        </a:rPr>
                        <a:t> </a:t>
                      </a:r>
                      <a:r>
                        <a:rPr lang="en-US" sz="1100" u="none" strike="noStrike" dirty="0" smtClean="0">
                          <a:effectLst/>
                        </a:rPr>
                        <a:t>457,500</a:t>
                      </a:r>
                      <a:endParaRPr lang="en-US" sz="1100" b="0" i="0" u="none" strike="noStrike" dirty="0">
                        <a:effectLst/>
                        <a:latin typeface="Calibri"/>
                      </a:endParaRPr>
                    </a:p>
                  </a:txBody>
                  <a:tcPr marL="7543" marR="7543" marT="7544" marB="0" anchor="b"/>
                </a:tc>
              </a:tr>
              <a:tr h="342851">
                <a:tc gridSpan="4">
                  <a:txBody>
                    <a:bodyPr/>
                    <a:lstStyle/>
                    <a:p>
                      <a:pPr algn="l" fontAlgn="b"/>
                      <a:endParaRPr lang="en-US" sz="1100" u="none" strike="noStrike" dirty="0" smtClean="0">
                        <a:effectLst/>
                      </a:endParaRPr>
                    </a:p>
                    <a:p>
                      <a:pPr algn="l" fontAlgn="b"/>
                      <a:r>
                        <a:rPr lang="en-US" sz="1100" u="none" strike="noStrike" dirty="0" smtClean="0">
                          <a:effectLst/>
                        </a:rPr>
                        <a:t>Budgeted </a:t>
                      </a:r>
                      <a:r>
                        <a:rPr lang="en-US" sz="1100" u="none" strike="noStrike" dirty="0">
                          <a:effectLst/>
                        </a:rPr>
                        <a:t>Expenditures</a:t>
                      </a:r>
                      <a:endParaRPr lang="en-US" sz="1100" b="0" i="0" u="none" strike="noStrike" dirty="0">
                        <a:effectLst/>
                        <a:latin typeface="Calibri"/>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a:t>
                      </a:r>
                      <a:r>
                        <a:rPr lang="en-US" sz="1100" u="sng" strike="noStrike" dirty="0">
                          <a:effectLst/>
                        </a:rPr>
                        <a:t>$              </a:t>
                      </a:r>
                      <a:r>
                        <a:rPr lang="en-US" sz="1100" u="sng" strike="noStrike" dirty="0" smtClean="0">
                          <a:effectLst/>
                        </a:rPr>
                        <a:t>(457,500)</a:t>
                      </a:r>
                      <a:endParaRPr lang="en-US" sz="1100" b="0" i="0" u="sng" strike="noStrike" dirty="0">
                        <a:effectLst/>
                        <a:latin typeface="Calibri"/>
                      </a:endParaRPr>
                    </a:p>
                  </a:txBody>
                  <a:tcPr marL="7543" marR="7543" marT="7544" marB="0" anchor="b"/>
                </a:tc>
              </a:tr>
              <a:tr h="181048">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endParaRPr lang="en-US" sz="1100" b="0" i="0" u="none" strike="noStrike">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81048">
                <a:tc gridSpan="5">
                  <a:txBody>
                    <a:bodyPr/>
                    <a:lstStyle/>
                    <a:p>
                      <a:pPr algn="l" fontAlgn="b"/>
                      <a:r>
                        <a:rPr lang="en-US" sz="1100" u="none" strike="noStrike" dirty="0" smtClean="0">
                          <a:effectLst/>
                        </a:rPr>
                        <a:t>Projected Ending Fund Balance 9-30-2015</a:t>
                      </a:r>
                      <a:endParaRPr lang="en-US" sz="1100" b="0" i="0" u="none" strike="noStrike" dirty="0">
                        <a:effectLst/>
                        <a:latin typeface="+mn-lt"/>
                      </a:endParaRPr>
                    </a:p>
                  </a:txBody>
                  <a:tcPr marL="7543" marR="7543" marT="75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tc>
                <a:tc>
                  <a:txBody>
                    <a:bodyPr/>
                    <a:lstStyle/>
                    <a:p>
                      <a:pPr algn="l" fontAlgn="b"/>
                      <a:r>
                        <a:rPr lang="en-US" sz="1100" u="none" strike="noStrike" dirty="0">
                          <a:effectLst/>
                        </a:rPr>
                        <a:t> $  </a:t>
                      </a:r>
                      <a:r>
                        <a:rPr lang="en-US" sz="1100" u="none" strike="noStrike" dirty="0" smtClean="0">
                          <a:effectLst/>
                        </a:rPr>
                        <a:t>            </a:t>
                      </a:r>
                      <a:r>
                        <a:rPr lang="en-US" sz="1100" u="none" strike="noStrike" baseline="0" dirty="0" smtClean="0">
                          <a:effectLst/>
                        </a:rPr>
                        <a:t>            0</a:t>
                      </a:r>
                      <a:r>
                        <a:rPr lang="en-US" sz="1100" u="none" strike="noStrike" dirty="0" smtClean="0">
                          <a:effectLst/>
                        </a:rPr>
                        <a:t> </a:t>
                      </a:r>
                      <a:endParaRPr lang="en-US" sz="1100" b="0" i="0" u="none" strike="noStrike" dirty="0">
                        <a:effectLst/>
                        <a:latin typeface="Calibri"/>
                      </a:endParaRPr>
                    </a:p>
                  </a:txBody>
                  <a:tcPr marL="7543" marR="7543" marT="7544" marB="0" anchor="b"/>
                </a:tc>
              </a:tr>
              <a:tr h="175197">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r>
                        <a:rPr lang="en-US" sz="1100" u="none" strike="noStrike">
                          <a:effectLst/>
                        </a:rPr>
                        <a:t> </a:t>
                      </a:r>
                      <a:endParaRPr lang="en-US" sz="1100" b="0" i="0" u="none" strike="noStrike">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r>
              <a:tr h="175197">
                <a:tc>
                  <a:txBody>
                    <a:bodyPr/>
                    <a:lstStyle/>
                    <a:p>
                      <a:pPr algn="l" fontAlgn="b"/>
                      <a:r>
                        <a:rPr lang="en-US" sz="1100" u="none" strike="noStrike">
                          <a:effectLst/>
                        </a:rPr>
                        <a:t> </a:t>
                      </a:r>
                      <a:endParaRPr lang="en-US" sz="1100" b="0" i="0" u="none" strike="noStrike">
                        <a:effectLst/>
                        <a:latin typeface="Calibri"/>
                      </a:endParaRPr>
                    </a:p>
                  </a:txBody>
                  <a:tcPr marL="7543" marR="7543" marT="7544" marB="0" anchor="b"/>
                </a:tc>
                <a:tc gridSpan="2">
                  <a:txBody>
                    <a:bodyPr/>
                    <a:lstStyle/>
                    <a:p>
                      <a:pPr algn="l" fontAlgn="b"/>
                      <a:endParaRPr lang="en-US" sz="1100" b="0" i="0" u="none" strike="noStrike">
                        <a:effectLst/>
                        <a:latin typeface="Calibri"/>
                      </a:endParaRPr>
                    </a:p>
                  </a:txBody>
                  <a:tcPr marL="7543" marR="7543" marT="7544" marB="0" anchor="b"/>
                </a:tc>
                <a:tc hMerge="1">
                  <a:txBody>
                    <a:bodyPr/>
                    <a:lstStyle/>
                    <a:p>
                      <a:endParaRPr lang="en-US"/>
                    </a:p>
                  </a:txBody>
                  <a:tcPr/>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endParaRPr lang="en-US" sz="1100" b="0" i="0" u="none" strike="noStrike">
                        <a:effectLst/>
                        <a:latin typeface="Calibri"/>
                      </a:endParaRPr>
                    </a:p>
                  </a:txBody>
                  <a:tcPr marL="7543" marR="7543" marT="7544" marB="0" anchor="b"/>
                </a:tc>
                <a:tc>
                  <a:txBody>
                    <a:bodyPr/>
                    <a:lstStyle/>
                    <a:p>
                      <a:pPr algn="l" fontAlgn="b"/>
                      <a:r>
                        <a:rPr lang="en-US" sz="1100" u="none" strike="noStrike">
                          <a:effectLst/>
                        </a:rPr>
                        <a:t> </a:t>
                      </a:r>
                      <a:endParaRPr lang="en-US" sz="1100" b="1" i="0" u="none" strike="noStrike">
                        <a:effectLst/>
                        <a:latin typeface="Calibri"/>
                      </a:endParaRPr>
                    </a:p>
                  </a:txBody>
                  <a:tcPr marL="7543" marR="7543" marT="7544" marB="0" anchor="b"/>
                </a:tc>
              </a:tr>
              <a:tr h="181048">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solidFill>
                      <a:schemeClr val="bg2">
                        <a:lumMod val="75000"/>
                      </a:schemeClr>
                    </a:solidFill>
                  </a:tcPr>
                </a:tc>
                <a:tc gridSpan="2">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hMerge="1">
                  <a:txBody>
                    <a:bodyPr/>
                    <a:lstStyle/>
                    <a:p>
                      <a:endParaRPr lang="en-US"/>
                    </a:p>
                  </a:txBody>
                  <a:tcPr/>
                </a:tc>
                <a:tc>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a:txBody>
                    <a:bodyPr/>
                    <a:lstStyle/>
                    <a:p>
                      <a:pPr algn="l" fontAlgn="b"/>
                      <a:endParaRPr lang="en-US" sz="1100" b="0" i="0" u="none" strike="noStrike" dirty="0">
                        <a:effectLst/>
                        <a:latin typeface="Calibri"/>
                      </a:endParaRPr>
                    </a:p>
                  </a:txBody>
                  <a:tcPr marL="7543" marR="7543" marT="7544" marB="0" anchor="b">
                    <a:solidFill>
                      <a:schemeClr val="bg2">
                        <a:lumMod val="75000"/>
                      </a:schemeClr>
                    </a:solidFill>
                  </a:tcPr>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4" marB="0" anchor="b">
                    <a:solidFill>
                      <a:schemeClr val="bg2">
                        <a:lumMod val="75000"/>
                      </a:schemeClr>
                    </a:solidFill>
                  </a:tcPr>
                </a:tc>
              </a:tr>
              <a:tr h="188592">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gridSpan="2">
                  <a:txBody>
                    <a:bodyPr/>
                    <a:lstStyle/>
                    <a:p>
                      <a:pPr algn="l" fontAlgn="b"/>
                      <a:r>
                        <a:rPr lang="en-US" sz="1100" u="none" strike="noStrike">
                          <a:effectLst/>
                        </a:rPr>
                        <a:t> </a:t>
                      </a:r>
                      <a:endParaRPr lang="en-US" sz="1100" b="0" i="0" u="none" strike="noStrike">
                        <a:effectLst/>
                        <a:latin typeface="Calibri"/>
                      </a:endParaRPr>
                    </a:p>
                  </a:txBody>
                  <a:tcPr marL="7543" marR="7543" marT="7544" marB="0" anchor="b"/>
                </a:tc>
                <a:tc hMerge="1">
                  <a:txBody>
                    <a:bodyPr/>
                    <a:lstStyle/>
                    <a:p>
                      <a:endParaRPr lang="en-US"/>
                    </a:p>
                  </a:txBody>
                  <a:tcPr/>
                </a:tc>
                <a:tc>
                  <a:txBody>
                    <a:bodyPr/>
                    <a:lstStyle/>
                    <a:p>
                      <a:pPr algn="l" fontAlgn="b"/>
                      <a:r>
                        <a:rPr lang="en-US" sz="1100" u="none" strike="noStrike" dirty="0">
                          <a:effectLst/>
                        </a:rPr>
                        <a:t> </a:t>
                      </a:r>
                      <a:endParaRPr lang="en-US" sz="1100" b="0" i="0" u="none" strike="noStrike" dirty="0">
                        <a:effectLst/>
                        <a:latin typeface="Calibri"/>
                      </a:endParaRPr>
                    </a:p>
                  </a:txBody>
                  <a:tcPr marL="7543" marR="7543" marT="7544" marB="0" anchor="b"/>
                </a:tc>
                <a:tc>
                  <a:txBody>
                    <a:bodyPr/>
                    <a:lstStyle/>
                    <a:p>
                      <a:pPr algn="l" fontAlgn="b"/>
                      <a:r>
                        <a:rPr lang="en-US" sz="1100" u="none" strike="noStrike">
                          <a:effectLst/>
                        </a:rPr>
                        <a:t> </a:t>
                      </a:r>
                      <a:endParaRPr lang="en-US" sz="1100" b="0" i="0" u="none" strike="noStrike">
                        <a:effectLst/>
                        <a:latin typeface="Calibri"/>
                      </a:endParaRPr>
                    </a:p>
                  </a:txBody>
                  <a:tcPr marL="7543" marR="7543" marT="7544" marB="0" anchor="b"/>
                </a:tc>
                <a:tc>
                  <a:txBody>
                    <a:bodyPr/>
                    <a:lstStyle/>
                    <a:p>
                      <a:pPr algn="l" fontAlgn="b"/>
                      <a:r>
                        <a:rPr lang="en-US" sz="1100" u="none" strike="noStrike">
                          <a:effectLst/>
                        </a:rPr>
                        <a:t> </a:t>
                      </a:r>
                      <a:endParaRPr lang="en-US" sz="1100" b="0" i="0" u="none" strike="noStrike">
                        <a:effectLst/>
                        <a:latin typeface="Calibri"/>
                      </a:endParaRPr>
                    </a:p>
                  </a:txBody>
                  <a:tcPr marL="7543" marR="7543" marT="7544" marB="0" anchor="b"/>
                </a:tc>
                <a:tc>
                  <a:txBody>
                    <a:bodyPr/>
                    <a:lstStyle/>
                    <a:p>
                      <a:pPr algn="l" fontAlgn="b"/>
                      <a:r>
                        <a:rPr lang="en-US" sz="1100" u="none" strike="noStrike" dirty="0">
                          <a:effectLst/>
                        </a:rPr>
                        <a:t> </a:t>
                      </a:r>
                      <a:endParaRPr lang="en-US" sz="1100" b="1" i="0" u="none" strike="noStrike" dirty="0">
                        <a:effectLst/>
                        <a:latin typeface="Calibri"/>
                      </a:endParaRPr>
                    </a:p>
                  </a:txBody>
                  <a:tcPr marL="7543" marR="7543" marT="7544" marB="0" anchor="b"/>
                </a:tc>
              </a:tr>
            </a:tbl>
          </a:graphicData>
        </a:graphic>
      </p:graphicFrame>
      <p:sp>
        <p:nvSpPr>
          <p:cNvPr id="2" name="Slide Number Placeholder 1"/>
          <p:cNvSpPr>
            <a:spLocks noGrp="1"/>
          </p:cNvSpPr>
          <p:nvPr>
            <p:ph type="sldNum" sz="quarter" idx="12"/>
          </p:nvPr>
        </p:nvSpPr>
        <p:spPr>
          <a:xfrm>
            <a:off x="4953000" y="8658225"/>
            <a:ext cx="1600200" cy="485775"/>
          </a:xfrm>
        </p:spPr>
        <p:txBody>
          <a:bodyPr/>
          <a:lstStyle/>
          <a:p>
            <a:pPr>
              <a:defRPr/>
            </a:pPr>
            <a:fld id="{638CFAFB-99B6-42D8-8577-4807F05D279E}" type="slidenum">
              <a:rPr lang="en-US" smtClean="0"/>
              <a:pPr>
                <a:defRPr/>
              </a:pPr>
              <a:t>177</a:t>
            </a:fld>
            <a:endParaRPr lang="en-US" dirty="0"/>
          </a:p>
        </p:txBody>
      </p:sp>
      <p:graphicFrame>
        <p:nvGraphicFramePr>
          <p:cNvPr id="3" name="Chart 1"/>
          <p:cNvGraphicFramePr>
            <a:graphicFrameLocks/>
          </p:cNvGraphicFramePr>
          <p:nvPr/>
        </p:nvGraphicFramePr>
        <p:xfrm>
          <a:off x="1219202" y="4953000"/>
          <a:ext cx="45720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3"/>
          <p:cNvSpPr txBox="1">
            <a:spLocks/>
          </p:cNvSpPr>
          <p:nvPr/>
        </p:nvSpPr>
        <p:spPr>
          <a:xfrm>
            <a:off x="304800" y="0"/>
            <a:ext cx="800100" cy="438912"/>
          </a:xfrm>
          <a:prstGeom prst="rect">
            <a:avLst/>
          </a:prstGeom>
        </p:spPr>
        <p:txBody>
          <a:bodyPr vert="horz" lIns="91440" tIns="45720" rIns="91440" bIns="45720" rtlCol="0" anchor="ctr"/>
          <a:lstStyle>
            <a:defPPr>
              <a:defRPr lang="en-US"/>
            </a:defPPr>
            <a:lvl1pPr algn="l" rtl="0" fontAlgn="base">
              <a:spcBef>
                <a:spcPct val="0"/>
              </a:spcBef>
              <a:spcAft>
                <a:spcPct val="0"/>
              </a:spcAft>
              <a:defRPr sz="1400" b="1"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F5669E6F-A436-41F2-85FF-0D6B9183F3DF}" type="slidenum">
              <a:rPr lang="en-US" smtClean="0"/>
              <a:pPr>
                <a:defRPr/>
              </a:pPr>
              <a:t>177</a:t>
            </a:fld>
            <a:endParaRPr lang="en-US" dirty="0"/>
          </a:p>
        </p:txBody>
      </p:sp>
    </p:spTree>
    <p:extLst>
      <p:ext uri="{BB962C8B-B14F-4D97-AF65-F5344CB8AC3E}">
        <p14:creationId xmlns:p14="http://schemas.microsoft.com/office/powerpoint/2010/main" val="75238192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52400" y="0"/>
            <a:ext cx="800100" cy="438912"/>
          </a:xfrm>
        </p:spPr>
        <p:txBody>
          <a:bodyPr/>
          <a:lstStyle/>
          <a:p>
            <a:pPr>
              <a:defRPr/>
            </a:pPr>
            <a:fld id="{51166FBA-330C-45E5-AFF4-CFFCACB6A516}" type="slidenum">
              <a:rPr lang="en-US" smtClean="0"/>
              <a:pPr>
                <a:defRPr/>
              </a:pPr>
              <a:t>178</a:t>
            </a:fld>
            <a:endParaRPr lang="en-US" dirty="0"/>
          </a:p>
        </p:txBody>
      </p:sp>
      <p:pic>
        <p:nvPicPr>
          <p:cNvPr id="5"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4" name="Rectangle 3"/>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060160" y="4328139"/>
            <a:ext cx="737680" cy="487722"/>
          </a:xfrm>
          <a:prstGeom prst="rect">
            <a:avLst/>
          </a:prstGeom>
        </p:spPr>
      </p:pic>
      <p:sp>
        <p:nvSpPr>
          <p:cNvPr id="6" name="Slide Number Placeholder 2"/>
          <p:cNvSpPr txBox="1">
            <a:spLocks/>
          </p:cNvSpPr>
          <p:nvPr/>
        </p:nvSpPr>
        <p:spPr>
          <a:xfrm>
            <a:off x="0" y="8646776"/>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178</a:t>
            </a:r>
            <a:endParaRPr lang="en-US"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048004" y="5939"/>
            <a:ext cx="800100" cy="438912"/>
          </a:xfrm>
        </p:spPr>
        <p:txBody>
          <a:bodyPr/>
          <a:lstStyle/>
          <a:p>
            <a:pPr>
              <a:defRPr/>
            </a:pPr>
            <a:fld id="{F5669E6F-A436-41F2-85FF-0D6B9183F3DF}" type="slidenum">
              <a:rPr lang="en-US" smtClean="0"/>
              <a:pPr>
                <a:defRPr/>
              </a:pPr>
              <a:t>179</a:t>
            </a:fld>
            <a:endParaRPr lang="en-US" dirty="0"/>
          </a:p>
        </p:txBody>
      </p:sp>
      <p:sp>
        <p:nvSpPr>
          <p:cNvPr id="3" name="Rectangle 2"/>
          <p:cNvSpPr/>
          <p:nvPr/>
        </p:nvSpPr>
        <p:spPr>
          <a:xfrm>
            <a:off x="1976285" y="4038616"/>
            <a:ext cx="3416321" cy="769441"/>
          </a:xfrm>
          <a:prstGeom prst="rect">
            <a:avLst/>
          </a:prstGeom>
        </p:spPr>
        <p:txBody>
          <a:bodyPr wrap="none">
            <a:spAutoFit/>
          </a:bodyPr>
          <a:lstStyle/>
          <a:p>
            <a:pPr algn="ctr" eaLnBrk="1" hangingPunct="1">
              <a:buFontTx/>
              <a:buNone/>
            </a:pPr>
            <a:r>
              <a:rPr lang="en-US" sz="4400" dirty="0">
                <a:solidFill>
                  <a:srgbClr val="006699"/>
                </a:solidFill>
              </a:rPr>
              <a:t>Debt Service</a:t>
            </a:r>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p:cNvSpPr txBox="1">
            <a:spLocks/>
          </p:cNvSpPr>
          <p:nvPr/>
        </p:nvSpPr>
        <p:spPr>
          <a:xfrm>
            <a:off x="571004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179</a:t>
            </a:r>
            <a:endParaRPr lang="en-US" dirty="0"/>
          </a:p>
        </p:txBody>
      </p:sp>
    </p:spTree>
    <p:extLst>
      <p:ext uri="{BB962C8B-B14F-4D97-AF65-F5344CB8AC3E}">
        <p14:creationId xmlns:p14="http://schemas.microsoft.com/office/powerpoint/2010/main" val="4189137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5941" y="8657167"/>
            <a:ext cx="738014" cy="486833"/>
          </a:xfrm>
        </p:spPr>
        <p:txBody>
          <a:bodyPr/>
          <a:lstStyle/>
          <a:p>
            <a:pPr>
              <a:defRPr/>
            </a:pPr>
            <a:fld id="{F5669E6F-A436-41F2-85FF-0D6B9183F3DF}" type="slidenum">
              <a:rPr lang="en-US" smtClean="0"/>
              <a:pPr>
                <a:defRPr/>
              </a:pPr>
              <a:t>18</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33412" y="7431489"/>
            <a:ext cx="970399" cy="1314451"/>
          </a:xfrm>
          <a:prstGeom prst="rect">
            <a:avLst/>
          </a:prstGeom>
        </p:spPr>
      </p:pic>
      <p:sp>
        <p:nvSpPr>
          <p:cNvPr id="5" name="Rectangle 5"/>
          <p:cNvSpPr>
            <a:spLocks noChangeArrowheads="1"/>
          </p:cNvSpPr>
          <p:nvPr/>
        </p:nvSpPr>
        <p:spPr bwMode="auto">
          <a:xfrm>
            <a:off x="838200" y="914400"/>
            <a:ext cx="5297486" cy="1905000"/>
          </a:xfrm>
          <a:prstGeom prst="rect">
            <a:avLst/>
          </a:prstGeom>
          <a:solidFill>
            <a:schemeClr val="bg1"/>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defRPr/>
            </a:pPr>
            <a:r>
              <a:rPr lang="en-US" sz="1000" dirty="0">
                <a:solidFill>
                  <a:schemeClr val="tx1"/>
                </a:solidFill>
              </a:rPr>
              <a:t>	</a:t>
            </a:r>
            <a:r>
              <a:rPr lang="en-US" sz="1000" dirty="0" smtClean="0">
                <a:solidFill>
                  <a:schemeClr val="tx1"/>
                </a:solidFill>
              </a:rPr>
              <a:t>Form Base Code Task Force:</a:t>
            </a:r>
            <a:r>
              <a:rPr lang="en-US" sz="1000" dirty="0">
                <a:solidFill>
                  <a:schemeClr val="tx1"/>
                </a:solidFill>
              </a:rPr>
              <a:t>	</a:t>
            </a:r>
          </a:p>
          <a:p>
            <a:pPr lvl="3">
              <a:defRPr/>
            </a:pPr>
            <a:r>
              <a:rPr lang="en-US" sz="1000" dirty="0">
                <a:solidFill>
                  <a:schemeClr val="tx1"/>
                </a:solidFill>
              </a:rPr>
              <a:t>	</a:t>
            </a:r>
            <a:r>
              <a:rPr lang="en-US" sz="1000" dirty="0" smtClean="0">
                <a:solidFill>
                  <a:schemeClr val="tx1"/>
                </a:solidFill>
              </a:rPr>
              <a:t>Kay Garcia </a:t>
            </a:r>
            <a:r>
              <a:rPr lang="en-US" sz="1000" dirty="0" err="1" smtClean="0">
                <a:solidFill>
                  <a:schemeClr val="tx1"/>
                </a:solidFill>
              </a:rPr>
              <a:t>McAnally</a:t>
            </a:r>
            <a:endParaRPr lang="en-US" sz="1000" dirty="0" smtClean="0">
              <a:solidFill>
                <a:schemeClr val="tx1"/>
              </a:solidFill>
            </a:endParaRPr>
          </a:p>
          <a:p>
            <a:pPr lvl="3">
              <a:defRPr/>
            </a:pPr>
            <a:r>
              <a:rPr lang="en-US" sz="1000" dirty="0">
                <a:solidFill>
                  <a:schemeClr val="tx1"/>
                </a:solidFill>
              </a:rPr>
              <a:t>	</a:t>
            </a:r>
            <a:r>
              <a:rPr lang="en-US" sz="1000" dirty="0" smtClean="0">
                <a:solidFill>
                  <a:schemeClr val="tx1"/>
                </a:solidFill>
              </a:rPr>
              <a:t>Herb Goldsmith</a:t>
            </a:r>
          </a:p>
          <a:p>
            <a:pPr lvl="3">
              <a:defRPr/>
            </a:pPr>
            <a:r>
              <a:rPr lang="en-US" sz="1000" dirty="0">
                <a:solidFill>
                  <a:schemeClr val="tx1"/>
                </a:solidFill>
              </a:rPr>
              <a:t>	</a:t>
            </a:r>
            <a:r>
              <a:rPr lang="en-US" sz="1000" dirty="0" smtClean="0">
                <a:solidFill>
                  <a:schemeClr val="tx1"/>
                </a:solidFill>
              </a:rPr>
              <a:t>Dan Hays-Clark</a:t>
            </a:r>
          </a:p>
          <a:p>
            <a:pPr lvl="3">
              <a:defRPr/>
            </a:pPr>
            <a:r>
              <a:rPr lang="en-US" sz="1000" dirty="0" smtClean="0">
                <a:solidFill>
                  <a:schemeClr val="tx1"/>
                </a:solidFill>
              </a:rPr>
              <a:t>	John </a:t>
            </a:r>
            <a:r>
              <a:rPr lang="en-US" sz="1000" dirty="0" err="1" smtClean="0">
                <a:solidFill>
                  <a:schemeClr val="tx1"/>
                </a:solidFill>
              </a:rPr>
              <a:t>Koslowske</a:t>
            </a:r>
            <a:endParaRPr lang="en-US" sz="1000" dirty="0" smtClean="0">
              <a:solidFill>
                <a:schemeClr val="tx1"/>
              </a:solidFill>
            </a:endParaRPr>
          </a:p>
          <a:p>
            <a:pPr lvl="3">
              <a:defRPr/>
            </a:pPr>
            <a:r>
              <a:rPr lang="en-US" sz="1000" dirty="0">
                <a:solidFill>
                  <a:schemeClr val="tx1"/>
                </a:solidFill>
              </a:rPr>
              <a:t>	</a:t>
            </a:r>
            <a:r>
              <a:rPr lang="en-US" sz="1000" dirty="0" smtClean="0">
                <a:solidFill>
                  <a:schemeClr val="tx1"/>
                </a:solidFill>
              </a:rPr>
              <a:t>Lisa Patterson</a:t>
            </a:r>
            <a:endParaRPr lang="en-US" sz="1000" dirty="0">
              <a:solidFill>
                <a:schemeClr val="tx1"/>
              </a:solidFill>
            </a:endParaRPr>
          </a:p>
          <a:p>
            <a:pPr lvl="3">
              <a:defRPr/>
            </a:pPr>
            <a:r>
              <a:rPr lang="en-US" sz="1000" dirty="0" smtClean="0">
                <a:solidFill>
                  <a:schemeClr val="tx1"/>
                </a:solidFill>
              </a:rPr>
              <a:t>	Bill Peterson</a:t>
            </a:r>
          </a:p>
          <a:p>
            <a:pPr lvl="3">
              <a:defRPr/>
            </a:pPr>
            <a:r>
              <a:rPr lang="en-US" sz="1000" dirty="0">
                <a:solidFill>
                  <a:schemeClr val="tx1"/>
                </a:solidFill>
              </a:rPr>
              <a:t>	</a:t>
            </a:r>
            <a:r>
              <a:rPr lang="en-US" sz="1000" dirty="0" smtClean="0">
                <a:solidFill>
                  <a:schemeClr val="tx1"/>
                </a:solidFill>
              </a:rPr>
              <a:t>Michael Talbot</a:t>
            </a:r>
          </a:p>
          <a:p>
            <a:pPr lvl="3">
              <a:defRPr/>
            </a:pPr>
            <a:r>
              <a:rPr lang="en-US" sz="1000" dirty="0">
                <a:solidFill>
                  <a:schemeClr val="tx1"/>
                </a:solidFill>
              </a:rPr>
              <a:t>	</a:t>
            </a:r>
            <a:r>
              <a:rPr lang="en-US" sz="1000" dirty="0" smtClean="0">
                <a:solidFill>
                  <a:schemeClr val="tx1"/>
                </a:solidFill>
              </a:rPr>
              <a:t>					</a:t>
            </a:r>
            <a:endParaRPr lang="en-US" sz="1000" dirty="0">
              <a:solidFill>
                <a:schemeClr val="tx1"/>
              </a:solidFill>
            </a:endParaRPr>
          </a:p>
        </p:txBody>
      </p:sp>
      <p:sp>
        <p:nvSpPr>
          <p:cNvPr id="3" name="Rectangle 2"/>
          <p:cNvSpPr/>
          <p:nvPr/>
        </p:nvSpPr>
        <p:spPr>
          <a:xfrm>
            <a:off x="1902695" y="304800"/>
            <a:ext cx="3168496" cy="369332"/>
          </a:xfrm>
          <a:prstGeom prst="rect">
            <a:avLst/>
          </a:prstGeom>
        </p:spPr>
        <p:txBody>
          <a:bodyPr wrap="none">
            <a:spAutoFit/>
          </a:bodyPr>
          <a:lstStyle/>
          <a:p>
            <a:pPr algn="ctr" fontAlgn="auto">
              <a:spcAft>
                <a:spcPts val="0"/>
              </a:spcAft>
              <a:defRPr/>
            </a:pPr>
            <a:r>
              <a:rPr lang="en-US" dirty="0">
                <a:ln w="1905"/>
                <a:effectLst>
                  <a:innerShdw blurRad="69850" dist="43180" dir="5400000">
                    <a:srgbClr val="000000">
                      <a:alpha val="65000"/>
                    </a:srgbClr>
                  </a:innerShdw>
                </a:effectLst>
              </a:rPr>
              <a:t>Appointed Officials continued</a:t>
            </a:r>
            <a:endParaRPr 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52400" y="0"/>
            <a:ext cx="800100" cy="438912"/>
          </a:xfrm>
        </p:spPr>
        <p:txBody>
          <a:bodyPr/>
          <a:lstStyle/>
          <a:p>
            <a:pPr>
              <a:defRPr/>
            </a:pPr>
            <a:fld id="{51166FBA-330C-45E5-AFF4-CFFCACB6A516}" type="slidenum">
              <a:rPr lang="en-US" smtClean="0"/>
              <a:pPr>
                <a:defRPr/>
              </a:pPr>
              <a:t>180</a:t>
            </a:fld>
            <a:endParaRPr lang="en-US" dirty="0"/>
          </a:p>
        </p:txBody>
      </p:sp>
      <p:pic>
        <p:nvPicPr>
          <p:cNvPr id="5"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4" name="Rectangle 3"/>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060160" y="4328139"/>
            <a:ext cx="737680" cy="487722"/>
          </a:xfrm>
          <a:prstGeom prst="rect">
            <a:avLst/>
          </a:prstGeom>
        </p:spPr>
      </p:pic>
      <p:sp>
        <p:nvSpPr>
          <p:cNvPr id="6" name="Slide Number Placeholder 2"/>
          <p:cNvSpPr txBox="1">
            <a:spLocks/>
          </p:cNvSpPr>
          <p:nvPr/>
        </p:nvSpPr>
        <p:spPr>
          <a:xfrm>
            <a:off x="0" y="8646776"/>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180</a:t>
            </a:r>
            <a:endParaRPr lang="en-US" dirty="0"/>
          </a:p>
        </p:txBody>
      </p:sp>
    </p:spTree>
    <p:extLst>
      <p:ext uri="{BB962C8B-B14F-4D97-AF65-F5344CB8AC3E}">
        <p14:creationId xmlns:p14="http://schemas.microsoft.com/office/powerpoint/2010/main" val="33550753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52400" y="0"/>
            <a:ext cx="800100" cy="438912"/>
          </a:xfrm>
        </p:spPr>
        <p:txBody>
          <a:bodyPr/>
          <a:lstStyle/>
          <a:p>
            <a:pPr>
              <a:defRPr/>
            </a:pPr>
            <a:fld id="{51166FBA-330C-45E5-AFF4-CFFCACB6A516}" type="slidenum">
              <a:rPr lang="en-US" smtClean="0"/>
              <a:pPr>
                <a:defRPr/>
              </a:pPr>
              <a:t>181</a:t>
            </a:fld>
            <a:endParaRPr lang="en-US" dirty="0"/>
          </a:p>
        </p:txBody>
      </p:sp>
      <p:pic>
        <p:nvPicPr>
          <p:cNvPr id="5"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4" name="Rectangle 3"/>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060160" y="4328139"/>
            <a:ext cx="737680" cy="487722"/>
          </a:xfrm>
          <a:prstGeom prst="rect">
            <a:avLst/>
          </a:prstGeom>
        </p:spPr>
      </p:pic>
      <p:sp>
        <p:nvSpPr>
          <p:cNvPr id="6" name="Slide Number Placeholder 2"/>
          <p:cNvSpPr txBox="1">
            <a:spLocks/>
          </p:cNvSpPr>
          <p:nvPr/>
        </p:nvSpPr>
        <p:spPr>
          <a:xfrm>
            <a:off x="0" y="8646776"/>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190</a:t>
            </a:r>
            <a:endParaRPr lang="en-US" dirty="0"/>
          </a:p>
        </p:txBody>
      </p:sp>
    </p:spTree>
    <p:extLst>
      <p:ext uri="{BB962C8B-B14F-4D97-AF65-F5344CB8AC3E}">
        <p14:creationId xmlns:p14="http://schemas.microsoft.com/office/powerpoint/2010/main" val="406666095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body" sz="half" idx="2"/>
          </p:nvPr>
        </p:nvSpPr>
        <p:spPr>
          <a:xfrm>
            <a:off x="609600" y="0"/>
            <a:ext cx="5905500" cy="7823200"/>
          </a:xfrm>
        </p:spPr>
        <p:txBody>
          <a:bodyPr/>
          <a:lstStyle/>
          <a:p>
            <a:pPr eaLnBrk="1" hangingPunct="1">
              <a:buFontTx/>
              <a:buNone/>
            </a:pPr>
            <a:endParaRPr lang="en-US" sz="4400" dirty="0" smtClean="0"/>
          </a:p>
          <a:p>
            <a:pPr algn="r" eaLnBrk="1" hangingPunct="1">
              <a:buFontTx/>
              <a:buNone/>
            </a:pPr>
            <a:endParaRPr lang="en-US" sz="4400" b="1" dirty="0" smtClean="0"/>
          </a:p>
          <a:p>
            <a:pPr algn="r" eaLnBrk="1" hangingPunct="1">
              <a:buFontTx/>
              <a:buNone/>
            </a:pPr>
            <a:endParaRPr lang="en-US" sz="4100" dirty="0" smtClean="0"/>
          </a:p>
          <a:p>
            <a:pPr algn="r" eaLnBrk="1" hangingPunct="1">
              <a:buFontTx/>
              <a:buNone/>
            </a:pPr>
            <a:endParaRPr lang="en-US" sz="4100" dirty="0" smtClean="0">
              <a:solidFill>
                <a:srgbClr val="337799"/>
              </a:solidFill>
            </a:endParaRPr>
          </a:p>
          <a:p>
            <a:pPr algn="ctr" eaLnBrk="1" hangingPunct="1">
              <a:buFontTx/>
              <a:buNone/>
            </a:pPr>
            <a:r>
              <a:rPr lang="en-US" sz="4400" dirty="0" smtClean="0">
                <a:solidFill>
                  <a:srgbClr val="006699"/>
                </a:solidFill>
              </a:rPr>
              <a:t>Appendices</a:t>
            </a:r>
          </a:p>
        </p:txBody>
      </p:sp>
      <p:sp>
        <p:nvSpPr>
          <p:cNvPr id="2" name="Slide Number Placeholder 1"/>
          <p:cNvSpPr>
            <a:spLocks noGrp="1"/>
          </p:cNvSpPr>
          <p:nvPr>
            <p:ph type="sldNum" sz="quarter" idx="12"/>
          </p:nvPr>
        </p:nvSpPr>
        <p:spPr/>
        <p:txBody>
          <a:bodyPr/>
          <a:lstStyle/>
          <a:p>
            <a:pPr algn="r">
              <a:defRPr/>
            </a:pPr>
            <a:r>
              <a:rPr lang="en-US" dirty="0" smtClean="0"/>
              <a:t>191</a:t>
            </a:r>
            <a:endParaRPr lang="en-US" dirty="0"/>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52400" y="0"/>
            <a:ext cx="800100" cy="438912"/>
          </a:xfrm>
        </p:spPr>
        <p:txBody>
          <a:bodyPr/>
          <a:lstStyle/>
          <a:p>
            <a:pPr>
              <a:defRPr/>
            </a:pPr>
            <a:fld id="{51166FBA-330C-45E5-AFF4-CFFCACB6A516}" type="slidenum">
              <a:rPr lang="en-US" smtClean="0"/>
              <a:pPr>
                <a:defRPr/>
              </a:pPr>
              <a:t>183</a:t>
            </a:fld>
            <a:endParaRPr lang="en-US" dirty="0"/>
          </a:p>
        </p:txBody>
      </p:sp>
      <p:pic>
        <p:nvPicPr>
          <p:cNvPr id="5"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4" name="Rectangle 3"/>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060160" y="4328139"/>
            <a:ext cx="737680" cy="487722"/>
          </a:xfrm>
          <a:prstGeom prst="rect">
            <a:avLst/>
          </a:prstGeom>
        </p:spPr>
      </p:pic>
      <p:sp>
        <p:nvSpPr>
          <p:cNvPr id="6" name="Slide Number Placeholder 2"/>
          <p:cNvSpPr txBox="1">
            <a:spLocks/>
          </p:cNvSpPr>
          <p:nvPr/>
        </p:nvSpPr>
        <p:spPr>
          <a:xfrm>
            <a:off x="0" y="8646776"/>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192</a:t>
            </a:r>
            <a:endParaRPr lang="en-US" dirty="0"/>
          </a:p>
        </p:txBody>
      </p:sp>
    </p:spTree>
    <p:extLst>
      <p:ext uri="{BB962C8B-B14F-4D97-AF65-F5344CB8AC3E}">
        <p14:creationId xmlns:p14="http://schemas.microsoft.com/office/powerpoint/2010/main" val="109910858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892175"/>
            <a:ext cx="5257800" cy="1524000"/>
          </a:xfrm>
        </p:spPr>
        <p:txBody>
          <a:bodyPr rtlCol="0">
            <a:normAutofit fontScale="90000"/>
          </a:bodyPr>
          <a:lstStyle/>
          <a:p>
            <a:pPr eaLnBrk="1" fontAlgn="auto" hangingPunct="1">
              <a:spcAft>
                <a:spcPts val="0"/>
              </a:spcAft>
              <a:defRPr/>
            </a:pPr>
            <a:r>
              <a:rPr lang="en-US" sz="2400" dirty="0" smtClean="0">
                <a:solidFill>
                  <a:srgbClr val="336600"/>
                </a:solidFill>
              </a:rPr>
              <a:t>Capital Improvement Projects </a:t>
            </a:r>
            <a:br>
              <a:rPr lang="en-US" sz="2400" dirty="0" smtClean="0">
                <a:solidFill>
                  <a:srgbClr val="336600"/>
                </a:solidFill>
              </a:rPr>
            </a:br>
            <a:r>
              <a:rPr lang="en-US" sz="2400" dirty="0" smtClean="0">
                <a:solidFill>
                  <a:srgbClr val="336600"/>
                </a:solidFill>
              </a:rPr>
              <a:t>Work in Progress</a:t>
            </a:r>
            <a:br>
              <a:rPr lang="en-US" sz="2400" dirty="0" smtClean="0">
                <a:solidFill>
                  <a:srgbClr val="336600"/>
                </a:solidFill>
              </a:rPr>
            </a:br>
            <a:r>
              <a:rPr lang="en-US" sz="2400" dirty="0" smtClean="0">
                <a:solidFill>
                  <a:srgbClr val="336600"/>
                </a:solidFill>
              </a:rPr>
              <a:t>FY 2014-2015</a:t>
            </a:r>
            <a:r>
              <a:rPr lang="en-US" sz="3400" dirty="0" smtClean="0">
                <a:solidFill>
                  <a:srgbClr val="337799"/>
                </a:solidFill>
              </a:rPr>
              <a:t/>
            </a:r>
            <a:br>
              <a:rPr lang="en-US" sz="3400" dirty="0" smtClean="0">
                <a:solidFill>
                  <a:srgbClr val="337799"/>
                </a:solidFill>
              </a:rPr>
            </a:br>
            <a:r>
              <a:rPr lang="en-US" sz="2300" b="1" dirty="0" smtClean="0"/>
              <a:t/>
            </a:r>
            <a:br>
              <a:rPr lang="en-US" sz="2300" b="1" dirty="0" smtClean="0"/>
            </a:br>
            <a:endParaRPr lang="en-US" sz="2300" b="1" dirty="0" smtClean="0"/>
          </a:p>
        </p:txBody>
      </p:sp>
      <p:sp>
        <p:nvSpPr>
          <p:cNvPr id="176131" name="Rectangle 3"/>
          <p:cNvSpPr>
            <a:spLocks noGrp="1" noChangeArrowheads="1"/>
          </p:cNvSpPr>
          <p:nvPr>
            <p:ph idx="1"/>
          </p:nvPr>
        </p:nvSpPr>
        <p:spPr>
          <a:xfrm>
            <a:off x="762000" y="2514601"/>
            <a:ext cx="5715000" cy="5327651"/>
          </a:xfrm>
        </p:spPr>
        <p:txBody>
          <a:bodyPr rtlCol="0">
            <a:normAutofit fontScale="85000" lnSpcReduction="20000"/>
          </a:bodyPr>
          <a:lstStyle/>
          <a:p>
            <a:pPr eaLnBrk="1" fontAlgn="auto" hangingPunct="1">
              <a:lnSpc>
                <a:spcPct val="80000"/>
              </a:lnSpc>
              <a:spcAft>
                <a:spcPts val="0"/>
              </a:spcAft>
              <a:buFont typeface="Arial" charset="0"/>
              <a:buNone/>
              <a:defRPr/>
            </a:pPr>
            <a:r>
              <a:rPr lang="en-US" sz="1900" dirty="0" smtClean="0">
                <a:solidFill>
                  <a:schemeClr val="accent3">
                    <a:lumMod val="75000"/>
                  </a:schemeClr>
                </a:solidFill>
              </a:rPr>
              <a:t>Street Improvements:</a:t>
            </a:r>
          </a:p>
          <a:p>
            <a:pPr eaLnBrk="1" fontAlgn="auto" hangingPunct="1">
              <a:lnSpc>
                <a:spcPct val="80000"/>
              </a:lnSpc>
              <a:spcAft>
                <a:spcPts val="0"/>
              </a:spcAft>
              <a:buFont typeface="Arial" charset="0"/>
              <a:buNone/>
              <a:defRPr/>
            </a:pPr>
            <a:r>
              <a:rPr lang="en-US" sz="1900" dirty="0" smtClean="0"/>
              <a:t>Farm Street</a:t>
            </a:r>
          </a:p>
          <a:p>
            <a:pPr eaLnBrk="1" fontAlgn="auto" hangingPunct="1">
              <a:lnSpc>
                <a:spcPct val="80000"/>
              </a:lnSpc>
              <a:spcAft>
                <a:spcPts val="0"/>
              </a:spcAft>
              <a:buFont typeface="Arial" charset="0"/>
              <a:buNone/>
              <a:defRPr/>
            </a:pPr>
            <a:r>
              <a:rPr lang="en-US" sz="1900" dirty="0" smtClean="0"/>
              <a:t>Chambers Street</a:t>
            </a:r>
          </a:p>
          <a:p>
            <a:pPr eaLnBrk="1" fontAlgn="auto" hangingPunct="1">
              <a:lnSpc>
                <a:spcPct val="80000"/>
              </a:lnSpc>
              <a:spcAft>
                <a:spcPts val="0"/>
              </a:spcAft>
              <a:buFont typeface="Arial" charset="0"/>
              <a:buNone/>
              <a:defRPr/>
            </a:pPr>
            <a:r>
              <a:rPr lang="en-US" sz="1900" dirty="0" smtClean="0"/>
              <a:t>Pecan Street</a:t>
            </a:r>
          </a:p>
          <a:p>
            <a:pPr eaLnBrk="1" fontAlgn="auto" hangingPunct="1">
              <a:lnSpc>
                <a:spcPct val="80000"/>
              </a:lnSpc>
              <a:spcAft>
                <a:spcPts val="0"/>
              </a:spcAft>
              <a:buFont typeface="Arial" charset="0"/>
              <a:buNone/>
              <a:defRPr/>
            </a:pPr>
            <a:r>
              <a:rPr lang="en-US" sz="1900" dirty="0" smtClean="0"/>
              <a:t>In-House Street Repair</a:t>
            </a:r>
          </a:p>
          <a:p>
            <a:pPr eaLnBrk="1" fontAlgn="auto" hangingPunct="1">
              <a:lnSpc>
                <a:spcPct val="80000"/>
              </a:lnSpc>
              <a:spcAft>
                <a:spcPts val="0"/>
              </a:spcAft>
              <a:buFont typeface="Arial" charset="0"/>
              <a:buNone/>
              <a:defRPr/>
            </a:pPr>
            <a:r>
              <a:rPr lang="en-US" sz="1900" dirty="0" smtClean="0"/>
              <a:t>Street Equipment</a:t>
            </a:r>
            <a:endParaRPr lang="en-US" sz="1900" dirty="0"/>
          </a:p>
          <a:p>
            <a:pPr eaLnBrk="1" fontAlgn="auto" hangingPunct="1">
              <a:lnSpc>
                <a:spcPct val="80000"/>
              </a:lnSpc>
              <a:spcAft>
                <a:spcPts val="0"/>
              </a:spcAft>
              <a:buFontTx/>
              <a:buNone/>
              <a:defRPr/>
            </a:pPr>
            <a:r>
              <a:rPr lang="en-US" sz="1900" dirty="0" smtClean="0">
                <a:solidFill>
                  <a:srgbClr val="336600"/>
                </a:solidFill>
              </a:rPr>
              <a:t>	 </a:t>
            </a:r>
            <a:endParaRPr lang="en-US" sz="1900" dirty="0" smtClean="0">
              <a:solidFill>
                <a:schemeClr val="bg2"/>
              </a:solidFill>
            </a:endParaRPr>
          </a:p>
          <a:p>
            <a:pPr eaLnBrk="1" fontAlgn="auto" hangingPunct="1">
              <a:lnSpc>
                <a:spcPct val="80000"/>
              </a:lnSpc>
              <a:spcAft>
                <a:spcPts val="0"/>
              </a:spcAft>
              <a:buFontTx/>
              <a:buNone/>
              <a:defRPr/>
            </a:pPr>
            <a:r>
              <a:rPr lang="en-US" sz="1900" dirty="0" smtClean="0">
                <a:solidFill>
                  <a:srgbClr val="337799"/>
                </a:solidFill>
              </a:rPr>
              <a:t>Water/ Wastewater Improvements:</a:t>
            </a:r>
            <a:r>
              <a:rPr lang="en-US" sz="1900" dirty="0" smtClean="0"/>
              <a:t>	</a:t>
            </a:r>
          </a:p>
          <a:p>
            <a:pPr eaLnBrk="1" fontAlgn="auto" hangingPunct="1">
              <a:lnSpc>
                <a:spcPct val="80000"/>
              </a:lnSpc>
              <a:spcAft>
                <a:spcPts val="0"/>
              </a:spcAft>
              <a:buFontTx/>
              <a:buNone/>
              <a:defRPr/>
            </a:pPr>
            <a:r>
              <a:rPr lang="en-US" sz="1900" dirty="0" smtClean="0"/>
              <a:t>Water Supply Infrastructure Improvements</a:t>
            </a:r>
          </a:p>
          <a:p>
            <a:pPr eaLnBrk="1" fontAlgn="auto" hangingPunct="1">
              <a:lnSpc>
                <a:spcPct val="80000"/>
              </a:lnSpc>
              <a:spcAft>
                <a:spcPts val="0"/>
              </a:spcAft>
              <a:buFontTx/>
              <a:buNone/>
              <a:defRPr/>
            </a:pPr>
            <a:r>
              <a:rPr lang="en-US" sz="1900" dirty="0" smtClean="0"/>
              <a:t>Water System Development and Improvements</a:t>
            </a:r>
          </a:p>
          <a:p>
            <a:pPr eaLnBrk="1" fontAlgn="auto" hangingPunct="1">
              <a:lnSpc>
                <a:spcPct val="80000"/>
              </a:lnSpc>
              <a:spcAft>
                <a:spcPts val="0"/>
              </a:spcAft>
              <a:buFontTx/>
              <a:buNone/>
              <a:defRPr/>
            </a:pPr>
            <a:r>
              <a:rPr lang="en-US" sz="1900" dirty="0" smtClean="0"/>
              <a:t>Wastewater System Rehabilitation</a:t>
            </a:r>
          </a:p>
          <a:p>
            <a:pPr eaLnBrk="1" fontAlgn="auto" hangingPunct="1">
              <a:lnSpc>
                <a:spcPct val="80000"/>
              </a:lnSpc>
              <a:spcAft>
                <a:spcPts val="0"/>
              </a:spcAft>
              <a:buFontTx/>
              <a:buNone/>
              <a:defRPr/>
            </a:pPr>
            <a:r>
              <a:rPr lang="en-US" sz="1900" dirty="0" smtClean="0"/>
              <a:t>Water Wastewater Treatment Plant Phase 1</a:t>
            </a:r>
          </a:p>
          <a:p>
            <a:pPr eaLnBrk="1" fontAlgn="auto" hangingPunct="1">
              <a:lnSpc>
                <a:spcPct val="80000"/>
              </a:lnSpc>
              <a:spcAft>
                <a:spcPts val="0"/>
              </a:spcAft>
              <a:buFontTx/>
              <a:buNone/>
              <a:defRPr/>
            </a:pPr>
            <a:r>
              <a:rPr lang="en-US" sz="1900" dirty="0" smtClean="0"/>
              <a:t>Gils Branch Lift Station Relocation</a:t>
            </a:r>
          </a:p>
          <a:p>
            <a:pPr eaLnBrk="1" fontAlgn="auto" hangingPunct="1">
              <a:lnSpc>
                <a:spcPct val="80000"/>
              </a:lnSpc>
              <a:spcAft>
                <a:spcPts val="0"/>
              </a:spcAft>
              <a:buFont typeface="Arial" charset="0"/>
              <a:buNone/>
              <a:defRPr/>
            </a:pPr>
            <a:r>
              <a:rPr lang="en-US" sz="1900" dirty="0"/>
              <a:t>	</a:t>
            </a:r>
          </a:p>
          <a:p>
            <a:pPr eaLnBrk="1" fontAlgn="auto" hangingPunct="1">
              <a:lnSpc>
                <a:spcPct val="80000"/>
              </a:lnSpc>
              <a:spcAft>
                <a:spcPts val="0"/>
              </a:spcAft>
              <a:buFont typeface="Arial" charset="0"/>
              <a:buNone/>
              <a:defRPr/>
            </a:pPr>
            <a:r>
              <a:rPr lang="en-US" sz="2000" dirty="0" smtClean="0">
                <a:solidFill>
                  <a:srgbClr val="336600"/>
                </a:solidFill>
              </a:rPr>
              <a:t>Electrical System Improvements</a:t>
            </a:r>
          </a:p>
          <a:p>
            <a:pPr eaLnBrk="1" fontAlgn="auto" hangingPunct="1">
              <a:lnSpc>
                <a:spcPct val="80000"/>
              </a:lnSpc>
              <a:spcAft>
                <a:spcPts val="0"/>
              </a:spcAft>
              <a:buFontTx/>
              <a:buNone/>
              <a:defRPr/>
            </a:pPr>
            <a:endParaRPr lang="en-US" sz="2000" dirty="0">
              <a:solidFill>
                <a:srgbClr val="336600"/>
              </a:solidFill>
            </a:endParaRPr>
          </a:p>
          <a:p>
            <a:pPr eaLnBrk="1" fontAlgn="auto" hangingPunct="1">
              <a:lnSpc>
                <a:spcPct val="80000"/>
              </a:lnSpc>
              <a:spcAft>
                <a:spcPts val="0"/>
              </a:spcAft>
              <a:buFontTx/>
              <a:buNone/>
              <a:defRPr/>
            </a:pPr>
            <a:r>
              <a:rPr lang="en-US" sz="1900" dirty="0" smtClean="0">
                <a:solidFill>
                  <a:srgbClr val="CC9900"/>
                </a:solidFill>
              </a:rPr>
              <a:t>Other Projects:</a:t>
            </a:r>
          </a:p>
          <a:p>
            <a:pPr eaLnBrk="1" fontAlgn="auto" hangingPunct="1">
              <a:lnSpc>
                <a:spcPct val="80000"/>
              </a:lnSpc>
              <a:spcAft>
                <a:spcPts val="0"/>
              </a:spcAft>
              <a:buFontTx/>
              <a:buNone/>
              <a:defRPr/>
            </a:pPr>
            <a:r>
              <a:rPr lang="en-US" sz="1900" dirty="0" smtClean="0"/>
              <a:t>Advanced Metering Infrastructure Project</a:t>
            </a:r>
          </a:p>
          <a:p>
            <a:pPr eaLnBrk="1" fontAlgn="auto" hangingPunct="1">
              <a:lnSpc>
                <a:spcPct val="80000"/>
              </a:lnSpc>
              <a:spcAft>
                <a:spcPts val="0"/>
              </a:spcAft>
              <a:buFontTx/>
              <a:buNone/>
              <a:defRPr/>
            </a:pPr>
            <a:r>
              <a:rPr lang="en-US" sz="1900" dirty="0" smtClean="0"/>
              <a:t>Main Street Sidewalk and Street Replacement</a:t>
            </a:r>
          </a:p>
          <a:p>
            <a:pPr eaLnBrk="1" fontAlgn="auto" hangingPunct="1">
              <a:lnSpc>
                <a:spcPct val="80000"/>
              </a:lnSpc>
              <a:spcAft>
                <a:spcPts val="0"/>
              </a:spcAft>
              <a:buFontTx/>
              <a:buNone/>
              <a:defRPr/>
            </a:pPr>
            <a:r>
              <a:rPr lang="en-US" sz="1900" dirty="0" smtClean="0"/>
              <a:t>Alley “D” Infrastructure and Parking Improvements</a:t>
            </a:r>
          </a:p>
          <a:p>
            <a:pPr eaLnBrk="1" fontAlgn="auto" hangingPunct="1">
              <a:lnSpc>
                <a:spcPct val="80000"/>
              </a:lnSpc>
              <a:spcAft>
                <a:spcPts val="0"/>
              </a:spcAft>
              <a:buFontTx/>
              <a:buNone/>
              <a:defRPr/>
            </a:pPr>
            <a:endParaRPr lang="en-US" sz="1900" dirty="0" smtClean="0"/>
          </a:p>
        </p:txBody>
      </p:sp>
      <p:sp>
        <p:nvSpPr>
          <p:cNvPr id="2" name="Slide Number Placeholder 1"/>
          <p:cNvSpPr>
            <a:spLocks noGrp="1"/>
          </p:cNvSpPr>
          <p:nvPr>
            <p:ph type="sldNum" sz="quarter" idx="12"/>
          </p:nvPr>
        </p:nvSpPr>
        <p:spPr/>
        <p:txBody>
          <a:bodyPr/>
          <a:lstStyle/>
          <a:p>
            <a:pPr algn="r">
              <a:defRPr/>
            </a:pPr>
            <a:r>
              <a:rPr lang="en-US" dirty="0" smtClean="0"/>
              <a:t>193</a:t>
            </a:r>
            <a:endParaRPr lang="en-US" dirty="0"/>
          </a:p>
        </p:txBody>
      </p:sp>
      <p:pic>
        <p:nvPicPr>
          <p:cNvPr id="184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4821" y="6598875"/>
            <a:ext cx="13620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81445" y="1981199"/>
            <a:ext cx="6019800" cy="43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52400" y="0"/>
            <a:ext cx="800100" cy="438912"/>
          </a:xfrm>
        </p:spPr>
        <p:txBody>
          <a:bodyPr/>
          <a:lstStyle/>
          <a:p>
            <a:pPr>
              <a:defRPr/>
            </a:pPr>
            <a:fld id="{51166FBA-330C-45E5-AFF4-CFFCACB6A516}" type="slidenum">
              <a:rPr lang="en-US" smtClean="0"/>
              <a:pPr>
                <a:defRPr/>
              </a:pPr>
              <a:t>185</a:t>
            </a:fld>
            <a:endParaRPr lang="en-US" dirty="0"/>
          </a:p>
        </p:txBody>
      </p:sp>
      <p:pic>
        <p:nvPicPr>
          <p:cNvPr id="5"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4" name="Rectangle 3"/>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060160" y="4328139"/>
            <a:ext cx="737680" cy="487722"/>
          </a:xfrm>
          <a:prstGeom prst="rect">
            <a:avLst/>
          </a:prstGeom>
        </p:spPr>
      </p:pic>
      <p:sp>
        <p:nvSpPr>
          <p:cNvPr id="6" name="Slide Number Placeholder 2"/>
          <p:cNvSpPr txBox="1">
            <a:spLocks/>
          </p:cNvSpPr>
          <p:nvPr/>
        </p:nvSpPr>
        <p:spPr>
          <a:xfrm>
            <a:off x="0" y="8646776"/>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194</a:t>
            </a:r>
            <a:endParaRPr lang="en-US" dirty="0"/>
          </a:p>
        </p:txBody>
      </p:sp>
    </p:spTree>
    <p:extLst>
      <p:ext uri="{BB962C8B-B14F-4D97-AF65-F5344CB8AC3E}">
        <p14:creationId xmlns:p14="http://schemas.microsoft.com/office/powerpoint/2010/main" val="349047523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8"/>
          <p:cNvSpPr>
            <a:spLocks noChangeArrowheads="1"/>
          </p:cNvSpPr>
          <p:nvPr/>
        </p:nvSpPr>
        <p:spPr bwMode="auto">
          <a:xfrm>
            <a:off x="381000" y="838200"/>
            <a:ext cx="3048000" cy="7509748"/>
          </a:xfrm>
          <a:prstGeom prst="rect">
            <a:avLst/>
          </a:prstGeom>
          <a:solidFill>
            <a:schemeClr val="bg1"/>
          </a:solidFill>
          <a:ln>
            <a:noFill/>
          </a:ln>
          <a:extLst/>
        </p:spPr>
        <p:txBody>
          <a:bodyPr>
            <a:spAutoFit/>
          </a:bodyPr>
          <a:lstStyle/>
          <a:p>
            <a:pPr algn="just">
              <a:defRPr/>
            </a:pPr>
            <a:r>
              <a:rPr lang="en-US" sz="1200" u="sng" dirty="0">
                <a:latin typeface="+mn-lt"/>
              </a:rPr>
              <a:t>Account Number:</a:t>
            </a:r>
            <a:r>
              <a:rPr lang="en-US" sz="1200" dirty="0">
                <a:latin typeface="+mn-lt"/>
              </a:rPr>
              <a:t>  A code made up of numbers used to classify how specific dollar amounts come into the City or how they are being spent.</a:t>
            </a:r>
          </a:p>
          <a:p>
            <a:pPr algn="just">
              <a:defRPr/>
            </a:pPr>
            <a:r>
              <a:rPr lang="en-US" sz="1200" dirty="0">
                <a:latin typeface="+mn-lt"/>
              </a:rPr>
              <a:t> </a:t>
            </a:r>
          </a:p>
          <a:p>
            <a:pPr algn="just">
              <a:defRPr/>
            </a:pPr>
            <a:r>
              <a:rPr lang="en-US" sz="1200" u="sng" dirty="0">
                <a:latin typeface="+mn-lt"/>
              </a:rPr>
              <a:t>Accounting System:</a:t>
            </a:r>
            <a:r>
              <a:rPr lang="en-US" sz="1200" dirty="0">
                <a:latin typeface="+mn-lt"/>
              </a:rPr>
              <a:t>  The methods and records established to identify, assemble, analyze, classify, record, and report the City’s transactions and to maintain accountability for the related assets and liabilities.</a:t>
            </a:r>
          </a:p>
          <a:p>
            <a:pPr algn="just">
              <a:defRPr/>
            </a:pPr>
            <a:r>
              <a:rPr lang="en-US" sz="1200" dirty="0">
                <a:latin typeface="+mn-lt"/>
              </a:rPr>
              <a:t> </a:t>
            </a:r>
          </a:p>
          <a:p>
            <a:pPr algn="just">
              <a:defRPr/>
            </a:pPr>
            <a:r>
              <a:rPr lang="en-US" sz="1200" u="sng" dirty="0">
                <a:latin typeface="+mn-lt"/>
              </a:rPr>
              <a:t>Accounts Payable:</a:t>
            </a:r>
            <a:r>
              <a:rPr lang="en-US" sz="1200" dirty="0">
                <a:latin typeface="+mn-lt"/>
              </a:rPr>
              <a:t>  A short-term (one year or less) liability reflecting amounts owed for goods and services received by the City.</a:t>
            </a:r>
          </a:p>
          <a:p>
            <a:pPr algn="just">
              <a:defRPr/>
            </a:pPr>
            <a:r>
              <a:rPr lang="en-US" sz="1200" dirty="0">
                <a:latin typeface="+mn-lt"/>
              </a:rPr>
              <a:t> </a:t>
            </a:r>
          </a:p>
          <a:p>
            <a:pPr algn="just">
              <a:defRPr/>
            </a:pPr>
            <a:r>
              <a:rPr lang="en-US" sz="1200" u="sng" dirty="0">
                <a:latin typeface="+mn-lt"/>
              </a:rPr>
              <a:t>Accounts Receivable:</a:t>
            </a:r>
            <a:r>
              <a:rPr lang="en-US" sz="1200" dirty="0">
                <a:latin typeface="+mn-lt"/>
              </a:rPr>
              <a:t>  An asset reflecting amounts due from other persons/organizations for goods and services furnished by the City.</a:t>
            </a:r>
          </a:p>
          <a:p>
            <a:pPr algn="just">
              <a:defRPr/>
            </a:pPr>
            <a:r>
              <a:rPr lang="en-US" sz="1200" dirty="0">
                <a:latin typeface="+mn-lt"/>
              </a:rPr>
              <a:t> </a:t>
            </a:r>
          </a:p>
          <a:p>
            <a:pPr algn="just">
              <a:defRPr/>
            </a:pPr>
            <a:r>
              <a:rPr lang="en-US" sz="1200" u="sng" dirty="0">
                <a:latin typeface="+mn-lt"/>
              </a:rPr>
              <a:t>Accrual Basis of Accounting:</a:t>
            </a:r>
            <a:r>
              <a:rPr lang="en-US" sz="1200" dirty="0">
                <a:latin typeface="+mn-lt"/>
              </a:rPr>
              <a:t>  A basis of accounting in which revenues and expenses are recorded at the time they occur, rather than at the time cash is received or paid by the City.</a:t>
            </a:r>
          </a:p>
          <a:p>
            <a:pPr algn="just">
              <a:defRPr/>
            </a:pPr>
            <a:r>
              <a:rPr lang="en-US" sz="1200" dirty="0">
                <a:latin typeface="+mn-lt"/>
              </a:rPr>
              <a:t> </a:t>
            </a:r>
          </a:p>
          <a:p>
            <a:pPr algn="just">
              <a:defRPr/>
            </a:pPr>
            <a:r>
              <a:rPr lang="en-US" sz="1200" u="sng" dirty="0">
                <a:latin typeface="+mn-lt"/>
              </a:rPr>
              <a:t>Ad Valorem Taxes:</a:t>
            </a:r>
            <a:r>
              <a:rPr lang="en-US" sz="1200" dirty="0">
                <a:latin typeface="+mn-lt"/>
              </a:rPr>
              <a:t>  The charges levied on all real and certain personal property according to the property’s assessed value and the tax rate.  Also known as property taxes.</a:t>
            </a:r>
          </a:p>
          <a:p>
            <a:pPr algn="just">
              <a:defRPr/>
            </a:pPr>
            <a:r>
              <a:rPr lang="en-US" sz="1200" dirty="0">
                <a:latin typeface="+mn-lt"/>
              </a:rPr>
              <a:t> </a:t>
            </a:r>
          </a:p>
          <a:p>
            <a:pPr algn="just">
              <a:defRPr/>
            </a:pPr>
            <a:r>
              <a:rPr lang="en-US" sz="1200" u="sng" dirty="0">
                <a:latin typeface="+mn-lt"/>
              </a:rPr>
              <a:t>Amortize:</a:t>
            </a:r>
            <a:r>
              <a:rPr lang="en-US" sz="1200" dirty="0">
                <a:latin typeface="+mn-lt"/>
              </a:rPr>
              <a:t>  To provide for the gradual extinguishment of a liability (as a mortgage) usually by contribution to a sinking fund at the time of each periodic payment.</a:t>
            </a:r>
          </a:p>
        </p:txBody>
      </p:sp>
      <p:sp>
        <p:nvSpPr>
          <p:cNvPr id="186371" name="Rectangle 2"/>
          <p:cNvSpPr>
            <a:spLocks noGrp="1" noChangeArrowheads="1"/>
          </p:cNvSpPr>
          <p:nvPr>
            <p:ph type="title"/>
          </p:nvPr>
        </p:nvSpPr>
        <p:spPr>
          <a:xfrm>
            <a:off x="0" y="533400"/>
            <a:ext cx="6858000" cy="609600"/>
          </a:xfrm>
        </p:spPr>
        <p:txBody>
          <a:bodyPr>
            <a:normAutofit fontScale="90000"/>
          </a:bodyPr>
          <a:lstStyle/>
          <a:p>
            <a:pPr eaLnBrk="1" hangingPunct="1"/>
            <a:r>
              <a:rPr lang="en-US" sz="2200" dirty="0" smtClean="0">
                <a:solidFill>
                  <a:srgbClr val="336600"/>
                </a:solidFill>
              </a:rPr>
              <a:t>      Glossary of Terms</a:t>
            </a:r>
            <a:r>
              <a:rPr lang="en-US" sz="3400" dirty="0" smtClean="0">
                <a:solidFill>
                  <a:srgbClr val="336600"/>
                </a:solidFill>
              </a:rPr>
              <a:t/>
            </a:r>
            <a:br>
              <a:rPr lang="en-US" sz="3400" dirty="0" smtClean="0">
                <a:solidFill>
                  <a:srgbClr val="336600"/>
                </a:solidFill>
              </a:rPr>
            </a:br>
            <a:r>
              <a:rPr lang="en-US" sz="2300" b="1" dirty="0" smtClean="0">
                <a:solidFill>
                  <a:srgbClr val="336600"/>
                </a:solidFill>
              </a:rPr>
              <a:t/>
            </a:r>
            <a:br>
              <a:rPr lang="en-US" sz="2300" b="1" dirty="0" smtClean="0">
                <a:solidFill>
                  <a:srgbClr val="336600"/>
                </a:solidFill>
              </a:rPr>
            </a:br>
            <a:endParaRPr lang="en-US" sz="2300" b="1" dirty="0" smtClean="0">
              <a:solidFill>
                <a:srgbClr val="336600"/>
              </a:solidFill>
            </a:endParaRPr>
          </a:p>
        </p:txBody>
      </p:sp>
      <p:sp>
        <p:nvSpPr>
          <p:cNvPr id="2" name="Slide Number Placeholder 1"/>
          <p:cNvSpPr>
            <a:spLocks noGrp="1"/>
          </p:cNvSpPr>
          <p:nvPr>
            <p:ph type="sldNum" sz="quarter" idx="12"/>
          </p:nvPr>
        </p:nvSpPr>
        <p:spPr/>
        <p:txBody>
          <a:bodyPr/>
          <a:lstStyle/>
          <a:p>
            <a:pPr algn="r">
              <a:defRPr/>
            </a:pPr>
            <a:r>
              <a:rPr lang="en-US" dirty="0" smtClean="0"/>
              <a:t>195</a:t>
            </a:r>
            <a:endParaRPr lang="en-US" dirty="0"/>
          </a:p>
        </p:txBody>
      </p:sp>
      <p:sp>
        <p:nvSpPr>
          <p:cNvPr id="174084" name="Rectangle 4"/>
          <p:cNvSpPr>
            <a:spLocks noChangeArrowheads="1"/>
          </p:cNvSpPr>
          <p:nvPr/>
        </p:nvSpPr>
        <p:spPr bwMode="auto">
          <a:xfrm>
            <a:off x="3429000" y="807027"/>
            <a:ext cx="3048000" cy="6370975"/>
          </a:xfrm>
          <a:prstGeom prst="rect">
            <a:avLst/>
          </a:prstGeom>
          <a:solidFill>
            <a:schemeClr val="bg1"/>
          </a:solidFill>
          <a:ln>
            <a:noFill/>
          </a:ln>
          <a:effectLst/>
          <a:extLst/>
        </p:spPr>
        <p:txBody>
          <a:bodyPr wrap="square" anchor="ctr">
            <a:spAutoFit/>
          </a:bodyPr>
          <a:lstStyle/>
          <a:p>
            <a:pPr algn="just" eaLnBrk="0" hangingPunct="0">
              <a:defRPr/>
            </a:pPr>
            <a:r>
              <a:rPr lang="en-US" sz="1200" u="sng" dirty="0">
                <a:latin typeface="+mn-lt"/>
                <a:cs typeface="Times New Roman" pitchFamily="18" charset="0"/>
              </a:rPr>
              <a:t>Appropriation:</a:t>
            </a:r>
            <a:r>
              <a:rPr lang="en-US" sz="1200" dirty="0">
                <a:latin typeface="+mn-lt"/>
                <a:cs typeface="Times New Roman" pitchFamily="18" charset="0"/>
              </a:rPr>
              <a:t>  An authorization made by the City Council which permits the City to make expenditures and incur obligations.</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Assessed Value:</a:t>
            </a:r>
            <a:r>
              <a:rPr lang="en-US" sz="1200" dirty="0">
                <a:latin typeface="+mn-lt"/>
                <a:cs typeface="Times New Roman" pitchFamily="18" charset="0"/>
              </a:rPr>
              <a:t>  A valuation set upon real estate or other property as a basis for levying property taxes.  All property values within the City of Bastrop are assessed by the Bastrop Central Appraisal District.</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Asset:</a:t>
            </a:r>
            <a:r>
              <a:rPr lang="en-US" sz="1200" dirty="0">
                <a:latin typeface="+mn-lt"/>
                <a:cs typeface="Times New Roman" pitchFamily="18" charset="0"/>
              </a:rPr>
              <a:t>  The resources and property of the City that can be used or applied to cover liabilities.</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Audit:</a:t>
            </a:r>
            <a:r>
              <a:rPr lang="en-US" sz="1200" dirty="0">
                <a:latin typeface="+mn-lt"/>
                <a:cs typeface="Times New Roman" pitchFamily="18" charset="0"/>
              </a:rPr>
              <a:t>  A comprehensive examination as to the manner in which the government’s resources were actually utilized, concluding in a written report.  A financial audit is a review of the accounting system and financial information to determine how government funds were spent and whether expenditures were in compliance with the legislative body’s appropriations.  A performance audit consists of a review of how well the government met its stated goals.  The City is required to have an annual financial audit conducted by a qualified certified public accountant.</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Available Cash:</a:t>
            </a:r>
            <a:r>
              <a:rPr lang="en-US" sz="1200" dirty="0">
                <a:latin typeface="+mn-lt"/>
                <a:cs typeface="Times New Roman" pitchFamily="18" charset="0"/>
              </a:rPr>
              <a:t>  Unobligated cash and cash equivalents.</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Balance Sheet:</a:t>
            </a:r>
            <a:r>
              <a:rPr lang="en-US" sz="1200" dirty="0">
                <a:latin typeface="+mn-lt"/>
                <a:cs typeface="Times New Roman" pitchFamily="18" charset="0"/>
              </a:rPr>
              <a:t>  A financial statement that discloses the assets, liabilities, reserves, and balances of a specific governmental fund as of a specific date.</a:t>
            </a:r>
            <a:endParaRPr lang="en-US" sz="1200" dirty="0">
              <a:latin typeface="+mn-lt"/>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8"/>
          <p:cNvSpPr>
            <a:spLocks noChangeArrowheads="1"/>
          </p:cNvSpPr>
          <p:nvPr/>
        </p:nvSpPr>
        <p:spPr bwMode="auto">
          <a:xfrm>
            <a:off x="396834" y="1066813"/>
            <a:ext cx="3048000" cy="6555641"/>
          </a:xfrm>
          <a:prstGeom prst="rect">
            <a:avLst/>
          </a:prstGeom>
          <a:solidFill>
            <a:schemeClr val="bg1"/>
          </a:solidFill>
          <a:ln>
            <a:noFill/>
          </a:ln>
          <a:extLst/>
        </p:spPr>
        <p:txBody>
          <a:bodyPr>
            <a:spAutoFit/>
          </a:bodyPr>
          <a:lstStyle/>
          <a:p>
            <a:pPr algn="just">
              <a:defRPr/>
            </a:pPr>
            <a:r>
              <a:rPr lang="en-US" sz="1200" u="sng" dirty="0">
                <a:latin typeface="+mn-lt"/>
              </a:rPr>
              <a:t>Bond:</a:t>
            </a:r>
            <a:r>
              <a:rPr lang="en-US" sz="1200" dirty="0">
                <a:latin typeface="+mn-lt"/>
              </a:rPr>
              <a:t>  A written promise to pay a specified sum of money (called the principal amount) at a specified date or dates in the future (called the maturity dates) and carrying interest at a specified rate, usually paid periodically.  The difference between a bond and a note is that a bond is issued for a longer period and requires greater legal formality.  The most common types of bonds are general obligation and revenue bonds.  Bonds are usually used for construction of large capital projects such as buildings, streets and water/wastewater system improvements.</a:t>
            </a:r>
          </a:p>
          <a:p>
            <a:pPr algn="just">
              <a:defRPr/>
            </a:pPr>
            <a:r>
              <a:rPr lang="en-US" sz="1200" dirty="0">
                <a:latin typeface="+mn-lt"/>
              </a:rPr>
              <a:t> </a:t>
            </a:r>
          </a:p>
          <a:p>
            <a:pPr algn="just">
              <a:defRPr/>
            </a:pPr>
            <a:r>
              <a:rPr lang="en-US" sz="1200" u="sng" dirty="0">
                <a:latin typeface="+mn-lt"/>
              </a:rPr>
              <a:t>Bonded Debt:</a:t>
            </a:r>
            <a:r>
              <a:rPr lang="en-US" sz="1200" dirty="0">
                <a:latin typeface="+mn-lt"/>
              </a:rPr>
              <a:t>  The portion of indebtedness represented by outstanding (unpaid) bonds.</a:t>
            </a:r>
          </a:p>
          <a:p>
            <a:pPr algn="just">
              <a:defRPr/>
            </a:pPr>
            <a:r>
              <a:rPr lang="en-US" sz="1200" dirty="0">
                <a:latin typeface="+mn-lt"/>
              </a:rPr>
              <a:t> </a:t>
            </a:r>
          </a:p>
          <a:p>
            <a:pPr algn="just">
              <a:defRPr/>
            </a:pPr>
            <a:r>
              <a:rPr lang="en-US" sz="1200" u="sng" dirty="0">
                <a:latin typeface="+mn-lt"/>
              </a:rPr>
              <a:t>Bonds Issued:</a:t>
            </a:r>
            <a:r>
              <a:rPr lang="en-US" sz="1200" dirty="0">
                <a:latin typeface="+mn-lt"/>
              </a:rPr>
              <a:t>  Bonds sold by the City.</a:t>
            </a:r>
          </a:p>
          <a:p>
            <a:pPr algn="just">
              <a:defRPr/>
            </a:pPr>
            <a:endParaRPr lang="en-US" sz="1200" dirty="0">
              <a:latin typeface="+mn-lt"/>
            </a:endParaRPr>
          </a:p>
          <a:p>
            <a:pPr algn="just">
              <a:defRPr/>
            </a:pPr>
            <a:r>
              <a:rPr lang="en-US" sz="1200" u="sng" dirty="0">
                <a:latin typeface="+mn-lt"/>
              </a:rPr>
              <a:t>Bonds Payable:</a:t>
            </a:r>
            <a:r>
              <a:rPr lang="en-US" sz="1200" dirty="0">
                <a:latin typeface="+mn-lt"/>
              </a:rPr>
              <a:t>  The face value of bonds issued and unpaid.</a:t>
            </a:r>
          </a:p>
          <a:p>
            <a:pPr algn="just">
              <a:defRPr/>
            </a:pPr>
            <a:endParaRPr lang="en-US" sz="1200" dirty="0">
              <a:latin typeface="+mn-lt"/>
            </a:endParaRPr>
          </a:p>
          <a:p>
            <a:pPr>
              <a:defRPr/>
            </a:pPr>
            <a:r>
              <a:rPr lang="en-US" sz="1200" u="sng" dirty="0">
                <a:latin typeface="+mn-lt"/>
              </a:rPr>
              <a:t>Budget:</a:t>
            </a:r>
            <a:r>
              <a:rPr lang="en-US" sz="1200" dirty="0">
                <a:latin typeface="+mn-lt"/>
              </a:rPr>
              <a:t>  A financial plan for a specified period of time (fiscal year for the City) that includes an estimate of prepared expenditures and the means for financing them.</a:t>
            </a:r>
          </a:p>
          <a:p>
            <a:pPr>
              <a:defRPr/>
            </a:pPr>
            <a:r>
              <a:rPr lang="en-US" sz="1200" dirty="0">
                <a:latin typeface="+mn-lt"/>
              </a:rPr>
              <a:t> </a:t>
            </a:r>
          </a:p>
          <a:p>
            <a:pPr>
              <a:defRPr/>
            </a:pPr>
            <a:r>
              <a:rPr lang="en-US" sz="1200" u="sng" dirty="0">
                <a:latin typeface="+mn-lt"/>
              </a:rPr>
              <a:t>Budget Year:</a:t>
            </a:r>
            <a:r>
              <a:rPr lang="en-US" sz="1200" dirty="0">
                <a:latin typeface="+mn-lt"/>
              </a:rPr>
              <a:t>  From October 1</a:t>
            </a:r>
            <a:r>
              <a:rPr lang="en-US" sz="1200" baseline="30000" dirty="0">
                <a:latin typeface="+mn-lt"/>
              </a:rPr>
              <a:t>st</a:t>
            </a:r>
            <a:r>
              <a:rPr lang="en-US" sz="1200" dirty="0">
                <a:latin typeface="+mn-lt"/>
              </a:rPr>
              <a:t> through September 30</a:t>
            </a:r>
            <a:r>
              <a:rPr lang="en-US" sz="1200" baseline="30000" dirty="0">
                <a:latin typeface="+mn-lt"/>
              </a:rPr>
              <a:t>th</a:t>
            </a:r>
            <a:r>
              <a:rPr lang="en-US" sz="1200" dirty="0">
                <a:latin typeface="+mn-lt"/>
              </a:rPr>
              <a:t>, which is the same as the fiscal year.</a:t>
            </a:r>
          </a:p>
          <a:p>
            <a:pPr>
              <a:defRPr/>
            </a:pPr>
            <a:r>
              <a:rPr lang="en-US" sz="1200" dirty="0">
                <a:latin typeface="+mn-lt"/>
              </a:rPr>
              <a:t> </a:t>
            </a:r>
          </a:p>
          <a:p>
            <a:pPr>
              <a:defRPr/>
            </a:pPr>
            <a:r>
              <a:rPr lang="en-US" sz="1200" u="sng" dirty="0">
                <a:latin typeface="+mn-lt"/>
              </a:rPr>
              <a:t>Budgetary Basis of Accounting:</a:t>
            </a:r>
            <a:r>
              <a:rPr lang="en-US" sz="1200" dirty="0">
                <a:latin typeface="+mn-lt"/>
              </a:rPr>
              <a:t>  The method used to determine when revenues and expenses are recognized for budgetary purposes</a:t>
            </a:r>
            <a:r>
              <a:rPr lang="en-US" sz="1200" dirty="0" smtClean="0">
                <a:latin typeface="+mn-lt"/>
              </a:rPr>
              <a:t>.</a:t>
            </a:r>
            <a:endParaRPr lang="en-US" sz="1200" dirty="0">
              <a:latin typeface="+mn-lt"/>
            </a:endParaRPr>
          </a:p>
        </p:txBody>
      </p:sp>
      <p:sp>
        <p:nvSpPr>
          <p:cNvPr id="187395" name="Rectangle 2"/>
          <p:cNvSpPr>
            <a:spLocks noGrp="1" noChangeArrowheads="1"/>
          </p:cNvSpPr>
          <p:nvPr>
            <p:ph type="title"/>
          </p:nvPr>
        </p:nvSpPr>
        <p:spPr>
          <a:xfrm>
            <a:off x="0" y="400051"/>
            <a:ext cx="6858000" cy="1047749"/>
          </a:xfrm>
        </p:spPr>
        <p:txBody>
          <a:bodyPr/>
          <a:lstStyle/>
          <a:p>
            <a:pPr eaLnBrk="1" hangingPunct="1"/>
            <a:r>
              <a:rPr lang="en-US" sz="2200" dirty="0" smtClean="0">
                <a:solidFill>
                  <a:srgbClr val="336600"/>
                </a:solidFill>
              </a:rPr>
              <a:t>      Glossary of Terms continued</a:t>
            </a:r>
            <a:r>
              <a:rPr lang="en-US" sz="3400" dirty="0" smtClean="0">
                <a:solidFill>
                  <a:srgbClr val="336600"/>
                </a:solidFill>
              </a:rPr>
              <a:t/>
            </a:r>
            <a:br>
              <a:rPr lang="en-US" sz="3400" dirty="0" smtClean="0">
                <a:solidFill>
                  <a:srgbClr val="336600"/>
                </a:solidFill>
              </a:rPr>
            </a:br>
            <a:r>
              <a:rPr lang="en-US" sz="2300" b="1" dirty="0" smtClean="0">
                <a:solidFill>
                  <a:srgbClr val="336600"/>
                </a:solidFill>
              </a:rPr>
              <a:t/>
            </a:r>
            <a:br>
              <a:rPr lang="en-US" sz="2300" b="1" dirty="0" smtClean="0">
                <a:solidFill>
                  <a:srgbClr val="336600"/>
                </a:solidFill>
              </a:rPr>
            </a:br>
            <a:endParaRPr lang="en-US" sz="2300" b="1" dirty="0" smtClean="0">
              <a:solidFill>
                <a:srgbClr val="336600"/>
              </a:solidFill>
            </a:endParaRPr>
          </a:p>
        </p:txBody>
      </p:sp>
      <p:sp>
        <p:nvSpPr>
          <p:cNvPr id="2" name="Slide Number Placeholder 1"/>
          <p:cNvSpPr>
            <a:spLocks noGrp="1"/>
          </p:cNvSpPr>
          <p:nvPr>
            <p:ph type="sldNum" sz="quarter" idx="12"/>
          </p:nvPr>
        </p:nvSpPr>
        <p:spPr>
          <a:xfrm>
            <a:off x="381000" y="0"/>
            <a:ext cx="800100" cy="438912"/>
          </a:xfrm>
        </p:spPr>
        <p:txBody>
          <a:bodyPr/>
          <a:lstStyle/>
          <a:p>
            <a:pPr>
              <a:defRPr/>
            </a:pPr>
            <a:r>
              <a:rPr lang="en-US" dirty="0" smtClean="0"/>
              <a:t>194</a:t>
            </a:r>
            <a:endParaRPr lang="en-US" dirty="0"/>
          </a:p>
        </p:txBody>
      </p:sp>
      <p:sp>
        <p:nvSpPr>
          <p:cNvPr id="175108" name="Rectangle 4"/>
          <p:cNvSpPr>
            <a:spLocks noChangeArrowheads="1"/>
          </p:cNvSpPr>
          <p:nvPr/>
        </p:nvSpPr>
        <p:spPr bwMode="auto">
          <a:xfrm>
            <a:off x="3444834" y="1066813"/>
            <a:ext cx="2971800" cy="7294305"/>
          </a:xfrm>
          <a:prstGeom prst="rect">
            <a:avLst/>
          </a:prstGeom>
          <a:solidFill>
            <a:schemeClr val="bg1"/>
          </a:solidFill>
          <a:ln>
            <a:noFill/>
          </a:ln>
          <a:effectLst/>
          <a:extLst/>
        </p:spPr>
        <p:txBody>
          <a:bodyPr anchor="ctr">
            <a:spAutoFit/>
          </a:bodyPr>
          <a:lstStyle/>
          <a:p>
            <a:pPr algn="just">
              <a:defRPr/>
            </a:pPr>
            <a:r>
              <a:rPr lang="en-US" sz="1200" u="sng" dirty="0">
                <a:latin typeface="+mn-lt"/>
              </a:rPr>
              <a:t>Budgetary Control:</a:t>
            </a:r>
            <a:r>
              <a:rPr lang="en-US" sz="1200" dirty="0">
                <a:latin typeface="+mn-lt"/>
              </a:rPr>
              <a:t>  The control or management of a governmental unit or enterprise in accordance with an approved budget for the purpose of keeping expenditures within the limitations of available appropriations and available revenues.</a:t>
            </a:r>
          </a:p>
          <a:p>
            <a:pPr algn="just">
              <a:defRPr/>
            </a:pPr>
            <a:r>
              <a:rPr lang="en-US" sz="1200" dirty="0">
                <a:latin typeface="+mn-lt"/>
              </a:rPr>
              <a:t> </a:t>
            </a:r>
          </a:p>
          <a:p>
            <a:pPr algn="just">
              <a:defRPr/>
            </a:pPr>
            <a:r>
              <a:rPr lang="en-US" sz="1200" u="sng" dirty="0">
                <a:latin typeface="+mn-lt"/>
              </a:rPr>
              <a:t>Capital Improvements:</a:t>
            </a:r>
            <a:r>
              <a:rPr lang="en-US" sz="1200" dirty="0">
                <a:latin typeface="+mn-lt"/>
              </a:rPr>
              <a:t>  Expenditures for the construction, purchase or renovation of City facilities or property.</a:t>
            </a:r>
          </a:p>
          <a:p>
            <a:pPr algn="just">
              <a:defRPr/>
            </a:pPr>
            <a:r>
              <a:rPr lang="en-US" sz="1200" dirty="0">
                <a:latin typeface="+mn-lt"/>
              </a:rPr>
              <a:t> </a:t>
            </a:r>
          </a:p>
          <a:p>
            <a:pPr algn="just">
              <a:defRPr/>
            </a:pPr>
            <a:r>
              <a:rPr lang="en-US" sz="1200" u="sng" dirty="0">
                <a:latin typeface="+mn-lt"/>
              </a:rPr>
              <a:t>CIP:</a:t>
            </a:r>
            <a:r>
              <a:rPr lang="en-US" sz="1200" dirty="0">
                <a:latin typeface="+mn-lt"/>
              </a:rPr>
              <a:t>  Capital Improvement Program.  A plan for capital expenditures to provide long-lasting physical improvements to be incurred over a fixed period of several future years.</a:t>
            </a:r>
          </a:p>
          <a:p>
            <a:pPr algn="just">
              <a:defRPr/>
            </a:pPr>
            <a:r>
              <a:rPr lang="en-US" sz="1200" dirty="0">
                <a:latin typeface="+mn-lt"/>
              </a:rPr>
              <a:t> </a:t>
            </a:r>
          </a:p>
          <a:p>
            <a:pPr algn="just">
              <a:defRPr/>
            </a:pPr>
            <a:r>
              <a:rPr lang="en-US" sz="1200" u="sng" dirty="0">
                <a:latin typeface="+mn-lt"/>
              </a:rPr>
              <a:t>Capital Outlay:</a:t>
            </a:r>
            <a:r>
              <a:rPr lang="en-US" sz="1200" dirty="0">
                <a:latin typeface="+mn-lt"/>
              </a:rPr>
              <a:t>  Expenditures resulting in the acquisition of or addition to the City’s fixes assets.</a:t>
            </a:r>
          </a:p>
          <a:p>
            <a:pPr algn="just">
              <a:defRPr/>
            </a:pPr>
            <a:r>
              <a:rPr lang="en-US" sz="1200" dirty="0">
                <a:latin typeface="+mn-lt"/>
              </a:rPr>
              <a:t> </a:t>
            </a:r>
          </a:p>
          <a:p>
            <a:pPr algn="just">
              <a:defRPr/>
            </a:pPr>
            <a:r>
              <a:rPr lang="en-US" sz="1200" u="sng" dirty="0">
                <a:latin typeface="+mn-lt"/>
              </a:rPr>
              <a:t>Capital Projects Fund:</a:t>
            </a:r>
            <a:r>
              <a:rPr lang="en-US" sz="1200" dirty="0">
                <a:latin typeface="+mn-lt"/>
              </a:rPr>
              <a:t>  A fund created to account for financial resources to be used for the acquisition or construction of major capital facilities or equipment.</a:t>
            </a:r>
            <a:r>
              <a:rPr lang="en-US" sz="1200" u="sng" dirty="0">
                <a:latin typeface="+mn-lt"/>
              </a:rPr>
              <a:t> </a:t>
            </a:r>
          </a:p>
          <a:p>
            <a:pPr algn="just">
              <a:defRPr/>
            </a:pPr>
            <a:endParaRPr lang="en-US" sz="1200" u="sng" dirty="0">
              <a:latin typeface="+mn-lt"/>
            </a:endParaRPr>
          </a:p>
          <a:p>
            <a:pPr algn="just">
              <a:defRPr/>
            </a:pPr>
            <a:r>
              <a:rPr lang="en-US" sz="1200" u="sng" dirty="0">
                <a:latin typeface="+mn-lt"/>
              </a:rPr>
              <a:t>Cash:</a:t>
            </a:r>
            <a:r>
              <a:rPr lang="en-US" sz="1200" dirty="0">
                <a:latin typeface="+mn-lt"/>
              </a:rPr>
              <a:t>  Current on hand and demand deposits with financial institutions.</a:t>
            </a:r>
          </a:p>
          <a:p>
            <a:pPr algn="just">
              <a:defRPr/>
            </a:pPr>
            <a:endParaRPr lang="en-US" sz="1200" dirty="0">
              <a:latin typeface="+mn-lt"/>
            </a:endParaRPr>
          </a:p>
          <a:p>
            <a:pPr algn="just">
              <a:defRPr/>
            </a:pPr>
            <a:r>
              <a:rPr lang="en-US" sz="1200" u="sng" dirty="0">
                <a:latin typeface="+mn-lt"/>
              </a:rPr>
              <a:t>Certificate of Obligation (C.O.):</a:t>
            </a:r>
            <a:r>
              <a:rPr lang="en-US" sz="1200" dirty="0">
                <a:latin typeface="+mn-lt"/>
              </a:rPr>
              <a:t>  Legal debt instruments used to finance capital improvement projects.  Certificates of obligation are backed by the full faith and credit of the government entity and are fully payable from a property tax levy.  Certificates of obligation differ from general obligation debt in that they are approved by the City Council and are not voter approved</a:t>
            </a:r>
            <a:r>
              <a:rPr lang="en-US" sz="1200" dirty="0" smtClean="0">
                <a:latin typeface="+mn-lt"/>
              </a:rPr>
              <a:t>.</a:t>
            </a:r>
            <a:endParaRPr lang="en-US" sz="1200" dirty="0"/>
          </a:p>
          <a:p>
            <a:pPr algn="just">
              <a:defRPr/>
            </a:pPr>
            <a:endParaRPr lang="en-US" sz="1200" dirty="0"/>
          </a:p>
        </p:txBody>
      </p:sp>
      <p:sp>
        <p:nvSpPr>
          <p:cNvPr id="6"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196</a:t>
            </a:r>
            <a:endParaRPr 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8"/>
          <p:cNvSpPr>
            <a:spLocks noChangeArrowheads="1"/>
          </p:cNvSpPr>
          <p:nvPr/>
        </p:nvSpPr>
        <p:spPr bwMode="auto">
          <a:xfrm>
            <a:off x="381000" y="1295417"/>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1200" dirty="0"/>
              <a:t> </a:t>
            </a:r>
          </a:p>
          <a:p>
            <a:pPr algn="just"/>
            <a:r>
              <a:rPr lang="en-US" sz="1200" dirty="0"/>
              <a:t> </a:t>
            </a:r>
          </a:p>
          <a:p>
            <a:pPr algn="just"/>
            <a:r>
              <a:rPr lang="en-US" sz="1200" dirty="0"/>
              <a:t> </a:t>
            </a:r>
          </a:p>
        </p:txBody>
      </p:sp>
      <p:sp>
        <p:nvSpPr>
          <p:cNvPr id="188419" name="Rectangle 2"/>
          <p:cNvSpPr>
            <a:spLocks noGrp="1" noChangeArrowheads="1"/>
          </p:cNvSpPr>
          <p:nvPr>
            <p:ph type="title"/>
          </p:nvPr>
        </p:nvSpPr>
        <p:spPr>
          <a:xfrm>
            <a:off x="0" y="776305"/>
            <a:ext cx="6858000" cy="754063"/>
          </a:xfrm>
        </p:spPr>
        <p:txBody>
          <a:bodyPr>
            <a:normAutofit fontScale="90000"/>
          </a:bodyPr>
          <a:lstStyle/>
          <a:p>
            <a:pPr eaLnBrk="1" hangingPunct="1"/>
            <a:r>
              <a:rPr lang="en-US" sz="2400" dirty="0" smtClean="0">
                <a:solidFill>
                  <a:srgbClr val="336600"/>
                </a:solidFill>
              </a:rPr>
              <a:t>      Glossary of Terms continued</a:t>
            </a:r>
            <a:br>
              <a:rPr lang="en-US" sz="2400" dirty="0" smtClean="0">
                <a:solidFill>
                  <a:srgbClr val="336600"/>
                </a:solidFill>
              </a:rPr>
            </a:br>
            <a:r>
              <a:rPr lang="en-US" sz="2400" b="1" dirty="0" smtClean="0">
                <a:solidFill>
                  <a:srgbClr val="336600"/>
                </a:solidFill>
              </a:rPr>
              <a:t/>
            </a:r>
            <a:br>
              <a:rPr lang="en-US" sz="2400" b="1" dirty="0" smtClean="0">
                <a:solidFill>
                  <a:srgbClr val="336600"/>
                </a:solidFill>
              </a:rPr>
            </a:br>
            <a:endParaRPr lang="en-US" sz="2400" b="1" dirty="0" smtClean="0">
              <a:solidFill>
                <a:srgbClr val="336600"/>
              </a:solidFill>
            </a:endParaRPr>
          </a:p>
        </p:txBody>
      </p:sp>
      <p:sp>
        <p:nvSpPr>
          <p:cNvPr id="2" name="Slide Number Placeholder 1"/>
          <p:cNvSpPr>
            <a:spLocks noGrp="1"/>
          </p:cNvSpPr>
          <p:nvPr>
            <p:ph type="sldNum" sz="quarter" idx="12"/>
          </p:nvPr>
        </p:nvSpPr>
        <p:spPr/>
        <p:txBody>
          <a:bodyPr/>
          <a:lstStyle/>
          <a:p>
            <a:pPr algn="r">
              <a:defRPr/>
            </a:pPr>
            <a:r>
              <a:rPr lang="en-US" dirty="0" smtClean="0"/>
              <a:t>197</a:t>
            </a:r>
            <a:endParaRPr lang="en-US" dirty="0"/>
          </a:p>
        </p:txBody>
      </p:sp>
      <p:sp>
        <p:nvSpPr>
          <p:cNvPr id="176132" name="Rectangle 4"/>
          <p:cNvSpPr>
            <a:spLocks noChangeArrowheads="1"/>
          </p:cNvSpPr>
          <p:nvPr/>
        </p:nvSpPr>
        <p:spPr bwMode="auto">
          <a:xfrm>
            <a:off x="370609" y="1191453"/>
            <a:ext cx="2971800" cy="6924973"/>
          </a:xfrm>
          <a:prstGeom prst="rect">
            <a:avLst/>
          </a:prstGeom>
          <a:solidFill>
            <a:schemeClr val="bg1"/>
          </a:solidFill>
          <a:ln>
            <a:noFill/>
          </a:ln>
          <a:effectLst/>
          <a:extLst/>
        </p:spPr>
        <p:txBody>
          <a:bodyPr anchor="ctr">
            <a:spAutoFit/>
          </a:bodyPr>
          <a:lstStyle/>
          <a:p>
            <a:pPr algn="just">
              <a:defRPr/>
            </a:pPr>
            <a:r>
              <a:rPr lang="en-US" sz="1200" u="sng" dirty="0">
                <a:latin typeface="+mn-lt"/>
              </a:rPr>
              <a:t>Contingency:</a:t>
            </a:r>
            <a:r>
              <a:rPr lang="en-US" sz="1200" dirty="0">
                <a:latin typeface="+mn-lt"/>
              </a:rPr>
              <a:t>  The appropriation of funds for future allocation in the event specified budget allocations are insufficient and additional funding is required.</a:t>
            </a:r>
          </a:p>
          <a:p>
            <a:pPr algn="just">
              <a:defRPr/>
            </a:pPr>
            <a:r>
              <a:rPr lang="en-US" sz="1200" dirty="0">
                <a:latin typeface="+mn-lt"/>
              </a:rPr>
              <a:t> </a:t>
            </a:r>
          </a:p>
          <a:p>
            <a:pPr algn="just">
              <a:defRPr/>
            </a:pPr>
            <a:r>
              <a:rPr lang="en-US" sz="1200" u="sng" dirty="0">
                <a:latin typeface="+mn-lt"/>
              </a:rPr>
              <a:t>Current Taxes:</a:t>
            </a:r>
            <a:r>
              <a:rPr lang="en-US" sz="1200" dirty="0">
                <a:latin typeface="+mn-lt"/>
              </a:rPr>
              <a:t>  Taxes that are levied and due within the ensuing fiscal year.</a:t>
            </a:r>
          </a:p>
          <a:p>
            <a:pPr algn="just">
              <a:defRPr/>
            </a:pPr>
            <a:r>
              <a:rPr lang="en-US" sz="1200" dirty="0">
                <a:latin typeface="+mn-lt"/>
              </a:rPr>
              <a:t> </a:t>
            </a:r>
          </a:p>
          <a:p>
            <a:pPr algn="just">
              <a:defRPr/>
            </a:pPr>
            <a:r>
              <a:rPr lang="en-US" sz="1200" u="sng" dirty="0">
                <a:latin typeface="+mn-lt"/>
              </a:rPr>
              <a:t>Debt Service:</a:t>
            </a:r>
            <a:r>
              <a:rPr lang="en-US" sz="1200" dirty="0">
                <a:latin typeface="+mn-lt"/>
              </a:rPr>
              <a:t>  The payment of principal and interest on borrowed funds.</a:t>
            </a:r>
          </a:p>
          <a:p>
            <a:pPr algn="just">
              <a:defRPr/>
            </a:pPr>
            <a:r>
              <a:rPr lang="en-US" sz="1200" dirty="0">
                <a:latin typeface="+mn-lt"/>
              </a:rPr>
              <a:t> </a:t>
            </a:r>
          </a:p>
          <a:p>
            <a:pPr algn="just">
              <a:defRPr/>
            </a:pPr>
            <a:r>
              <a:rPr lang="en-US" sz="1200" u="sng" dirty="0">
                <a:latin typeface="+mn-lt"/>
              </a:rPr>
              <a:t>Debt Service Fund:</a:t>
            </a:r>
            <a:r>
              <a:rPr lang="en-US" sz="1200" dirty="0">
                <a:latin typeface="+mn-lt"/>
              </a:rPr>
              <a:t>  A fund established to account for funds needed to make principal and interest payments on outstanding bonds when due.  Also referred to as an Interest and Sinking (I&amp;S) Fund.</a:t>
            </a:r>
          </a:p>
          <a:p>
            <a:pPr algn="just">
              <a:defRPr/>
            </a:pPr>
            <a:r>
              <a:rPr lang="en-US" sz="1200" dirty="0">
                <a:latin typeface="+mn-lt"/>
              </a:rPr>
              <a:t> </a:t>
            </a:r>
          </a:p>
          <a:p>
            <a:pPr algn="just">
              <a:defRPr/>
            </a:pPr>
            <a:r>
              <a:rPr lang="en-US" sz="1200" u="sng" dirty="0">
                <a:latin typeface="+mn-lt"/>
              </a:rPr>
              <a:t>Debt Service Requirements:</a:t>
            </a:r>
            <a:r>
              <a:rPr lang="en-US" sz="1200" dirty="0">
                <a:latin typeface="+mn-lt"/>
              </a:rPr>
              <a:t>  The amount of money required to pay interest and principal for a specified period on outstanding debt.</a:t>
            </a:r>
          </a:p>
          <a:p>
            <a:pPr algn="just">
              <a:defRPr/>
            </a:pPr>
            <a:r>
              <a:rPr lang="en-US" sz="1200" dirty="0">
                <a:latin typeface="+mn-lt"/>
              </a:rPr>
              <a:t> </a:t>
            </a:r>
          </a:p>
          <a:p>
            <a:pPr algn="just">
              <a:defRPr/>
            </a:pPr>
            <a:r>
              <a:rPr lang="en-US" sz="1200" u="sng" dirty="0">
                <a:latin typeface="+mn-lt"/>
              </a:rPr>
              <a:t>Delinquent Taxes:</a:t>
            </a:r>
            <a:r>
              <a:rPr lang="en-US" sz="1200" dirty="0">
                <a:latin typeface="+mn-lt"/>
              </a:rPr>
              <a:t>  Property taxes remaining unpaid after the due date.  Delinquent taxes incur penalties and interest at rates specified by law.</a:t>
            </a:r>
          </a:p>
          <a:p>
            <a:pPr algn="just">
              <a:defRPr/>
            </a:pPr>
            <a:r>
              <a:rPr lang="en-US" sz="1200" dirty="0">
                <a:latin typeface="+mn-lt"/>
              </a:rPr>
              <a:t> </a:t>
            </a:r>
          </a:p>
          <a:p>
            <a:pPr algn="just">
              <a:defRPr/>
            </a:pPr>
            <a:r>
              <a:rPr lang="en-US" sz="1200" u="sng" dirty="0">
                <a:latin typeface="+mn-lt"/>
              </a:rPr>
              <a:t>Department:</a:t>
            </a:r>
            <a:r>
              <a:rPr lang="en-US" sz="1200" dirty="0">
                <a:latin typeface="+mn-lt"/>
              </a:rPr>
              <a:t>  A functional group of the City with related activities aimed at accomplishing a major City service or program.</a:t>
            </a:r>
          </a:p>
          <a:p>
            <a:pPr algn="just">
              <a:defRPr/>
            </a:pPr>
            <a:r>
              <a:rPr lang="en-US" sz="1200" dirty="0">
                <a:latin typeface="+mn-lt"/>
              </a:rPr>
              <a:t>  </a:t>
            </a:r>
          </a:p>
          <a:p>
            <a:pPr algn="just">
              <a:defRPr/>
            </a:pPr>
            <a:r>
              <a:rPr lang="en-US" sz="1200" u="sng" dirty="0">
                <a:latin typeface="+mn-lt"/>
              </a:rPr>
              <a:t>Division:</a:t>
            </a:r>
            <a:r>
              <a:rPr lang="en-US" sz="1200" dirty="0">
                <a:latin typeface="+mn-lt"/>
              </a:rPr>
              <a:t>  A grouping of related activities within a particular department.  For example, Animal Control is a division of the Police Department.</a:t>
            </a:r>
          </a:p>
        </p:txBody>
      </p:sp>
      <p:sp>
        <p:nvSpPr>
          <p:cNvPr id="176133" name="Rectangle 1"/>
          <p:cNvSpPr>
            <a:spLocks noChangeArrowheads="1"/>
          </p:cNvSpPr>
          <p:nvPr/>
        </p:nvSpPr>
        <p:spPr bwMode="auto">
          <a:xfrm>
            <a:off x="3318164" y="1371600"/>
            <a:ext cx="3243263" cy="6186309"/>
          </a:xfrm>
          <a:prstGeom prst="rect">
            <a:avLst/>
          </a:prstGeom>
          <a:solidFill>
            <a:schemeClr val="bg1"/>
          </a:solidFill>
          <a:ln>
            <a:noFill/>
          </a:ln>
          <a:effectLst/>
          <a:extLst/>
        </p:spPr>
        <p:txBody>
          <a:bodyPr wrap="square" anchor="ctr">
            <a:spAutoFit/>
          </a:bodyPr>
          <a:lstStyle/>
          <a:p>
            <a:pPr algn="just" eaLnBrk="0" hangingPunct="0">
              <a:defRPr/>
            </a:pPr>
            <a:r>
              <a:rPr lang="en-US" sz="1200" u="sng" dirty="0">
                <a:latin typeface="+mn-lt"/>
                <a:cs typeface="Times New Roman" pitchFamily="18" charset="0"/>
              </a:rPr>
              <a:t>Effective Tax Rate:</a:t>
            </a:r>
            <a:r>
              <a:rPr lang="en-US" sz="1200" dirty="0">
                <a:latin typeface="+mn-lt"/>
                <a:cs typeface="Times New Roman" pitchFamily="18" charset="0"/>
              </a:rPr>
              <a:t>  The rate that produces the same effect in terms of the total amount of taxes as compared to the prior year.  The computation of the effective rate is governed by the State of Texas.</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Encumbrance:</a:t>
            </a:r>
            <a:r>
              <a:rPr lang="en-US" sz="1200" dirty="0">
                <a:latin typeface="+mn-lt"/>
                <a:cs typeface="Times New Roman" pitchFamily="18" charset="0"/>
              </a:rPr>
              <a:t>  The commitment of appropriated funds to purchase an item or service.  An encumbrance differs from an account payable in that a commitment is referred to as an encumbrance before the goods or services are received.  After receipt, the commitment is referred to as an account payable.</a:t>
            </a:r>
          </a:p>
          <a:p>
            <a:pPr algn="just" eaLnBrk="0" hangingPunct="0">
              <a:defRPr/>
            </a:pPr>
            <a:endParaRPr lang="en-US" sz="1200" dirty="0">
              <a:latin typeface="+mn-lt"/>
              <a:cs typeface="Times New Roman" pitchFamily="18" charset="0"/>
            </a:endParaRPr>
          </a:p>
          <a:p>
            <a:pPr algn="just" eaLnBrk="0" hangingPunct="0">
              <a:defRPr/>
            </a:pPr>
            <a:r>
              <a:rPr lang="en-US" sz="1200" u="sng" dirty="0">
                <a:latin typeface="+mn-lt"/>
                <a:cs typeface="Times New Roman" pitchFamily="18" charset="0"/>
              </a:rPr>
              <a:t>Equity:</a:t>
            </a:r>
            <a:r>
              <a:rPr lang="en-US" sz="1200" dirty="0">
                <a:latin typeface="+mn-lt"/>
                <a:cs typeface="Times New Roman" pitchFamily="18" charset="0"/>
              </a:rPr>
              <a:t>  The difference between assets and liabilities of the fund.</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Estimated Revenue:</a:t>
            </a:r>
            <a:r>
              <a:rPr lang="en-US" sz="1200" dirty="0">
                <a:latin typeface="+mn-lt"/>
                <a:cs typeface="Times New Roman" pitchFamily="18" charset="0"/>
              </a:rPr>
              <a:t>  The amount of revenue expected to be collected during the year.</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Expenditure:</a:t>
            </a:r>
            <a:r>
              <a:rPr lang="en-US" sz="1200" dirty="0">
                <a:latin typeface="+mn-lt"/>
                <a:cs typeface="Times New Roman" pitchFamily="18" charset="0"/>
              </a:rPr>
              <a:t>  If accounts are kept on the accrual basis, this term designates total charges incurred whether paid or unpaid.  If they are kept on the cash basis, the term covers only actual disbursements for these purposes.  (Note:  An encumbrance is not an expenditure.  An encumbrance reserves funds to be expended)</a:t>
            </a:r>
          </a:p>
          <a:p>
            <a:pPr algn="just" eaLnBrk="0" hangingPunct="0">
              <a:defRPr/>
            </a:pPr>
            <a:endParaRPr lang="en-US" sz="1200" dirty="0">
              <a:latin typeface="+mn-lt"/>
            </a:endParaRPr>
          </a:p>
          <a:p>
            <a:pPr algn="just" eaLnBrk="0" hangingPunct="0">
              <a:defRPr/>
            </a:pPr>
            <a:r>
              <a:rPr lang="en-US" sz="1200" u="sng" dirty="0">
                <a:latin typeface="+mn-lt"/>
                <a:cs typeface="Times New Roman" pitchFamily="18" charset="0"/>
              </a:rPr>
              <a:t>Expense:</a:t>
            </a:r>
            <a:r>
              <a:rPr lang="en-US" sz="1200" dirty="0">
                <a:latin typeface="+mn-lt"/>
                <a:cs typeface="Times New Roman" pitchFamily="18" charset="0"/>
              </a:rPr>
              <a:t>  Charges incurred, whether paid or unpaid, for operation, maintenance, interest and other charges which are presumed to benefit the current fiscal period.</a:t>
            </a:r>
          </a:p>
          <a:p>
            <a:pPr algn="just" eaLnBrk="0" hangingPunct="0">
              <a:defRPr/>
            </a:pPr>
            <a:endParaRPr lang="en-US" sz="1200"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0" y="765177"/>
            <a:ext cx="6858000" cy="755651"/>
          </a:xfrm>
        </p:spPr>
        <p:txBody>
          <a:bodyPr>
            <a:normAutofit fontScale="90000"/>
          </a:bodyPr>
          <a:lstStyle/>
          <a:p>
            <a:pPr eaLnBrk="1" hangingPunct="1"/>
            <a:r>
              <a:rPr lang="en-US" sz="2400" dirty="0" smtClean="0">
                <a:solidFill>
                  <a:srgbClr val="336600"/>
                </a:solidFill>
              </a:rPr>
              <a:t>    Glossary of Terms continued</a:t>
            </a:r>
            <a:br>
              <a:rPr lang="en-US" sz="2400" dirty="0" smtClean="0">
                <a:solidFill>
                  <a:srgbClr val="336600"/>
                </a:solidFill>
              </a:rPr>
            </a:br>
            <a:r>
              <a:rPr lang="en-US" sz="2400" b="1" dirty="0" smtClean="0">
                <a:solidFill>
                  <a:srgbClr val="336600"/>
                </a:solidFill>
              </a:rPr>
              <a:t/>
            </a:r>
            <a:br>
              <a:rPr lang="en-US" sz="2400" b="1" dirty="0" smtClean="0">
                <a:solidFill>
                  <a:srgbClr val="336600"/>
                </a:solidFill>
              </a:rPr>
            </a:br>
            <a:endParaRPr lang="en-US" sz="2400" b="1" dirty="0" smtClean="0">
              <a:solidFill>
                <a:srgbClr val="336600"/>
              </a:solidFill>
            </a:endParaRPr>
          </a:p>
        </p:txBody>
      </p:sp>
      <p:sp>
        <p:nvSpPr>
          <p:cNvPr id="3" name="Content Placeholder 2"/>
          <p:cNvSpPr>
            <a:spLocks noGrp="1"/>
          </p:cNvSpPr>
          <p:nvPr>
            <p:ph idx="1"/>
          </p:nvPr>
        </p:nvSpPr>
        <p:spPr>
          <a:xfrm>
            <a:off x="304800" y="1143000"/>
            <a:ext cx="3276600" cy="6502400"/>
          </a:xfrm>
          <a:solidFill>
            <a:schemeClr val="bg1"/>
          </a:solidFill>
        </p:spPr>
        <p:txBody>
          <a:bodyPr rtlCol="0">
            <a:normAutofit/>
          </a:bodyPr>
          <a:lstStyle/>
          <a:p>
            <a:pPr marL="0" indent="0" algn="just" eaLnBrk="1" fontAlgn="auto" hangingPunct="1">
              <a:spcBef>
                <a:spcPct val="0"/>
              </a:spcBef>
              <a:spcAft>
                <a:spcPts val="0"/>
              </a:spcAft>
              <a:buFont typeface="Arial" charset="0"/>
              <a:buNone/>
              <a:defRPr/>
            </a:pPr>
            <a:r>
              <a:rPr lang="en-US" sz="1200" u="sng" dirty="0" smtClean="0">
                <a:ea typeface="Times New Roman" pitchFamily="18" charset="0"/>
                <a:cs typeface="Arial" pitchFamily="34" charset="0"/>
              </a:rPr>
              <a:t>Fiscal Year (Period):</a:t>
            </a:r>
            <a:r>
              <a:rPr lang="en-US" sz="1200" dirty="0" smtClean="0">
                <a:ea typeface="Times New Roman" pitchFamily="18" charset="0"/>
                <a:cs typeface="Arial" pitchFamily="34" charset="0"/>
              </a:rPr>
              <a:t>  The time period designated by the City signifying the beginning and ending period for recording the financial transactions of the City.  The City of Bastrop’s fiscal year begins each October 1</a:t>
            </a:r>
            <a:r>
              <a:rPr lang="en-US" sz="1200" baseline="30000" dirty="0" smtClean="0">
                <a:ea typeface="Times New Roman" pitchFamily="18" charset="0"/>
                <a:cs typeface="Arial" pitchFamily="34" charset="0"/>
              </a:rPr>
              <a:t>st</a:t>
            </a:r>
            <a:r>
              <a:rPr lang="en-US" sz="1200" dirty="0" smtClean="0">
                <a:ea typeface="Times New Roman" pitchFamily="18" charset="0"/>
                <a:cs typeface="Arial" pitchFamily="34" charset="0"/>
              </a:rPr>
              <a:t> and ends the following September 30</a:t>
            </a:r>
            <a:r>
              <a:rPr lang="en-US" sz="1200" baseline="30000" dirty="0" smtClean="0">
                <a:ea typeface="Times New Roman" pitchFamily="18" charset="0"/>
                <a:cs typeface="Arial" pitchFamily="34" charset="0"/>
              </a:rPr>
              <a:t>th</a:t>
            </a:r>
            <a:r>
              <a:rPr lang="en-US" sz="1200" dirty="0" smtClean="0">
                <a:ea typeface="Times New Roman" pitchFamily="18" charset="0"/>
                <a:cs typeface="Arial" pitchFamily="34" charset="0"/>
              </a:rPr>
              <a:t>.</a:t>
            </a:r>
          </a:p>
          <a:p>
            <a:pPr marL="0" indent="0" algn="just" eaLnBrk="1" fontAlgn="auto" hangingPunct="1">
              <a:spcBef>
                <a:spcPct val="0"/>
              </a:spcBef>
              <a:spcAft>
                <a:spcPts val="0"/>
              </a:spcAft>
              <a:buFont typeface="Arial" charset="0"/>
              <a:buNone/>
              <a:defRPr/>
            </a:pPr>
            <a:endParaRPr lang="en-US" sz="1200" dirty="0" smtClean="0">
              <a:cs typeface="Arial" pitchFamily="34" charset="0"/>
            </a:endParaRPr>
          </a:p>
          <a:p>
            <a:pPr marL="0" indent="0" algn="just" eaLnBrk="1" fontAlgn="auto" hangingPunct="1">
              <a:spcBef>
                <a:spcPct val="0"/>
              </a:spcBef>
              <a:spcAft>
                <a:spcPts val="0"/>
              </a:spcAft>
              <a:buFont typeface="Arial" charset="0"/>
              <a:buNone/>
              <a:defRPr/>
            </a:pPr>
            <a:r>
              <a:rPr lang="en-US" sz="1200" u="sng" dirty="0" smtClean="0">
                <a:ea typeface="Times New Roman" pitchFamily="18" charset="0"/>
                <a:cs typeface="Arial" pitchFamily="34" charset="0"/>
              </a:rPr>
              <a:t>Fixed Assets:</a:t>
            </a:r>
            <a:r>
              <a:rPr lang="en-US" sz="1200" dirty="0" smtClean="0">
                <a:ea typeface="Times New Roman" pitchFamily="18" charset="0"/>
                <a:cs typeface="Arial" pitchFamily="34" charset="0"/>
              </a:rPr>
              <a:t>  Assets of a long-term character which are intended to be held or used, such as land, buildings, machinery, furniture and equipment.</a:t>
            </a:r>
          </a:p>
          <a:p>
            <a:pPr marL="0" indent="0" algn="just" eaLnBrk="1" fontAlgn="auto" hangingPunct="1">
              <a:spcBef>
                <a:spcPct val="0"/>
              </a:spcBef>
              <a:spcAft>
                <a:spcPts val="0"/>
              </a:spcAft>
              <a:buFont typeface="Arial" charset="0"/>
              <a:buNone/>
              <a:defRPr/>
            </a:pPr>
            <a:endParaRPr lang="en-US" sz="1200" dirty="0" smtClean="0">
              <a:cs typeface="Arial" pitchFamily="34" charset="0"/>
            </a:endParaRPr>
          </a:p>
          <a:p>
            <a:pPr marL="0" indent="0" algn="just" eaLnBrk="1" fontAlgn="auto" hangingPunct="1">
              <a:spcBef>
                <a:spcPct val="0"/>
              </a:spcBef>
              <a:spcAft>
                <a:spcPts val="0"/>
              </a:spcAft>
              <a:buFont typeface="Arial" charset="0"/>
              <a:buNone/>
              <a:defRPr/>
            </a:pPr>
            <a:r>
              <a:rPr lang="en-US" sz="1200" u="sng" dirty="0" smtClean="0">
                <a:ea typeface="Times New Roman" pitchFamily="18" charset="0"/>
                <a:cs typeface="Arial" pitchFamily="34" charset="0"/>
              </a:rPr>
              <a:t>Franchise Fee:</a:t>
            </a:r>
            <a:r>
              <a:rPr lang="en-US" sz="1200" dirty="0" smtClean="0">
                <a:ea typeface="Times New Roman" pitchFamily="18" charset="0"/>
                <a:cs typeface="Arial" pitchFamily="34" charset="0"/>
              </a:rPr>
              <a:t>  A fee paid by public service businesses for use of City streets, alleys and property in providing their services to citizens of a community.  Services requiring franchises include electricity, telephone, natural gas, water, wastewater and cable television.</a:t>
            </a:r>
          </a:p>
          <a:p>
            <a:pPr marL="0" indent="0" algn="just" eaLnBrk="1" fontAlgn="auto" hangingPunct="1">
              <a:spcBef>
                <a:spcPct val="0"/>
              </a:spcBef>
              <a:spcAft>
                <a:spcPts val="0"/>
              </a:spcAft>
              <a:buFont typeface="Arial" charset="0"/>
              <a:buNone/>
              <a:defRPr/>
            </a:pPr>
            <a:endParaRPr lang="en-US" sz="1200" u="sng" dirty="0" smtClean="0">
              <a:cs typeface="Arial" pitchFamily="34" charset="0"/>
            </a:endParaRPr>
          </a:p>
          <a:p>
            <a:pPr marL="0" indent="0" algn="just" eaLnBrk="1" fontAlgn="auto" hangingPunct="1">
              <a:spcBef>
                <a:spcPct val="0"/>
              </a:spcBef>
              <a:spcAft>
                <a:spcPts val="0"/>
              </a:spcAft>
              <a:buFont typeface="Arial" charset="0"/>
              <a:buNone/>
              <a:defRPr/>
            </a:pPr>
            <a:r>
              <a:rPr lang="en-US" sz="1200" u="sng" dirty="0" smtClean="0"/>
              <a:t>Full </a:t>
            </a:r>
            <a:r>
              <a:rPr lang="en-US" sz="1200" u="sng" dirty="0"/>
              <a:t>Faith and Credit:</a:t>
            </a:r>
            <a:r>
              <a:rPr lang="en-US" sz="1200" dirty="0"/>
              <a:t>  A pledge of the City’s taxing power to repay debt obligations.  Bonds carrying such pledges are referred to as general obligation bonds or tax-supported </a:t>
            </a:r>
            <a:r>
              <a:rPr lang="en-US" sz="1200" dirty="0" smtClean="0"/>
              <a:t>debt.</a:t>
            </a:r>
          </a:p>
          <a:p>
            <a:pPr marL="0" indent="0" algn="just" eaLnBrk="1" fontAlgn="auto" hangingPunct="1">
              <a:spcBef>
                <a:spcPct val="0"/>
              </a:spcBef>
              <a:spcAft>
                <a:spcPts val="0"/>
              </a:spcAft>
              <a:buFont typeface="Arial" charset="0"/>
              <a:buNone/>
              <a:defRPr/>
            </a:pPr>
            <a:endParaRPr lang="en-US" sz="1200" dirty="0" smtClean="0"/>
          </a:p>
          <a:p>
            <a:pPr marL="0" indent="0" algn="just" eaLnBrk="1" fontAlgn="auto" hangingPunct="1">
              <a:spcBef>
                <a:spcPct val="0"/>
              </a:spcBef>
              <a:spcAft>
                <a:spcPts val="0"/>
              </a:spcAft>
              <a:buFont typeface="Arial" charset="0"/>
              <a:buNone/>
              <a:defRPr/>
            </a:pPr>
            <a:r>
              <a:rPr lang="en-US" sz="1200" u="sng" dirty="0" smtClean="0"/>
              <a:t>Full Time Equivalent (F.T.E.):</a:t>
            </a:r>
            <a:r>
              <a:rPr lang="en-US" sz="1200" dirty="0" smtClean="0"/>
              <a:t> A quantifiable unit of measure utilized to convert hours worked by part-time, seasonal or temporary employees into hours worked by full-time employees.  Full-time employees work 2080 hours annually.  A part-time employee working 1040 hours annually represents a 0.5 F.T.E.</a:t>
            </a:r>
          </a:p>
          <a:p>
            <a:pPr marL="0" indent="0" algn="just" eaLnBrk="1" fontAlgn="auto" hangingPunct="1">
              <a:spcBef>
                <a:spcPct val="0"/>
              </a:spcBef>
              <a:spcAft>
                <a:spcPts val="0"/>
              </a:spcAft>
              <a:buFont typeface="Arial" charset="0"/>
              <a:buNone/>
              <a:defRPr/>
            </a:pPr>
            <a:endParaRPr lang="en-US" sz="1200" u="sng" dirty="0"/>
          </a:p>
          <a:p>
            <a:pPr eaLnBrk="1" fontAlgn="auto" hangingPunct="1">
              <a:spcAft>
                <a:spcPts val="0"/>
              </a:spcAft>
              <a:buFont typeface="Arial" pitchFamily="34" charset="0"/>
              <a:buChar char="•"/>
              <a:defRPr/>
            </a:pPr>
            <a:endParaRPr lang="en-US" sz="1200" dirty="0"/>
          </a:p>
        </p:txBody>
      </p:sp>
      <p:sp>
        <p:nvSpPr>
          <p:cNvPr id="2" name="Slide Number Placeholder 1"/>
          <p:cNvSpPr>
            <a:spLocks noGrp="1"/>
          </p:cNvSpPr>
          <p:nvPr>
            <p:ph type="sldNum" sz="quarter" idx="12"/>
          </p:nvPr>
        </p:nvSpPr>
        <p:spPr>
          <a:xfrm>
            <a:off x="381000" y="0"/>
            <a:ext cx="800100" cy="438912"/>
          </a:xfrm>
        </p:spPr>
        <p:txBody>
          <a:bodyPr/>
          <a:lstStyle/>
          <a:p>
            <a:pPr>
              <a:defRPr/>
            </a:pPr>
            <a:r>
              <a:rPr lang="en-US" dirty="0" smtClean="0"/>
              <a:t>196</a:t>
            </a:r>
            <a:endParaRPr lang="en-US" dirty="0"/>
          </a:p>
        </p:txBody>
      </p:sp>
      <p:sp>
        <p:nvSpPr>
          <p:cNvPr id="177156" name="Rectangle 4"/>
          <p:cNvSpPr>
            <a:spLocks noChangeArrowheads="1"/>
          </p:cNvSpPr>
          <p:nvPr/>
        </p:nvSpPr>
        <p:spPr bwMode="auto">
          <a:xfrm>
            <a:off x="3581400" y="1143000"/>
            <a:ext cx="3118644" cy="6924973"/>
          </a:xfrm>
          <a:prstGeom prst="rect">
            <a:avLst/>
          </a:prstGeom>
          <a:solidFill>
            <a:schemeClr val="bg1"/>
          </a:solidFill>
          <a:ln>
            <a:noFill/>
          </a:ln>
          <a:extLst/>
        </p:spPr>
        <p:txBody>
          <a:bodyPr wrap="square">
            <a:spAutoFit/>
          </a:bodyPr>
          <a:lstStyle/>
          <a:p>
            <a:pPr algn="just">
              <a:defRPr/>
            </a:pPr>
            <a:r>
              <a:rPr lang="en-US" sz="1200" u="sng" dirty="0">
                <a:latin typeface="+mn-lt"/>
              </a:rPr>
              <a:t>Fund:</a:t>
            </a:r>
            <a:r>
              <a:rPr lang="en-US" sz="1200" dirty="0">
                <a:latin typeface="+mn-lt"/>
              </a:rPr>
              <a:t>  Separate fiscal and accounting entities with their own resources and budgets necessary to carry on specific activities and attain certain objectives.</a:t>
            </a:r>
          </a:p>
          <a:p>
            <a:pPr>
              <a:defRPr/>
            </a:pPr>
            <a:endParaRPr lang="en-US" sz="1200" u="sng" dirty="0">
              <a:latin typeface="+mn-lt"/>
            </a:endParaRPr>
          </a:p>
          <a:p>
            <a:pPr algn="just">
              <a:defRPr/>
            </a:pPr>
            <a:r>
              <a:rPr lang="en-US" sz="1200" u="sng" dirty="0">
                <a:latin typeface="+mn-lt"/>
              </a:rPr>
              <a:t>Fund Balance:</a:t>
            </a:r>
            <a:r>
              <a:rPr lang="en-US" sz="1200" dirty="0">
                <a:latin typeface="+mn-lt"/>
              </a:rPr>
              <a:t>  The difference between fund assets and fund liabilities of governmental &amp; trust funds.  Fund balance for general fund types using modified accrual accounting closely equates to available cash.</a:t>
            </a:r>
          </a:p>
          <a:p>
            <a:pPr algn="just">
              <a:defRPr/>
            </a:pPr>
            <a:r>
              <a:rPr lang="en-US" sz="1200" dirty="0">
                <a:latin typeface="+mn-lt"/>
              </a:rPr>
              <a:t> </a:t>
            </a:r>
          </a:p>
          <a:p>
            <a:pPr algn="just">
              <a:defRPr/>
            </a:pPr>
            <a:r>
              <a:rPr lang="en-US" sz="1200" u="sng" dirty="0">
                <a:latin typeface="+mn-lt"/>
              </a:rPr>
              <a:t>GAAP:</a:t>
            </a:r>
            <a:r>
              <a:rPr lang="en-US" sz="1200" dirty="0">
                <a:latin typeface="+mn-lt"/>
              </a:rPr>
              <a:t>  Generally Accepted Accounting Principles.</a:t>
            </a:r>
          </a:p>
          <a:p>
            <a:pPr algn="just">
              <a:defRPr/>
            </a:pPr>
            <a:r>
              <a:rPr lang="en-US" sz="1200" dirty="0">
                <a:latin typeface="+mn-lt"/>
              </a:rPr>
              <a:t> </a:t>
            </a:r>
          </a:p>
          <a:p>
            <a:pPr algn="just">
              <a:defRPr/>
            </a:pPr>
            <a:r>
              <a:rPr lang="en-US" sz="1200" u="sng" dirty="0">
                <a:latin typeface="+mn-lt"/>
              </a:rPr>
              <a:t>General Fund:</a:t>
            </a:r>
            <a:r>
              <a:rPr lang="en-US" sz="1200" dirty="0">
                <a:latin typeface="+mn-lt"/>
              </a:rPr>
              <a:t>  Accounts for all financial resources except those required to be accounted for in another fund.  The General Fund contains the activities commonly associated with municipal government such as police and fire protection, libraries, streets, parks and recreation.</a:t>
            </a:r>
          </a:p>
          <a:p>
            <a:pPr algn="just">
              <a:defRPr/>
            </a:pPr>
            <a:endParaRPr lang="en-US" sz="1200" dirty="0">
              <a:latin typeface="+mn-lt"/>
            </a:endParaRPr>
          </a:p>
          <a:p>
            <a:pPr algn="just">
              <a:defRPr/>
            </a:pPr>
            <a:r>
              <a:rPr lang="en-US" sz="1200" u="sng" dirty="0">
                <a:latin typeface="+mn-lt"/>
              </a:rPr>
              <a:t>General Obligation Bonds:</a:t>
            </a:r>
            <a:r>
              <a:rPr lang="en-US" sz="1200" dirty="0">
                <a:latin typeface="+mn-lt"/>
              </a:rPr>
              <a:t>  Bonds that finance a variety of public projects such as streets, building and capital improvements.  The repayment of these bonds is usually made from the Debt Service Fund.  They are backed by the full faith and credit of the City, and are voter approved.</a:t>
            </a:r>
          </a:p>
          <a:p>
            <a:pPr algn="just">
              <a:defRPr/>
            </a:pPr>
            <a:r>
              <a:rPr lang="en-US" sz="1200" dirty="0">
                <a:latin typeface="+mn-lt"/>
              </a:rPr>
              <a:t> </a:t>
            </a:r>
          </a:p>
          <a:p>
            <a:pPr algn="just">
              <a:defRPr/>
            </a:pPr>
            <a:r>
              <a:rPr lang="en-US" sz="1200" u="sng" dirty="0">
                <a:latin typeface="+mn-lt"/>
              </a:rPr>
              <a:t>General Obligation Debt:</a:t>
            </a:r>
            <a:r>
              <a:rPr lang="en-US" sz="1200" dirty="0">
                <a:latin typeface="+mn-lt"/>
              </a:rPr>
              <a:t>  The supported bonded debt which is backed by the full faith and credit of the City.</a:t>
            </a:r>
          </a:p>
          <a:p>
            <a:pPr algn="just">
              <a:defRPr/>
            </a:pPr>
            <a:endParaRPr lang="en-US" sz="1200" u="sng" dirty="0">
              <a:latin typeface="+mn-lt"/>
            </a:endParaRPr>
          </a:p>
          <a:p>
            <a:pPr algn="just">
              <a:defRPr/>
            </a:pPr>
            <a:r>
              <a:rPr lang="en-US" sz="1200" u="sng" dirty="0">
                <a:latin typeface="+mn-lt"/>
              </a:rPr>
              <a:t>Goals:</a:t>
            </a:r>
            <a:r>
              <a:rPr lang="en-US" sz="1200" dirty="0">
                <a:latin typeface="+mn-lt"/>
              </a:rPr>
              <a:t>  Department/division objectives intended to be accomplished or begun within the coming fiscal year</a:t>
            </a:r>
            <a:r>
              <a:rPr lang="en-US" sz="1200" dirty="0" smtClean="0">
                <a:latin typeface="+mn-lt"/>
              </a:rPr>
              <a:t>.</a:t>
            </a:r>
            <a:endParaRPr lang="en-US" sz="1200" dirty="0">
              <a:latin typeface="+mn-lt"/>
            </a:endParaRPr>
          </a:p>
        </p:txBody>
      </p:sp>
      <p:sp>
        <p:nvSpPr>
          <p:cNvPr id="6" name="Slide Number Placeholder 1"/>
          <p:cNvSpPr txBox="1">
            <a:spLocks/>
          </p:cNvSpPr>
          <p:nvPr/>
        </p:nvSpPr>
        <p:spPr>
          <a:xfrm>
            <a:off x="0" y="8684876"/>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198</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6172200" cy="457200"/>
          </a:xfrm>
        </p:spPr>
        <p:txBody>
          <a:bodyPr>
            <a:normAutofit/>
          </a:bodyPr>
          <a:lstStyle/>
          <a:p>
            <a:pPr eaLnBrk="1" hangingPunct="1"/>
            <a:r>
              <a:rPr lang="en-US" sz="1800" dirty="0" smtClean="0">
                <a:solidFill>
                  <a:schemeClr val="tx1"/>
                </a:solidFill>
                <a:latin typeface="Arial" charset="0"/>
                <a:cs typeface="Arial" charset="0"/>
              </a:rPr>
              <a:t>City of Bastrop, Texas Base Map</a:t>
            </a:r>
          </a:p>
        </p:txBody>
      </p:sp>
      <p:sp>
        <p:nvSpPr>
          <p:cNvPr id="2" name="Slide Number Placeholder 1"/>
          <p:cNvSpPr>
            <a:spLocks noGrp="1"/>
          </p:cNvSpPr>
          <p:nvPr>
            <p:ph type="sldNum" sz="quarter" idx="12"/>
          </p:nvPr>
        </p:nvSpPr>
        <p:spPr>
          <a:xfrm>
            <a:off x="5791200" y="8763000"/>
            <a:ext cx="738014" cy="486833"/>
          </a:xfrm>
        </p:spPr>
        <p:txBody>
          <a:bodyPr/>
          <a:lstStyle/>
          <a:p>
            <a:pPr algn="r">
              <a:defRPr/>
            </a:pPr>
            <a:fld id="{F5669E6F-A436-41F2-85FF-0D6B9183F3DF}" type="slidenum">
              <a:rPr lang="en-US" smtClean="0"/>
              <a:pPr algn="r">
                <a:defRPr/>
              </a:pPr>
              <a:t>19</a:t>
            </a:fld>
            <a:endParaRPr lang="en-US" dirty="0"/>
          </a:p>
        </p:txBody>
      </p:sp>
      <p:pic>
        <p:nvPicPr>
          <p:cNvPr id="177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 y="457204"/>
            <a:ext cx="6858001" cy="838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0" y="688977"/>
            <a:ext cx="6858000" cy="755651"/>
          </a:xfrm>
        </p:spPr>
        <p:txBody>
          <a:bodyPr>
            <a:normAutofit fontScale="90000"/>
          </a:bodyPr>
          <a:lstStyle/>
          <a:p>
            <a:pPr eaLnBrk="1" hangingPunct="1"/>
            <a:r>
              <a:rPr lang="en-US" sz="2400" dirty="0" smtClean="0">
                <a:solidFill>
                  <a:srgbClr val="336600"/>
                </a:solidFill>
              </a:rPr>
              <a:t>     Glossary of Terms continued</a:t>
            </a:r>
            <a:br>
              <a:rPr lang="en-US" sz="2400" dirty="0" smtClean="0">
                <a:solidFill>
                  <a:srgbClr val="336600"/>
                </a:solidFill>
              </a:rPr>
            </a:br>
            <a:r>
              <a:rPr lang="en-US" sz="2400" b="1" dirty="0" smtClean="0">
                <a:solidFill>
                  <a:srgbClr val="336600"/>
                </a:solidFill>
              </a:rPr>
              <a:t/>
            </a:r>
            <a:br>
              <a:rPr lang="en-US" sz="2400" b="1" dirty="0" smtClean="0">
                <a:solidFill>
                  <a:srgbClr val="336600"/>
                </a:solidFill>
              </a:rPr>
            </a:br>
            <a:endParaRPr lang="en-US" sz="2400" b="1" dirty="0" smtClean="0">
              <a:solidFill>
                <a:srgbClr val="336600"/>
              </a:solidFill>
            </a:endParaRPr>
          </a:p>
        </p:txBody>
      </p:sp>
      <p:sp>
        <p:nvSpPr>
          <p:cNvPr id="190467" name="Content Placeholder 2"/>
          <p:cNvSpPr>
            <a:spLocks noGrp="1"/>
          </p:cNvSpPr>
          <p:nvPr>
            <p:ph idx="1"/>
          </p:nvPr>
        </p:nvSpPr>
        <p:spPr>
          <a:xfrm>
            <a:off x="304800" y="1143000"/>
            <a:ext cx="3124200" cy="7086600"/>
          </a:xfrm>
          <a:solidFill>
            <a:schemeClr val="bg1"/>
          </a:solidFill>
        </p:spPr>
        <p:txBody>
          <a:bodyPr>
            <a:normAutofit/>
          </a:bodyPr>
          <a:lstStyle/>
          <a:p>
            <a:pPr marL="0" indent="0" algn="just" eaLnBrk="1" hangingPunct="1">
              <a:buFont typeface="Arial" charset="0"/>
              <a:buNone/>
            </a:pPr>
            <a:r>
              <a:rPr lang="en-US" sz="1200" u="sng" dirty="0" smtClean="0"/>
              <a:t>Governmental Fund:</a:t>
            </a:r>
            <a:r>
              <a:rPr lang="en-US" sz="1200" dirty="0" smtClean="0"/>
              <a:t>  Refers to the General Fund, all Special Revenue Funds and the Debt Service Fund.</a:t>
            </a:r>
          </a:p>
          <a:p>
            <a:pPr marL="0" indent="0" algn="just" eaLnBrk="1" hangingPunct="1">
              <a:buFont typeface="Arial" charset="0"/>
              <a:buNone/>
            </a:pPr>
            <a:r>
              <a:rPr lang="en-US" sz="1200" u="sng" dirty="0" smtClean="0"/>
              <a:t>Grant</a:t>
            </a:r>
            <a:r>
              <a:rPr lang="en-US" sz="1200" dirty="0" smtClean="0"/>
              <a:t>:  Contributions or gifts of cash or other assets from another government to be used for a specific purpose, activity or facility.</a:t>
            </a:r>
          </a:p>
          <a:p>
            <a:pPr marL="0" indent="0" algn="just" eaLnBrk="1" hangingPunct="1">
              <a:buFont typeface="Arial" charset="0"/>
              <a:buNone/>
            </a:pPr>
            <a:r>
              <a:rPr lang="en-US" sz="1200" u="sng" dirty="0" smtClean="0"/>
              <a:t>Indirect Costs:</a:t>
            </a:r>
            <a:r>
              <a:rPr lang="en-US" sz="1200" dirty="0" smtClean="0"/>
              <a:t>  Those costs that are fully expensed within one fund or division that can be allocated to another fund or division; Human Resources is fully expensed to the General Fund but services relate to the Electric Utility Fund as well.</a:t>
            </a:r>
          </a:p>
          <a:p>
            <a:pPr marL="0" indent="0" algn="just" eaLnBrk="1" hangingPunct="1">
              <a:buFont typeface="Arial" charset="0"/>
              <a:buNone/>
            </a:pPr>
            <a:r>
              <a:rPr lang="en-US" sz="1200" u="sng" dirty="0" smtClean="0"/>
              <a:t>Infrastructure:</a:t>
            </a:r>
            <a:r>
              <a:rPr lang="en-US" sz="1200" dirty="0" smtClean="0"/>
              <a:t>  Long-lived capital assets that normally are stationary in nature and can be preserved for a significantly greater number of years than most capital assets.  Examples of infrastructure assets include roads, bridges, drainage systems and water and wastewater systems.</a:t>
            </a:r>
          </a:p>
          <a:p>
            <a:pPr marL="0" indent="0" algn="just" eaLnBrk="1" hangingPunct="1">
              <a:buFont typeface="Arial" charset="0"/>
              <a:buNone/>
            </a:pPr>
            <a:r>
              <a:rPr lang="en-US" sz="1200" u="sng" dirty="0" smtClean="0"/>
              <a:t>Interest and Sinking Fund:</a:t>
            </a:r>
            <a:r>
              <a:rPr lang="en-US" sz="1200" dirty="0" smtClean="0"/>
              <a:t>  See Debt Service Fund.</a:t>
            </a:r>
          </a:p>
          <a:p>
            <a:pPr marL="0" indent="0" algn="just" eaLnBrk="1" hangingPunct="1">
              <a:buFont typeface="Arial" charset="0"/>
              <a:buNone/>
            </a:pPr>
            <a:r>
              <a:rPr lang="en-US" sz="1200" u="sng" dirty="0" smtClean="0"/>
              <a:t>Inter-fund Transfers:</a:t>
            </a:r>
            <a:r>
              <a:rPr lang="en-US" sz="1200" dirty="0" smtClean="0"/>
              <a:t>  Amounts transferred from one fund to another.</a:t>
            </a:r>
          </a:p>
          <a:p>
            <a:pPr marL="0" indent="0" algn="just" eaLnBrk="1" hangingPunct="1">
              <a:buFont typeface="Arial" charset="0"/>
              <a:buNone/>
            </a:pPr>
            <a:r>
              <a:rPr lang="en-US" sz="1200" u="sng" dirty="0" smtClean="0"/>
              <a:t>Intergovernmental Revenue:</a:t>
            </a:r>
            <a:r>
              <a:rPr lang="en-US" sz="1200" dirty="0" smtClean="0"/>
              <a:t>  Revenues received from another governmental entity, such as county, state or federal governments.</a:t>
            </a:r>
            <a:endParaRPr lang="en-US" sz="1200" u="sng" dirty="0" smtClean="0"/>
          </a:p>
          <a:p>
            <a:pPr marL="0" indent="0" algn="just" eaLnBrk="1" hangingPunct="1">
              <a:buFont typeface="Arial" charset="0"/>
              <a:buNone/>
            </a:pPr>
            <a:r>
              <a:rPr lang="en-US" sz="1200" u="sng" dirty="0" smtClean="0"/>
              <a:t>Inventory:</a:t>
            </a:r>
            <a:r>
              <a:rPr lang="en-US" sz="1200" dirty="0" smtClean="0"/>
              <a:t>  A detailed listing of property currently held by the City.</a:t>
            </a:r>
          </a:p>
          <a:p>
            <a:pPr marL="0" indent="0" algn="just">
              <a:buNone/>
            </a:pPr>
            <a:r>
              <a:rPr lang="en-US" sz="1200" u="sng" dirty="0"/>
              <a:t>Levy:</a:t>
            </a:r>
            <a:r>
              <a:rPr lang="en-US" sz="1200" dirty="0"/>
              <a:t>  To impose taxes, special assessments or service charges for the support of City activities.</a:t>
            </a:r>
          </a:p>
          <a:p>
            <a:pPr marL="0" indent="0" algn="just" eaLnBrk="1" hangingPunct="1">
              <a:buFont typeface="Arial" charset="0"/>
              <a:buNone/>
            </a:pPr>
            <a:endParaRPr lang="en-US" sz="1200" dirty="0" smtClean="0"/>
          </a:p>
          <a:p>
            <a:pPr marL="0" indent="0" algn="just" eaLnBrk="1" hangingPunct="1">
              <a:buFont typeface="Arial" charset="0"/>
              <a:buNone/>
            </a:pPr>
            <a:endParaRPr lang="en-US" sz="1200" dirty="0" smtClean="0"/>
          </a:p>
        </p:txBody>
      </p:sp>
      <p:sp>
        <p:nvSpPr>
          <p:cNvPr id="2" name="Slide Number Placeholder 1"/>
          <p:cNvSpPr>
            <a:spLocks noGrp="1"/>
          </p:cNvSpPr>
          <p:nvPr>
            <p:ph type="sldNum" sz="quarter" idx="12"/>
          </p:nvPr>
        </p:nvSpPr>
        <p:spPr/>
        <p:txBody>
          <a:bodyPr/>
          <a:lstStyle/>
          <a:p>
            <a:pPr algn="r">
              <a:defRPr/>
            </a:pPr>
            <a:r>
              <a:rPr lang="en-US" dirty="0" smtClean="0"/>
              <a:t>199</a:t>
            </a:r>
            <a:endParaRPr lang="en-US" dirty="0"/>
          </a:p>
        </p:txBody>
      </p:sp>
      <p:sp>
        <p:nvSpPr>
          <p:cNvPr id="178180" name="Rectangle 4"/>
          <p:cNvSpPr>
            <a:spLocks noChangeArrowheads="1"/>
          </p:cNvSpPr>
          <p:nvPr/>
        </p:nvSpPr>
        <p:spPr bwMode="auto">
          <a:xfrm>
            <a:off x="3429000" y="914400"/>
            <a:ext cx="3189288" cy="7109639"/>
          </a:xfrm>
          <a:prstGeom prst="rect">
            <a:avLst/>
          </a:prstGeom>
          <a:solidFill>
            <a:schemeClr val="bg1"/>
          </a:solidFill>
          <a:ln>
            <a:noFill/>
          </a:ln>
          <a:extLst/>
        </p:spPr>
        <p:txBody>
          <a:bodyPr wrap="square">
            <a:spAutoFit/>
          </a:bodyPr>
          <a:lstStyle/>
          <a:p>
            <a:pPr algn="just">
              <a:defRPr/>
            </a:pPr>
            <a:r>
              <a:rPr lang="en-US" sz="1200" dirty="0">
                <a:latin typeface="+mn-lt"/>
              </a:rPr>
              <a:t> </a:t>
            </a:r>
          </a:p>
          <a:p>
            <a:pPr algn="just">
              <a:defRPr/>
            </a:pPr>
            <a:r>
              <a:rPr lang="en-US" sz="1200" u="sng" dirty="0">
                <a:latin typeface="+mn-lt"/>
              </a:rPr>
              <a:t>Line Item Budget:</a:t>
            </a:r>
            <a:r>
              <a:rPr lang="en-US" sz="1200" dirty="0">
                <a:latin typeface="+mn-lt"/>
              </a:rPr>
              <a:t>  A budget that lists each expenditure category (salary, materials, telephone service, travel, etc.) separately along with the dollar amount budgeted for each specified category.</a:t>
            </a:r>
          </a:p>
          <a:p>
            <a:pPr algn="just">
              <a:defRPr/>
            </a:pPr>
            <a:r>
              <a:rPr lang="en-US" sz="1200" dirty="0">
                <a:latin typeface="+mn-lt"/>
              </a:rPr>
              <a:t> </a:t>
            </a:r>
          </a:p>
          <a:p>
            <a:pPr algn="just">
              <a:defRPr/>
            </a:pPr>
            <a:r>
              <a:rPr lang="en-US" sz="1200" u="sng" dirty="0">
                <a:latin typeface="+mn-lt"/>
              </a:rPr>
              <a:t>Limited Tax Note:</a:t>
            </a:r>
            <a:r>
              <a:rPr lang="en-US" sz="1200" dirty="0">
                <a:latin typeface="+mn-lt"/>
              </a:rPr>
              <a:t>  Short-term interest-bearing note issued by a government in anticipation of tax revenues to be received at a later date.  The note is retired from the tax revenues to which it is related.</a:t>
            </a:r>
          </a:p>
          <a:p>
            <a:pPr algn="just">
              <a:defRPr/>
            </a:pPr>
            <a:endParaRPr lang="en-US" sz="1200" dirty="0">
              <a:latin typeface="+mn-lt"/>
            </a:endParaRPr>
          </a:p>
          <a:p>
            <a:pPr algn="just">
              <a:defRPr/>
            </a:pPr>
            <a:r>
              <a:rPr lang="en-US" sz="1200" u="sng" dirty="0">
                <a:latin typeface="+mn-lt"/>
              </a:rPr>
              <a:t>Long-Term Debt:</a:t>
            </a:r>
            <a:r>
              <a:rPr lang="en-US" sz="1200" dirty="0">
                <a:latin typeface="+mn-lt"/>
              </a:rPr>
              <a:t>  Any un-matured debt that is not a fund liability with a maturity of more than one year.</a:t>
            </a:r>
          </a:p>
          <a:p>
            <a:pPr algn="just">
              <a:defRPr/>
            </a:pPr>
            <a:r>
              <a:rPr lang="en-US" sz="1200" dirty="0">
                <a:latin typeface="+mn-lt"/>
              </a:rPr>
              <a:t>  </a:t>
            </a:r>
          </a:p>
          <a:p>
            <a:pPr algn="just">
              <a:defRPr/>
            </a:pPr>
            <a:r>
              <a:rPr lang="en-US" sz="1200" u="sng" dirty="0">
                <a:latin typeface="+mn-lt"/>
              </a:rPr>
              <a:t>Maintenance:</a:t>
            </a:r>
            <a:r>
              <a:rPr lang="en-US" sz="1200" dirty="0">
                <a:latin typeface="+mn-lt"/>
              </a:rPr>
              <a:t>  The act of keeping assets in a state of good repair.  It includes preventive maintenance, normal periodic repairs, part replacement and so forth needed to maintain the asset so that it continues to provide normal service.</a:t>
            </a:r>
          </a:p>
          <a:p>
            <a:pPr algn="just">
              <a:defRPr/>
            </a:pPr>
            <a:r>
              <a:rPr lang="en-US" sz="1200" dirty="0">
                <a:latin typeface="+mn-lt"/>
              </a:rPr>
              <a:t> </a:t>
            </a:r>
          </a:p>
          <a:p>
            <a:pPr algn="just">
              <a:defRPr/>
            </a:pPr>
            <a:r>
              <a:rPr lang="en-US" sz="1200" u="sng" dirty="0">
                <a:latin typeface="+mn-lt"/>
              </a:rPr>
              <a:t>Mission:</a:t>
            </a:r>
            <a:r>
              <a:rPr lang="en-US" sz="1200" dirty="0">
                <a:latin typeface="+mn-lt"/>
              </a:rPr>
              <a:t>  The basis purpose of the department/division – the reason for its existence.</a:t>
            </a:r>
          </a:p>
          <a:p>
            <a:pPr algn="just">
              <a:defRPr/>
            </a:pPr>
            <a:endParaRPr lang="en-US" sz="1200" dirty="0">
              <a:latin typeface="+mn-lt"/>
            </a:endParaRPr>
          </a:p>
          <a:p>
            <a:pPr algn="just">
              <a:defRPr/>
            </a:pPr>
            <a:r>
              <a:rPr lang="en-US" sz="1200" u="sng" dirty="0">
                <a:latin typeface="+mn-lt"/>
              </a:rPr>
              <a:t>Non-Operating Expenditures:</a:t>
            </a:r>
            <a:r>
              <a:rPr lang="en-US" sz="1200" dirty="0">
                <a:latin typeface="+mn-lt"/>
              </a:rPr>
              <a:t>  The costs of government services which are not directly attributable to a specific City program or operation.  An example includes debt service obligations.</a:t>
            </a:r>
          </a:p>
          <a:p>
            <a:pPr algn="just">
              <a:defRPr/>
            </a:pPr>
            <a:r>
              <a:rPr lang="en-US" sz="1200" dirty="0">
                <a:latin typeface="+mn-lt"/>
              </a:rPr>
              <a:t> </a:t>
            </a:r>
          </a:p>
          <a:p>
            <a:pPr algn="just">
              <a:defRPr/>
            </a:pPr>
            <a:r>
              <a:rPr lang="en-US" sz="1200" u="sng" dirty="0">
                <a:latin typeface="+mn-lt"/>
              </a:rPr>
              <a:t>Non-Operating Revenues:</a:t>
            </a:r>
            <a:r>
              <a:rPr lang="en-US" sz="1200" dirty="0">
                <a:latin typeface="+mn-lt"/>
              </a:rPr>
              <a:t>  The incomes not received by the government which are not directly attributable to providing a service.  An example would be interest on investments</a:t>
            </a:r>
            <a:r>
              <a:rPr lang="en-US" sz="1200" dirty="0" smtClean="0">
                <a:latin typeface="+mn-lt"/>
              </a:rPr>
              <a:t>.</a:t>
            </a:r>
            <a:endParaRPr lang="en-US" sz="1200"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0" y="688977"/>
            <a:ext cx="6858000" cy="755651"/>
          </a:xfrm>
        </p:spPr>
        <p:txBody>
          <a:bodyPr>
            <a:normAutofit fontScale="90000"/>
          </a:bodyPr>
          <a:lstStyle/>
          <a:p>
            <a:pPr eaLnBrk="1" hangingPunct="1"/>
            <a:r>
              <a:rPr lang="en-US" sz="2400" dirty="0" smtClean="0">
                <a:solidFill>
                  <a:srgbClr val="336600"/>
                </a:solidFill>
              </a:rPr>
              <a:t>    Glossary of Terms continued</a:t>
            </a:r>
            <a:br>
              <a:rPr lang="en-US" sz="2400" dirty="0" smtClean="0">
                <a:solidFill>
                  <a:srgbClr val="336600"/>
                </a:solidFill>
              </a:rPr>
            </a:br>
            <a:r>
              <a:rPr lang="en-US" sz="2400" b="1" dirty="0" smtClean="0">
                <a:solidFill>
                  <a:srgbClr val="336600"/>
                </a:solidFill>
              </a:rPr>
              <a:t/>
            </a:r>
            <a:br>
              <a:rPr lang="en-US" sz="2400" b="1" dirty="0" smtClean="0">
                <a:solidFill>
                  <a:srgbClr val="336600"/>
                </a:solidFill>
              </a:rPr>
            </a:br>
            <a:endParaRPr lang="en-US" sz="2400" b="1" dirty="0" smtClean="0">
              <a:solidFill>
                <a:srgbClr val="336600"/>
              </a:solidFill>
            </a:endParaRPr>
          </a:p>
        </p:txBody>
      </p:sp>
      <p:sp>
        <p:nvSpPr>
          <p:cNvPr id="191491" name="Content Placeholder 2"/>
          <p:cNvSpPr>
            <a:spLocks noGrp="1"/>
          </p:cNvSpPr>
          <p:nvPr>
            <p:ph idx="1"/>
          </p:nvPr>
        </p:nvSpPr>
        <p:spPr>
          <a:xfrm>
            <a:off x="304800" y="1143000"/>
            <a:ext cx="3124200" cy="7315200"/>
          </a:xfrm>
          <a:solidFill>
            <a:schemeClr val="bg1"/>
          </a:solidFill>
        </p:spPr>
        <p:txBody>
          <a:bodyPr>
            <a:normAutofit/>
          </a:bodyPr>
          <a:lstStyle/>
          <a:p>
            <a:pPr marL="0" indent="0" algn="just" eaLnBrk="1" hangingPunct="1">
              <a:buFont typeface="Arial" charset="0"/>
              <a:buNone/>
            </a:pPr>
            <a:r>
              <a:rPr lang="en-US" sz="1200" u="sng" dirty="0" smtClean="0"/>
              <a:t>O&amp;M:</a:t>
            </a:r>
            <a:r>
              <a:rPr lang="en-US" sz="1200" dirty="0" smtClean="0"/>
              <a:t>  Operations and Maintenance.</a:t>
            </a:r>
            <a:endParaRPr lang="en-US" sz="1200" u="sng" dirty="0" smtClean="0"/>
          </a:p>
          <a:p>
            <a:pPr marL="0" indent="0" algn="just" eaLnBrk="1" hangingPunct="1">
              <a:buFont typeface="Arial" charset="0"/>
              <a:buNone/>
            </a:pPr>
            <a:r>
              <a:rPr lang="en-US" sz="1200" u="sng" dirty="0" smtClean="0"/>
              <a:t>Objectives:</a:t>
            </a:r>
            <a:r>
              <a:rPr lang="en-US" sz="1200" dirty="0" smtClean="0"/>
              <a:t>  A specific, measurable and observable result of an organization’s activity which advances the organization toward a goal.</a:t>
            </a:r>
          </a:p>
          <a:p>
            <a:pPr marL="0" indent="0" algn="just" eaLnBrk="1" hangingPunct="1">
              <a:buFont typeface="Arial" charset="0"/>
              <a:buNone/>
            </a:pPr>
            <a:r>
              <a:rPr lang="en-US" sz="1200" u="sng" dirty="0" smtClean="0"/>
              <a:t>Operating Budget:</a:t>
            </a:r>
            <a:r>
              <a:rPr lang="en-US" sz="1200" dirty="0" smtClean="0"/>
              <a:t>  Plans of current expenditures and the proposed means of financing them.  The annual operation budget is the primary means by which most of the financing activities of the City are controlled.</a:t>
            </a:r>
          </a:p>
          <a:p>
            <a:pPr marL="0" indent="0" algn="just" eaLnBrk="1" hangingPunct="1">
              <a:buFont typeface="Arial" charset="0"/>
              <a:buNone/>
            </a:pPr>
            <a:r>
              <a:rPr lang="en-US" sz="1200" u="sng" dirty="0" smtClean="0"/>
              <a:t>Operating Expenses:</a:t>
            </a:r>
            <a:r>
              <a:rPr lang="en-US" sz="1200" dirty="0" smtClean="0"/>
              <a:t> Proprietary fund expenses related directly to the fund’s primary activities.</a:t>
            </a:r>
          </a:p>
          <a:p>
            <a:pPr marL="0" indent="0" algn="just" eaLnBrk="1" hangingPunct="1">
              <a:buFont typeface="Arial" charset="0"/>
              <a:buNone/>
            </a:pPr>
            <a:r>
              <a:rPr lang="en-US" sz="1200" u="sng" dirty="0" smtClean="0"/>
              <a:t>Operating Income:</a:t>
            </a:r>
            <a:r>
              <a:rPr lang="en-US" sz="1200" dirty="0" smtClean="0"/>
              <a:t>  The excess of operating revenues over operating expenses.</a:t>
            </a:r>
          </a:p>
          <a:p>
            <a:pPr marL="0" indent="0" algn="just" eaLnBrk="1" hangingPunct="1">
              <a:buFont typeface="Arial" charset="0"/>
              <a:buNone/>
            </a:pPr>
            <a:r>
              <a:rPr lang="en-US" sz="1200" u="sng" dirty="0" smtClean="0"/>
              <a:t>Operating Revenues:</a:t>
            </a:r>
            <a:r>
              <a:rPr lang="en-US" sz="1200" dirty="0" smtClean="0"/>
              <a:t>  Proprietary fund revenues directly related to the fund’s primary activities.  They consist primarily of user charges for goods and services.</a:t>
            </a:r>
          </a:p>
          <a:p>
            <a:pPr marL="0" indent="0" algn="just" eaLnBrk="1" hangingPunct="1">
              <a:buFont typeface="Arial" charset="0"/>
              <a:buNone/>
            </a:pPr>
            <a:r>
              <a:rPr lang="en-US" sz="1200" u="sng" dirty="0" smtClean="0"/>
              <a:t>Operating Transfers:</a:t>
            </a:r>
            <a:r>
              <a:rPr lang="en-US" sz="1200" dirty="0" smtClean="0"/>
              <a:t>  Legally authorized transfers from a fund receiving revenue to the fund through which the resources are to be expended.</a:t>
            </a:r>
          </a:p>
          <a:p>
            <a:pPr marL="0" indent="0" algn="just" eaLnBrk="1" hangingPunct="1">
              <a:buFont typeface="Arial" charset="0"/>
              <a:buNone/>
            </a:pPr>
            <a:r>
              <a:rPr lang="en-US" sz="1200" dirty="0" smtClean="0"/>
              <a:t> </a:t>
            </a:r>
            <a:r>
              <a:rPr lang="en-US" sz="1200" u="sng" dirty="0" smtClean="0"/>
              <a:t>Ordinance:</a:t>
            </a:r>
            <a:r>
              <a:rPr lang="en-US" sz="1200" dirty="0" smtClean="0"/>
              <a:t>  A formal legislative enactment by the City Council.</a:t>
            </a:r>
          </a:p>
          <a:p>
            <a:pPr marL="0" indent="0" algn="just" eaLnBrk="1" hangingPunct="1">
              <a:buFont typeface="Arial" charset="0"/>
              <a:buNone/>
            </a:pPr>
            <a:r>
              <a:rPr lang="en-US" sz="1200" dirty="0" smtClean="0"/>
              <a:t> </a:t>
            </a:r>
            <a:r>
              <a:rPr lang="en-US" sz="1200" u="sng" dirty="0" smtClean="0"/>
              <a:t>Paying Agent:</a:t>
            </a:r>
            <a:r>
              <a:rPr lang="en-US" sz="1200" dirty="0" smtClean="0"/>
              <a:t>  An entity responsible for paying of bond principal and interest on behalf of the City.</a:t>
            </a:r>
          </a:p>
        </p:txBody>
      </p:sp>
      <p:sp>
        <p:nvSpPr>
          <p:cNvPr id="2" name="Slide Number Placeholder 1"/>
          <p:cNvSpPr>
            <a:spLocks noGrp="1"/>
          </p:cNvSpPr>
          <p:nvPr>
            <p:ph type="sldNum" sz="quarter" idx="12"/>
          </p:nvPr>
        </p:nvSpPr>
        <p:spPr>
          <a:xfrm>
            <a:off x="381000" y="5024"/>
            <a:ext cx="800100" cy="438912"/>
          </a:xfrm>
        </p:spPr>
        <p:txBody>
          <a:bodyPr/>
          <a:lstStyle/>
          <a:p>
            <a:pPr>
              <a:defRPr/>
            </a:pPr>
            <a:r>
              <a:rPr lang="en-US" dirty="0" smtClean="0"/>
              <a:t>198</a:t>
            </a:r>
            <a:endParaRPr lang="en-US" dirty="0"/>
          </a:p>
        </p:txBody>
      </p:sp>
      <p:sp>
        <p:nvSpPr>
          <p:cNvPr id="179204" name="Rectangle 4"/>
          <p:cNvSpPr>
            <a:spLocks noChangeArrowheads="1"/>
          </p:cNvSpPr>
          <p:nvPr/>
        </p:nvSpPr>
        <p:spPr bwMode="auto">
          <a:xfrm>
            <a:off x="3429000" y="1109677"/>
            <a:ext cx="3189288" cy="6740307"/>
          </a:xfrm>
          <a:prstGeom prst="rect">
            <a:avLst/>
          </a:prstGeom>
          <a:solidFill>
            <a:schemeClr val="bg1"/>
          </a:solidFill>
          <a:ln>
            <a:noFill/>
          </a:ln>
          <a:extLst/>
        </p:spPr>
        <p:txBody>
          <a:bodyPr wrap="square">
            <a:spAutoFit/>
          </a:bodyPr>
          <a:lstStyle/>
          <a:p>
            <a:pPr algn="just">
              <a:defRPr/>
            </a:pPr>
            <a:r>
              <a:rPr lang="en-US" sz="1200" u="sng" dirty="0">
                <a:latin typeface="+mn-lt"/>
              </a:rPr>
              <a:t>Policy:</a:t>
            </a:r>
            <a:r>
              <a:rPr lang="en-US" sz="1200" dirty="0">
                <a:latin typeface="+mn-lt"/>
              </a:rPr>
              <a:t>  A plan, course of action or guiding principle design to set parameters for decisions and actions.</a:t>
            </a:r>
          </a:p>
          <a:p>
            <a:pPr algn="just">
              <a:defRPr/>
            </a:pPr>
            <a:r>
              <a:rPr lang="en-US" sz="1200" dirty="0">
                <a:latin typeface="+mn-lt"/>
              </a:rPr>
              <a:t> </a:t>
            </a:r>
          </a:p>
          <a:p>
            <a:pPr algn="just">
              <a:defRPr/>
            </a:pPr>
            <a:r>
              <a:rPr lang="en-US" sz="1200" u="sng" dirty="0">
                <a:latin typeface="+mn-lt"/>
              </a:rPr>
              <a:t>Principal:</a:t>
            </a:r>
            <a:r>
              <a:rPr lang="en-US" sz="1200" dirty="0">
                <a:latin typeface="+mn-lt"/>
              </a:rPr>
              <a:t>  The face value of a bond, payable on stated dates of maturity.</a:t>
            </a:r>
          </a:p>
          <a:p>
            <a:pPr algn="just">
              <a:defRPr/>
            </a:pPr>
            <a:r>
              <a:rPr lang="en-US" sz="1200" dirty="0">
                <a:latin typeface="+mn-lt"/>
              </a:rPr>
              <a:t> </a:t>
            </a:r>
          </a:p>
          <a:p>
            <a:pPr algn="just">
              <a:defRPr/>
            </a:pPr>
            <a:r>
              <a:rPr lang="en-US" sz="1200" u="sng" dirty="0">
                <a:latin typeface="+mn-lt"/>
              </a:rPr>
              <a:t>Property Taxes:</a:t>
            </a:r>
            <a:r>
              <a:rPr lang="en-US" sz="1200" dirty="0">
                <a:latin typeface="+mn-lt"/>
              </a:rPr>
              <a:t>  See Ad Valorem Taxes.</a:t>
            </a:r>
            <a:r>
              <a:rPr lang="en-US" sz="1200" u="sng" dirty="0">
                <a:latin typeface="+mn-lt"/>
              </a:rPr>
              <a:t> </a:t>
            </a:r>
          </a:p>
          <a:p>
            <a:pPr algn="just">
              <a:defRPr/>
            </a:pPr>
            <a:endParaRPr lang="en-US" sz="1200" u="sng" dirty="0">
              <a:latin typeface="+mn-lt"/>
            </a:endParaRPr>
          </a:p>
          <a:p>
            <a:pPr algn="just">
              <a:defRPr/>
            </a:pPr>
            <a:r>
              <a:rPr lang="en-US" sz="1200" u="sng" dirty="0">
                <a:latin typeface="+mn-lt"/>
              </a:rPr>
              <a:t>Proprietary Fund:</a:t>
            </a:r>
            <a:r>
              <a:rPr lang="en-US" sz="1200" dirty="0">
                <a:latin typeface="+mn-lt"/>
              </a:rPr>
              <a:t>  Also referred to as an Enterprise Fund.  A governmental accounting fund in which the services provided, such as water and wastewater service, are financed and operated similarly to those in a private business.  The intent is that the costs of providing these services be recovered through user charges (e.g. water/wastewater bills).</a:t>
            </a:r>
          </a:p>
          <a:p>
            <a:pPr algn="just">
              <a:defRPr/>
            </a:pPr>
            <a:r>
              <a:rPr lang="en-US" sz="1200" dirty="0">
                <a:latin typeface="+mn-lt"/>
              </a:rPr>
              <a:t> </a:t>
            </a:r>
          </a:p>
          <a:p>
            <a:pPr algn="just">
              <a:defRPr/>
            </a:pPr>
            <a:r>
              <a:rPr lang="en-US" sz="1200" u="sng" dirty="0">
                <a:latin typeface="+mn-lt"/>
              </a:rPr>
              <a:t>Refunding:</a:t>
            </a:r>
            <a:r>
              <a:rPr lang="en-US" sz="1200" dirty="0">
                <a:latin typeface="+mn-lt"/>
              </a:rPr>
              <a:t>  The issuance of new debt whose proceeds are used to repay previously issued debt.  The proceeds may be used immediately for this purpose (a current refunding) or they may be placed with an escrow agent and invested until they are used to pay principal and interest on the old debt at a future time (an advanced refunding).</a:t>
            </a:r>
          </a:p>
          <a:p>
            <a:pPr>
              <a:defRPr/>
            </a:pPr>
            <a:endParaRPr lang="en-US" sz="1200" u="sng" dirty="0">
              <a:latin typeface="+mn-lt"/>
            </a:endParaRPr>
          </a:p>
          <a:p>
            <a:pPr algn="just">
              <a:defRPr/>
            </a:pPr>
            <a:r>
              <a:rPr lang="en-US" sz="1200" u="sng" dirty="0">
                <a:latin typeface="+mn-lt"/>
              </a:rPr>
              <a:t>Reimbursements:</a:t>
            </a:r>
            <a:r>
              <a:rPr lang="en-US" sz="1200" dirty="0">
                <a:latin typeface="+mn-lt"/>
              </a:rPr>
              <a:t>  Inter-fund transactions that constitute  reimbursements to a fund for expenditures or expenses initially made from it, but that properly apply to another fund.</a:t>
            </a:r>
          </a:p>
          <a:p>
            <a:pPr algn="just">
              <a:defRPr/>
            </a:pPr>
            <a:r>
              <a:rPr lang="en-US" sz="1200" dirty="0">
                <a:latin typeface="+mn-lt"/>
              </a:rPr>
              <a:t> </a:t>
            </a:r>
          </a:p>
          <a:p>
            <a:pPr algn="just">
              <a:defRPr/>
            </a:pPr>
            <a:r>
              <a:rPr lang="en-US" sz="1200" u="sng" dirty="0">
                <a:latin typeface="+mn-lt"/>
              </a:rPr>
              <a:t>Reserve:</a:t>
            </a:r>
            <a:r>
              <a:rPr lang="en-US" sz="1200" dirty="0">
                <a:latin typeface="+mn-lt"/>
              </a:rPr>
              <a:t>  An account used to indicate that a portion of a fund’s balance is legally restricted for a specific purpose and is, therefore, not available for general appropriation</a:t>
            </a:r>
            <a:r>
              <a:rPr lang="en-US" sz="1200" dirty="0" smtClean="0">
                <a:latin typeface="+mn-lt"/>
              </a:rPr>
              <a:t>.</a:t>
            </a:r>
            <a:endParaRPr lang="en-US" sz="1200" dirty="0">
              <a:latin typeface="+mn-lt"/>
            </a:endParaRPr>
          </a:p>
        </p:txBody>
      </p:sp>
      <p:sp>
        <p:nvSpPr>
          <p:cNvPr id="6" name="Slide Number Placeholder 1"/>
          <p:cNvSpPr txBox="1">
            <a:spLocks/>
          </p:cNvSpPr>
          <p:nvPr/>
        </p:nvSpPr>
        <p:spPr>
          <a:xfrm>
            <a:off x="43036"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200</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688977"/>
            <a:ext cx="6858000" cy="755651"/>
          </a:xfrm>
        </p:spPr>
        <p:txBody>
          <a:bodyPr>
            <a:normAutofit fontScale="90000"/>
          </a:bodyPr>
          <a:lstStyle/>
          <a:p>
            <a:pPr eaLnBrk="1" hangingPunct="1"/>
            <a:r>
              <a:rPr lang="en-US" sz="2400" dirty="0" smtClean="0">
                <a:solidFill>
                  <a:srgbClr val="336600"/>
                </a:solidFill>
              </a:rPr>
              <a:t>    Glossary of Terms continued</a:t>
            </a:r>
            <a:br>
              <a:rPr lang="en-US" sz="2400" dirty="0" smtClean="0">
                <a:solidFill>
                  <a:srgbClr val="336600"/>
                </a:solidFill>
              </a:rPr>
            </a:br>
            <a:r>
              <a:rPr lang="en-US" sz="2400" b="1" dirty="0" smtClean="0">
                <a:solidFill>
                  <a:srgbClr val="336600"/>
                </a:solidFill>
              </a:rPr>
              <a:t/>
            </a:r>
            <a:br>
              <a:rPr lang="en-US" sz="2400" b="1" dirty="0" smtClean="0">
                <a:solidFill>
                  <a:srgbClr val="336600"/>
                </a:solidFill>
              </a:rPr>
            </a:br>
            <a:endParaRPr lang="en-US" sz="2400" b="1" dirty="0" smtClean="0">
              <a:solidFill>
                <a:srgbClr val="336600"/>
              </a:solidFill>
            </a:endParaRPr>
          </a:p>
        </p:txBody>
      </p:sp>
      <p:sp>
        <p:nvSpPr>
          <p:cNvPr id="192515" name="Content Placeholder 2"/>
          <p:cNvSpPr>
            <a:spLocks noGrp="1"/>
          </p:cNvSpPr>
          <p:nvPr>
            <p:ph idx="1"/>
          </p:nvPr>
        </p:nvSpPr>
        <p:spPr>
          <a:xfrm>
            <a:off x="304800" y="1143000"/>
            <a:ext cx="3124200" cy="6502400"/>
          </a:xfrm>
          <a:solidFill>
            <a:schemeClr val="bg1"/>
          </a:solidFill>
        </p:spPr>
        <p:txBody>
          <a:bodyPr>
            <a:normAutofit/>
          </a:bodyPr>
          <a:lstStyle/>
          <a:p>
            <a:pPr marL="0" indent="0" algn="just" eaLnBrk="1" hangingPunct="1">
              <a:buFont typeface="Arial" charset="0"/>
              <a:buNone/>
            </a:pPr>
            <a:r>
              <a:rPr lang="en-US" sz="1200" u="sng" dirty="0" smtClean="0"/>
              <a:t>Resolution:</a:t>
            </a:r>
            <a:r>
              <a:rPr lang="en-US" sz="1200" dirty="0" smtClean="0"/>
              <a:t>  A special or temporary order of the City Council.  Requires less formality than an ordinance.</a:t>
            </a:r>
          </a:p>
          <a:p>
            <a:pPr marL="0" indent="0" algn="just" eaLnBrk="1" hangingPunct="1">
              <a:buFont typeface="Arial" charset="0"/>
              <a:buNone/>
            </a:pPr>
            <a:r>
              <a:rPr lang="en-US" sz="1200" u="sng" dirty="0" smtClean="0"/>
              <a:t>Retained Earnings:</a:t>
            </a:r>
            <a:r>
              <a:rPr lang="en-US" sz="1200" dirty="0" smtClean="0"/>
              <a:t>  An equity account reflecting the accumulated earning of a proprietary fund.</a:t>
            </a:r>
          </a:p>
          <a:p>
            <a:pPr marL="0" indent="0" algn="just" eaLnBrk="1" hangingPunct="1">
              <a:buFont typeface="Arial" charset="0"/>
              <a:buNone/>
            </a:pPr>
            <a:r>
              <a:rPr lang="en-US" sz="1200" u="sng" dirty="0" smtClean="0"/>
              <a:t>Revenue:</a:t>
            </a:r>
            <a:r>
              <a:rPr lang="en-US" sz="1200" dirty="0" smtClean="0"/>
              <a:t>  All money received by a government other than expense refunds, capital contributions and residual equity transfers.</a:t>
            </a:r>
          </a:p>
          <a:p>
            <a:pPr marL="0" indent="0" algn="just" eaLnBrk="1" hangingPunct="1">
              <a:buFont typeface="Arial" charset="0"/>
              <a:buNone/>
            </a:pPr>
            <a:r>
              <a:rPr lang="en-US" sz="1200" u="sng" dirty="0" smtClean="0"/>
              <a:t>Revenue Bonds:</a:t>
            </a:r>
            <a:r>
              <a:rPr lang="en-US" sz="1200" dirty="0" smtClean="0"/>
              <a:t>  Bonds whose principal and interest are payable exclusively from the earnings of a proprietary fund.</a:t>
            </a:r>
          </a:p>
          <a:p>
            <a:pPr marL="0" indent="0" algn="just" eaLnBrk="1" hangingPunct="1">
              <a:buFont typeface="Arial" charset="0"/>
              <a:buNone/>
            </a:pPr>
            <a:r>
              <a:rPr lang="en-US" sz="1200" u="sng" dirty="0" smtClean="0"/>
              <a:t>Risk Management:</a:t>
            </a:r>
            <a:r>
              <a:rPr lang="en-US" sz="1200" dirty="0" smtClean="0"/>
              <a:t> An organized effort to protect the City’s assets against loss, utilizing the most economical methods.</a:t>
            </a:r>
          </a:p>
          <a:p>
            <a:pPr marL="0" indent="0" algn="just" eaLnBrk="1" hangingPunct="1">
              <a:buFont typeface="Arial" charset="0"/>
              <a:buNone/>
            </a:pPr>
            <a:r>
              <a:rPr lang="en-US" sz="1200" u="sng" dirty="0" smtClean="0"/>
              <a:t>Special Revenue Fund:</a:t>
            </a:r>
            <a:r>
              <a:rPr lang="en-US" sz="1200" dirty="0" smtClean="0"/>
              <a:t>  Accounts for the proceeds of specific revenue sources that are legally restricted to expenditure for specified purposes.</a:t>
            </a:r>
          </a:p>
          <a:p>
            <a:pPr marL="0" indent="0" algn="just" eaLnBrk="1" hangingPunct="1">
              <a:buFont typeface="Arial" charset="0"/>
              <a:buNone/>
            </a:pPr>
            <a:r>
              <a:rPr lang="en-US" sz="1200" u="sng" dirty="0" smtClean="0"/>
              <a:t>Taxable Value:</a:t>
            </a:r>
            <a:r>
              <a:rPr lang="en-US" sz="1200" dirty="0" smtClean="0"/>
              <a:t>  The assessed value of property less any exemptions available on that specific property.  The tax rate is applied to the taxable value to arrive at a tax levy.</a:t>
            </a:r>
          </a:p>
          <a:p>
            <a:pPr marL="0" indent="0" algn="just" eaLnBrk="1" hangingPunct="1">
              <a:buFont typeface="Arial" charset="0"/>
              <a:buNone/>
            </a:pPr>
            <a:r>
              <a:rPr lang="en-US" sz="1200" u="sng" dirty="0" smtClean="0"/>
              <a:t>Tax Base:</a:t>
            </a:r>
            <a:r>
              <a:rPr lang="en-US" sz="1200" dirty="0" smtClean="0"/>
              <a:t>  The total taxable value of all real and personal property in the City as of January 1</a:t>
            </a:r>
            <a:r>
              <a:rPr lang="en-US" sz="1200" baseline="30000" dirty="0" smtClean="0"/>
              <a:t>st</a:t>
            </a:r>
            <a:r>
              <a:rPr lang="en-US" sz="1200" dirty="0" smtClean="0"/>
              <a:t> of each year as certified by the Tax Appraisal District, less any exemptions.</a:t>
            </a:r>
          </a:p>
          <a:p>
            <a:pPr marL="0" indent="0" algn="just" eaLnBrk="1" hangingPunct="1">
              <a:buFont typeface="Arial" charset="0"/>
              <a:buNone/>
            </a:pPr>
            <a:r>
              <a:rPr lang="en-US" sz="1200" dirty="0" smtClean="0"/>
              <a:t> </a:t>
            </a:r>
          </a:p>
        </p:txBody>
      </p:sp>
      <p:sp>
        <p:nvSpPr>
          <p:cNvPr id="2" name="Slide Number Placeholder 1"/>
          <p:cNvSpPr>
            <a:spLocks noGrp="1"/>
          </p:cNvSpPr>
          <p:nvPr>
            <p:ph type="sldNum" sz="quarter" idx="12"/>
          </p:nvPr>
        </p:nvSpPr>
        <p:spPr/>
        <p:txBody>
          <a:bodyPr/>
          <a:lstStyle/>
          <a:p>
            <a:pPr algn="r">
              <a:defRPr/>
            </a:pPr>
            <a:r>
              <a:rPr lang="en-US" dirty="0" smtClean="0"/>
              <a:t>201</a:t>
            </a:r>
            <a:endParaRPr lang="en-US" dirty="0"/>
          </a:p>
        </p:txBody>
      </p:sp>
      <p:sp>
        <p:nvSpPr>
          <p:cNvPr id="180228" name="Rectangle 4"/>
          <p:cNvSpPr>
            <a:spLocks noChangeArrowheads="1"/>
          </p:cNvSpPr>
          <p:nvPr/>
        </p:nvSpPr>
        <p:spPr bwMode="auto">
          <a:xfrm>
            <a:off x="3429000" y="1100147"/>
            <a:ext cx="3189288" cy="7294305"/>
          </a:xfrm>
          <a:prstGeom prst="rect">
            <a:avLst/>
          </a:prstGeom>
          <a:solidFill>
            <a:schemeClr val="bg1"/>
          </a:solidFill>
          <a:ln>
            <a:noFill/>
          </a:ln>
          <a:extLst/>
        </p:spPr>
        <p:txBody>
          <a:bodyPr wrap="square">
            <a:spAutoFit/>
          </a:bodyPr>
          <a:lstStyle/>
          <a:p>
            <a:pPr algn="just">
              <a:defRPr/>
            </a:pPr>
            <a:r>
              <a:rPr lang="en-US" sz="1200" u="sng" dirty="0">
                <a:latin typeface="+mn-lt"/>
              </a:rPr>
              <a:t>Tax Levy:</a:t>
            </a:r>
            <a:r>
              <a:rPr lang="en-US" sz="1200" dirty="0">
                <a:latin typeface="+mn-lt"/>
              </a:rPr>
              <a:t>  The resultant product when the tax rate per one hundred dollars is multiplied by the tax base.</a:t>
            </a:r>
          </a:p>
          <a:p>
            <a:pPr algn="just">
              <a:defRPr/>
            </a:pPr>
            <a:r>
              <a:rPr lang="en-US" sz="1200" dirty="0">
                <a:latin typeface="+mn-lt"/>
              </a:rPr>
              <a:t> </a:t>
            </a:r>
          </a:p>
          <a:p>
            <a:pPr algn="just">
              <a:defRPr/>
            </a:pPr>
            <a:r>
              <a:rPr lang="en-US" sz="1200" u="sng" dirty="0">
                <a:latin typeface="+mn-lt"/>
              </a:rPr>
              <a:t>Tax Rate:</a:t>
            </a:r>
            <a:r>
              <a:rPr lang="en-US" sz="1200" dirty="0">
                <a:latin typeface="+mn-lt"/>
              </a:rPr>
              <a:t>  The amount of tax levied for each $100 of taxable value.</a:t>
            </a:r>
          </a:p>
          <a:p>
            <a:pPr algn="just">
              <a:defRPr/>
            </a:pPr>
            <a:endParaRPr lang="en-US" sz="1200" u="sng" dirty="0">
              <a:latin typeface="+mn-lt"/>
            </a:endParaRPr>
          </a:p>
          <a:p>
            <a:pPr algn="just">
              <a:defRPr/>
            </a:pPr>
            <a:r>
              <a:rPr lang="en-US" sz="1200" u="sng" dirty="0">
                <a:latin typeface="+mn-lt"/>
              </a:rPr>
              <a:t>Tax Roll:</a:t>
            </a:r>
            <a:r>
              <a:rPr lang="en-US" sz="1200" dirty="0">
                <a:latin typeface="+mn-lt"/>
              </a:rPr>
              <a:t>  The official list showing the amount of taxes levied against each taxpayer of property.</a:t>
            </a:r>
          </a:p>
          <a:p>
            <a:pPr algn="just">
              <a:defRPr/>
            </a:pPr>
            <a:endParaRPr lang="en-US" sz="1200" dirty="0">
              <a:latin typeface="+mn-lt"/>
            </a:endParaRPr>
          </a:p>
          <a:p>
            <a:pPr algn="just">
              <a:defRPr/>
            </a:pPr>
            <a:r>
              <a:rPr lang="en-US" sz="1200" u="sng" dirty="0">
                <a:latin typeface="+mn-lt"/>
              </a:rPr>
              <a:t>Taxes:</a:t>
            </a:r>
            <a:r>
              <a:rPr lang="en-US" sz="1200" dirty="0">
                <a:latin typeface="+mn-lt"/>
              </a:rPr>
              <a:t>  Compulsory charges levied by a government to finance services performed for the common benefit.</a:t>
            </a:r>
          </a:p>
          <a:p>
            <a:pPr>
              <a:defRPr/>
            </a:pPr>
            <a:endParaRPr lang="en-US" sz="1200" u="sng" dirty="0">
              <a:latin typeface="+mn-lt"/>
            </a:endParaRPr>
          </a:p>
          <a:p>
            <a:pPr algn="just">
              <a:defRPr/>
            </a:pPr>
            <a:r>
              <a:rPr lang="en-US" sz="1200" u="sng" dirty="0">
                <a:latin typeface="+mn-lt"/>
              </a:rPr>
              <a:t>TML:</a:t>
            </a:r>
            <a:r>
              <a:rPr lang="en-US" sz="1200" dirty="0">
                <a:latin typeface="+mn-lt"/>
              </a:rPr>
              <a:t>  The Texas Municipal League is a voluntary coalition of Texas municipalities created for the purpose of furthering and enhancing causes of mutual interest to Texas cities.  The League offers education and training opportunities, legislative activities and legal advisement to its members.  Additionally, the League has intergovernmental risk pools that offer insurance coverage on an elective basis.</a:t>
            </a:r>
          </a:p>
          <a:p>
            <a:pPr algn="just">
              <a:defRPr/>
            </a:pPr>
            <a:r>
              <a:rPr lang="en-US" sz="1200" dirty="0">
                <a:latin typeface="+mn-lt"/>
              </a:rPr>
              <a:t> </a:t>
            </a:r>
          </a:p>
          <a:p>
            <a:pPr algn="just">
              <a:defRPr/>
            </a:pPr>
            <a:r>
              <a:rPr lang="en-US" sz="1200" u="sng" dirty="0">
                <a:latin typeface="+mn-lt"/>
              </a:rPr>
              <a:t>TMRS:</a:t>
            </a:r>
            <a:r>
              <a:rPr lang="en-US" sz="1200" dirty="0">
                <a:latin typeface="+mn-lt"/>
              </a:rPr>
              <a:t>  The Texas Municipal Retirement System provides retirement plans to its member cities.  Each city selects its own plan and its contributions are computed on each individual city’s plan and actuarial information.  The City of Bastrop currently offers its employees a retirement plan with 2:1 matching, 5 year vesting and retirement eligibility at age 60 with 5 years of service and at any age with 25 years of service.</a:t>
            </a:r>
            <a:r>
              <a:rPr lang="en-US" sz="1200" u="sng" dirty="0">
                <a:latin typeface="+mn-lt"/>
              </a:rPr>
              <a:t> </a:t>
            </a:r>
          </a:p>
          <a:p>
            <a:pPr algn="just">
              <a:defRPr/>
            </a:pPr>
            <a:endParaRPr lang="en-US" sz="1200" u="sng" dirty="0">
              <a:latin typeface="+mn-lt"/>
            </a:endParaRPr>
          </a:p>
          <a:p>
            <a:pPr algn="just">
              <a:defRPr/>
            </a:pPr>
            <a:r>
              <a:rPr lang="en-US" sz="1200" u="sng" dirty="0">
                <a:latin typeface="+mn-lt"/>
              </a:rPr>
              <a:t>Working Capital:</a:t>
            </a:r>
            <a:r>
              <a:rPr lang="en-US" sz="1200" dirty="0">
                <a:latin typeface="+mn-lt"/>
              </a:rPr>
              <a:t>  Current assets less current liabilities.</a:t>
            </a:r>
          </a:p>
          <a:p>
            <a:pPr algn="just">
              <a:defRPr/>
            </a:pPr>
            <a:endParaRPr lang="en-US" sz="1200" dirty="0"/>
          </a:p>
          <a:p>
            <a:pPr algn="just">
              <a:defRPr/>
            </a:pPr>
            <a:endParaRPr lang="en-US" sz="1200"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81000" y="0"/>
            <a:ext cx="800100" cy="438912"/>
          </a:xfrm>
        </p:spPr>
        <p:txBody>
          <a:bodyPr/>
          <a:lstStyle/>
          <a:p>
            <a:pPr>
              <a:defRPr/>
            </a:pPr>
            <a:r>
              <a:rPr lang="en-US" dirty="0" smtClean="0"/>
              <a:t>200</a:t>
            </a:r>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5" name="Rectangle 4"/>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202</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0" y="2743218"/>
            <a:ext cx="6858000" cy="754063"/>
          </a:xfrm>
        </p:spPr>
        <p:txBody>
          <a:bodyPr rtlCol="0">
            <a:noAutofit/>
          </a:bodyPr>
          <a:lstStyle/>
          <a:p>
            <a:pPr algn="ctr" eaLnBrk="1" fontAlgn="auto" hangingPunct="1">
              <a:spcAft>
                <a:spcPts val="0"/>
              </a:spcAft>
              <a:defRPr/>
            </a:pPr>
            <a:r>
              <a:rPr lang="en-US" sz="2400" dirty="0" smtClean="0">
                <a:solidFill>
                  <a:srgbClr val="006699"/>
                </a:solidFill>
              </a:rPr>
              <a:t>2014-2015 Ordinances </a:t>
            </a:r>
            <a:br>
              <a:rPr lang="en-US" sz="2400" dirty="0" smtClean="0">
                <a:solidFill>
                  <a:srgbClr val="006699"/>
                </a:solidFill>
              </a:rPr>
            </a:br>
            <a:r>
              <a:rPr lang="en-US" sz="2400" dirty="0" smtClean="0">
                <a:solidFill>
                  <a:srgbClr val="006699"/>
                </a:solidFill>
              </a:rPr>
              <a:t/>
            </a:r>
            <a:br>
              <a:rPr lang="en-US" sz="2400" dirty="0" smtClean="0">
                <a:solidFill>
                  <a:srgbClr val="006699"/>
                </a:solidFill>
              </a:rPr>
            </a:br>
            <a:r>
              <a:rPr lang="en-US" sz="2400" dirty="0" smtClean="0">
                <a:solidFill>
                  <a:srgbClr val="006699"/>
                </a:solidFill>
              </a:rPr>
              <a:t>Adopting Budget and Tax Rate</a:t>
            </a:r>
            <a:br>
              <a:rPr lang="en-US" sz="2400" dirty="0" smtClean="0">
                <a:solidFill>
                  <a:srgbClr val="006699"/>
                </a:solidFill>
              </a:rPr>
            </a:br>
            <a:r>
              <a:rPr lang="en-US" sz="2400" b="1" dirty="0" smtClean="0">
                <a:solidFill>
                  <a:srgbClr val="006699"/>
                </a:solidFill>
              </a:rPr>
              <a:t/>
            </a:r>
            <a:br>
              <a:rPr lang="en-US" sz="2400" b="1" dirty="0" smtClean="0">
                <a:solidFill>
                  <a:srgbClr val="006699"/>
                </a:solidFill>
              </a:rPr>
            </a:br>
            <a:endParaRPr lang="en-US" sz="2400" b="1" dirty="0" smtClean="0">
              <a:solidFill>
                <a:srgbClr val="006699"/>
              </a:solidFill>
            </a:endParaRPr>
          </a:p>
        </p:txBody>
      </p:sp>
      <p:sp>
        <p:nvSpPr>
          <p:cNvPr id="2" name="Slide Number Placeholder 1"/>
          <p:cNvSpPr>
            <a:spLocks noGrp="1"/>
          </p:cNvSpPr>
          <p:nvPr>
            <p:ph type="sldNum" sz="quarter" idx="12"/>
          </p:nvPr>
        </p:nvSpPr>
        <p:spPr/>
        <p:txBody>
          <a:bodyPr>
            <a:normAutofit/>
          </a:bodyPr>
          <a:lstStyle/>
          <a:p>
            <a:pPr algn="r">
              <a:defRPr/>
            </a:pPr>
            <a:r>
              <a:rPr lang="en-US" dirty="0" smtClean="0"/>
              <a:t>203</a:t>
            </a:r>
            <a:endParaRPr lang="en-US" dirty="0"/>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81000" y="-5024"/>
            <a:ext cx="800100" cy="438912"/>
          </a:xfrm>
        </p:spPr>
        <p:txBody>
          <a:bodyPr/>
          <a:lstStyle/>
          <a:p>
            <a:pPr>
              <a:defRPr/>
            </a:pPr>
            <a:r>
              <a:rPr lang="en-US" dirty="0" smtClean="0"/>
              <a:t>202</a:t>
            </a:r>
            <a:endParaRPr lang="en-US" dirty="0"/>
          </a:p>
        </p:txBody>
      </p:sp>
      <p:sp>
        <p:nvSpPr>
          <p:cNvPr id="5" name="Rectangle 4"/>
          <p:cNvSpPr/>
          <p:nvPr/>
        </p:nvSpPr>
        <p:spPr>
          <a:xfrm>
            <a:off x="533400" y="1905000"/>
            <a:ext cx="6019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p:cNvSpPr txBox="1">
            <a:spLocks/>
          </p:cNvSpPr>
          <p:nvPr/>
        </p:nvSpPr>
        <p:spPr>
          <a:xfrm>
            <a:off x="11993" y="8639849"/>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204</a:t>
            </a:r>
            <a:endParaRPr lang="en-US" dirty="0"/>
          </a:p>
        </p:txBody>
      </p:sp>
      <p:sp>
        <p:nvSpPr>
          <p:cNvPr id="7" name="Rectangle 2"/>
          <p:cNvSpPr>
            <a:spLocks noGrp="1" noChangeArrowheads="1"/>
          </p:cNvSpPr>
          <p:nvPr>
            <p:ph type="title"/>
          </p:nvPr>
        </p:nvSpPr>
        <p:spPr>
          <a:xfrm>
            <a:off x="0" y="2743218"/>
            <a:ext cx="6858000" cy="754063"/>
          </a:xfrm>
        </p:spPr>
        <p:txBody>
          <a:bodyPr rtlCol="0">
            <a:noAutofit/>
          </a:bodyPr>
          <a:lstStyle/>
          <a:p>
            <a:pPr algn="ctr" eaLnBrk="1" fontAlgn="auto" hangingPunct="1">
              <a:spcAft>
                <a:spcPts val="0"/>
              </a:spcAft>
              <a:defRPr/>
            </a:pPr>
            <a:r>
              <a:rPr lang="en-US" sz="4400" dirty="0" smtClean="0">
                <a:solidFill>
                  <a:srgbClr val="006699"/>
                </a:solidFill>
              </a:rPr>
              <a:t>Departmental Budget </a:t>
            </a:r>
            <a:br>
              <a:rPr lang="en-US" sz="4400" dirty="0" smtClean="0">
                <a:solidFill>
                  <a:srgbClr val="006699"/>
                </a:solidFill>
              </a:rPr>
            </a:br>
            <a:r>
              <a:rPr lang="en-US" sz="4400" dirty="0" smtClean="0">
                <a:solidFill>
                  <a:srgbClr val="006699"/>
                </a:solidFill>
              </a:rPr>
              <a:t>Reports</a:t>
            </a:r>
            <a:r>
              <a:rPr lang="en-US" sz="2400" b="1" dirty="0" smtClean="0">
                <a:solidFill>
                  <a:srgbClr val="006699"/>
                </a:solidFill>
              </a:rPr>
              <a:t/>
            </a:r>
            <a:br>
              <a:rPr lang="en-US" sz="2400" b="1" dirty="0" smtClean="0">
                <a:solidFill>
                  <a:srgbClr val="006699"/>
                </a:solidFill>
              </a:rPr>
            </a:br>
            <a:endParaRPr lang="en-US" sz="2400" b="1" dirty="0" smtClean="0">
              <a:solidFill>
                <a:srgbClr val="006699"/>
              </a:solidFill>
            </a:endParaRPr>
          </a:p>
        </p:txBody>
      </p:sp>
      <p:pic>
        <p:nvPicPr>
          <p:cNvPr id="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38400" y="2743200"/>
            <a:ext cx="2095500" cy="2838450"/>
          </a:xfrm>
        </p:spPr>
      </p:pic>
      <p:sp>
        <p:nvSpPr>
          <p:cNvPr id="2" name="Slide Number Placeholder 1"/>
          <p:cNvSpPr>
            <a:spLocks noGrp="1"/>
          </p:cNvSpPr>
          <p:nvPr>
            <p:ph type="sldNum" sz="quarter" idx="12"/>
          </p:nvPr>
        </p:nvSpPr>
        <p:spPr>
          <a:xfrm>
            <a:off x="381000" y="8610600"/>
            <a:ext cx="738014" cy="486833"/>
          </a:xfrm>
        </p:spPr>
        <p:txBody>
          <a:bodyPr/>
          <a:lstStyle/>
          <a:p>
            <a:pPr algn="l">
              <a:defRPr/>
            </a:pPr>
            <a:fld id="{51F9A3B9-B9C9-4E65-8879-89BD329B2B27}" type="slidenum">
              <a:rPr lang="en-US" smtClean="0"/>
              <a:pPr algn="l">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7318" y="8657167"/>
            <a:ext cx="738014" cy="486833"/>
          </a:xfrm>
        </p:spPr>
        <p:txBody>
          <a:bodyPr/>
          <a:lstStyle/>
          <a:p>
            <a:pPr>
              <a:defRPr/>
            </a:pPr>
            <a:fld id="{F5669E6F-A436-41F2-85FF-0D6B9183F3DF}" type="slidenum">
              <a:rPr lang="en-US" smtClean="0"/>
              <a:pPr>
                <a:defRPr/>
              </a:pPr>
              <a:t>20</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760522" y="8638504"/>
            <a:ext cx="738014" cy="486833"/>
          </a:xfrm>
        </p:spPr>
        <p:txBody>
          <a:bodyPr/>
          <a:lstStyle/>
          <a:p>
            <a:pPr>
              <a:defRPr/>
            </a:pPr>
            <a:fld id="{DCE83F8F-332E-43E1-B35D-438EB021615B}" type="slidenum">
              <a:rPr lang="en-US" smtClean="0"/>
              <a:pPr>
                <a:defRPr/>
              </a:pPr>
              <a:t>21</a:t>
            </a:fld>
            <a:endParaRPr lang="en-US" dirty="0"/>
          </a:p>
        </p:txBody>
      </p:sp>
      <p:sp>
        <p:nvSpPr>
          <p:cNvPr id="10242" name="Rectangle 2"/>
          <p:cNvSpPr>
            <a:spLocks noGrp="1" noChangeArrowheads="1"/>
          </p:cNvSpPr>
          <p:nvPr>
            <p:ph type="title" idx="4294967295"/>
          </p:nvPr>
        </p:nvSpPr>
        <p:spPr>
          <a:xfrm>
            <a:off x="685800" y="496888"/>
            <a:ext cx="6172200" cy="758825"/>
          </a:xfrm>
        </p:spPr>
        <p:txBody>
          <a:bodyPr/>
          <a:lstStyle/>
          <a:p>
            <a:pPr eaLnBrk="1" hangingPunct="1"/>
            <a:r>
              <a:rPr lang="en-US" altLang="en-US" sz="2200" dirty="0" smtClean="0">
                <a:solidFill>
                  <a:srgbClr val="337799"/>
                </a:solidFill>
              </a:rPr>
              <a:t>Current Organizational Chart</a:t>
            </a:r>
            <a:br>
              <a:rPr lang="en-US" altLang="en-US" sz="2200" dirty="0" smtClean="0">
                <a:solidFill>
                  <a:srgbClr val="337799"/>
                </a:solidFill>
              </a:rPr>
            </a:br>
            <a:r>
              <a:rPr lang="en-US" altLang="en-US" sz="2200" dirty="0" smtClean="0">
                <a:solidFill>
                  <a:srgbClr val="337799"/>
                </a:solidFill>
              </a:rPr>
              <a:t> </a:t>
            </a:r>
            <a:r>
              <a:rPr lang="en-US" altLang="en-US" sz="2200" dirty="0" smtClean="0">
                <a:solidFill>
                  <a:schemeClr val="bg2">
                    <a:lumMod val="50000"/>
                  </a:schemeClr>
                </a:solidFill>
              </a:rPr>
              <a:t>FY2014-2015</a:t>
            </a:r>
          </a:p>
        </p:txBody>
      </p:sp>
      <p:pic>
        <p:nvPicPr>
          <p:cNvPr id="10243" name="Picture 78"/>
          <p:cNvPicPr>
            <a:picLocks noGrp="1" noChangeAspect="1" noChangeArrowheads="1"/>
          </p:cNvPicPr>
          <p:nvPr>
            <p:ph idx="4294967295"/>
          </p:nvPr>
        </p:nvPicPr>
        <p:blipFill>
          <a:blip r:embed="rId2">
            <a:lum bright="52000" contrast="-68000"/>
            <a:extLst>
              <a:ext uri="{28A0092B-C50C-407E-A947-70E740481C1C}">
                <a14:useLocalDpi xmlns:a14="http://schemas.microsoft.com/office/drawing/2010/main" val="0"/>
              </a:ext>
            </a:extLst>
          </a:blip>
          <a:stretch>
            <a:fillRect/>
          </a:stretch>
        </p:blipFill>
        <p:spPr>
          <a:xfrm>
            <a:off x="2382601" y="2954234"/>
            <a:ext cx="2095500" cy="2838450"/>
          </a:xfrm>
        </p:spPr>
      </p:pic>
      <p:cxnSp>
        <p:nvCxnSpPr>
          <p:cNvPr id="81" name="Straight Connector 80"/>
          <p:cNvCxnSpPr/>
          <p:nvPr/>
        </p:nvCxnSpPr>
        <p:spPr>
          <a:xfrm rot="5400000" flipH="1" flipV="1">
            <a:off x="1219200" y="6858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245" name="Line 38"/>
          <p:cNvSpPr>
            <a:spLocks noChangeShapeType="1"/>
          </p:cNvSpPr>
          <p:nvPr/>
        </p:nvSpPr>
        <p:spPr bwMode="auto">
          <a:xfrm flipH="1" flipV="1">
            <a:off x="5387975" y="5330828"/>
            <a:ext cx="0" cy="5318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Text Box 60"/>
          <p:cNvSpPr txBox="1">
            <a:spLocks noChangeArrowheads="1"/>
          </p:cNvSpPr>
          <p:nvPr/>
        </p:nvSpPr>
        <p:spPr bwMode="auto">
          <a:xfrm>
            <a:off x="802270" y="7365653"/>
            <a:ext cx="685800" cy="71801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500" dirty="0" smtClean="0">
              <a:latin typeface="Arial" charset="0"/>
            </a:endParaRPr>
          </a:p>
          <a:p>
            <a:pPr algn="ctr" eaLnBrk="1" hangingPunct="1">
              <a:spcBef>
                <a:spcPct val="0"/>
              </a:spcBef>
              <a:buFontTx/>
              <a:buNone/>
            </a:pPr>
            <a:r>
              <a:rPr lang="en-US" altLang="en-US" sz="500" dirty="0" smtClean="0">
                <a:latin typeface="Arial" charset="0"/>
              </a:rPr>
              <a:t>Convention </a:t>
            </a:r>
            <a:r>
              <a:rPr lang="en-US" altLang="en-US" sz="500" dirty="0">
                <a:latin typeface="Arial" charset="0"/>
              </a:rPr>
              <a:t>Center Rental, Operations and Maintenance</a:t>
            </a:r>
          </a:p>
        </p:txBody>
      </p:sp>
      <p:sp>
        <p:nvSpPr>
          <p:cNvPr id="10249" name="Text Box 70"/>
          <p:cNvSpPr txBox="1">
            <a:spLocks noChangeArrowheads="1"/>
          </p:cNvSpPr>
          <p:nvPr/>
        </p:nvSpPr>
        <p:spPr bwMode="auto">
          <a:xfrm>
            <a:off x="802270" y="6777499"/>
            <a:ext cx="685800" cy="593725"/>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Convention Center</a:t>
            </a:r>
          </a:p>
          <a:p>
            <a:pPr algn="ctr" eaLnBrk="1" hangingPunct="1">
              <a:spcBef>
                <a:spcPct val="0"/>
              </a:spcBef>
              <a:buFontTx/>
              <a:buNone/>
            </a:pPr>
            <a:endParaRPr lang="en-US" altLang="en-US" sz="600" b="1">
              <a:solidFill>
                <a:srgbClr val="003300"/>
              </a:solidFill>
              <a:latin typeface="Arial" charset="0"/>
            </a:endParaRPr>
          </a:p>
        </p:txBody>
      </p:sp>
      <p:grpSp>
        <p:nvGrpSpPr>
          <p:cNvPr id="10250" name="Group 4"/>
          <p:cNvGrpSpPr>
            <a:grpSpLocks noChangeAspect="1"/>
          </p:cNvGrpSpPr>
          <p:nvPr/>
        </p:nvGrpSpPr>
        <p:grpSpPr bwMode="auto">
          <a:xfrm>
            <a:off x="339436" y="1261686"/>
            <a:ext cx="6324600" cy="7002463"/>
            <a:chOff x="736" y="2488"/>
            <a:chExt cx="15120" cy="16200"/>
          </a:xfrm>
        </p:grpSpPr>
        <p:sp>
          <p:nvSpPr>
            <p:cNvPr id="10255" name="AutoShape 5"/>
            <p:cNvSpPr>
              <a:spLocks noChangeAspect="1" noChangeArrowheads="1"/>
            </p:cNvSpPr>
            <p:nvPr/>
          </p:nvSpPr>
          <p:spPr bwMode="auto">
            <a:xfrm>
              <a:off x="736" y="2488"/>
              <a:ext cx="15120" cy="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charset="0"/>
              </a:endParaRPr>
            </a:p>
          </p:txBody>
        </p:sp>
        <p:sp>
          <p:nvSpPr>
            <p:cNvPr id="10256" name="Line 6"/>
            <p:cNvSpPr>
              <a:spLocks noChangeShapeType="1"/>
            </p:cNvSpPr>
            <p:nvPr/>
          </p:nvSpPr>
          <p:spPr bwMode="auto">
            <a:xfrm flipV="1">
              <a:off x="8476" y="7168"/>
              <a:ext cx="1" cy="3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7" name="Line 7"/>
            <p:cNvSpPr>
              <a:spLocks noChangeShapeType="1"/>
            </p:cNvSpPr>
            <p:nvPr/>
          </p:nvSpPr>
          <p:spPr bwMode="auto">
            <a:xfrm flipH="1">
              <a:off x="6316" y="5008"/>
              <a:ext cx="72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258" name="Line 8"/>
            <p:cNvSpPr>
              <a:spLocks noChangeShapeType="1"/>
            </p:cNvSpPr>
            <p:nvPr/>
          </p:nvSpPr>
          <p:spPr bwMode="auto">
            <a:xfrm>
              <a:off x="6316" y="5008"/>
              <a:ext cx="1" cy="36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259" name="Line 9"/>
            <p:cNvSpPr>
              <a:spLocks noChangeShapeType="1"/>
            </p:cNvSpPr>
            <p:nvPr/>
          </p:nvSpPr>
          <p:spPr bwMode="auto">
            <a:xfrm flipV="1">
              <a:off x="9736" y="6628"/>
              <a:ext cx="126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260" name="Text Box 10"/>
            <p:cNvSpPr txBox="1">
              <a:spLocks noChangeArrowheads="1"/>
            </p:cNvSpPr>
            <p:nvPr/>
          </p:nvSpPr>
          <p:spPr bwMode="auto">
            <a:xfrm>
              <a:off x="7036" y="4108"/>
              <a:ext cx="2880" cy="108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600"/>
                </a:spcBef>
                <a:buFontTx/>
                <a:buNone/>
              </a:pPr>
              <a:r>
                <a:rPr lang="en-US" altLang="en-US" sz="800" b="1">
                  <a:solidFill>
                    <a:srgbClr val="003300"/>
                  </a:solidFill>
                  <a:latin typeface="Arial" charset="0"/>
                </a:rPr>
                <a:t>Mayor / City Council</a:t>
              </a:r>
            </a:p>
          </p:txBody>
        </p:sp>
        <p:sp>
          <p:nvSpPr>
            <p:cNvPr id="10261" name="Text Box 11"/>
            <p:cNvSpPr txBox="1">
              <a:spLocks noChangeArrowheads="1"/>
            </p:cNvSpPr>
            <p:nvPr/>
          </p:nvSpPr>
          <p:spPr bwMode="auto">
            <a:xfrm>
              <a:off x="7036" y="2668"/>
              <a:ext cx="2880" cy="90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200"/>
                </a:spcBef>
                <a:buFontTx/>
                <a:buNone/>
              </a:pPr>
              <a:r>
                <a:rPr lang="en-US" altLang="en-US" sz="800" b="1">
                  <a:solidFill>
                    <a:srgbClr val="003300"/>
                  </a:solidFill>
                  <a:latin typeface="Arial" charset="0"/>
                </a:rPr>
                <a:t>CITIZENS</a:t>
              </a:r>
              <a:endParaRPr lang="en-US" altLang="en-US" sz="800">
                <a:latin typeface="Arial" charset="0"/>
              </a:endParaRPr>
            </a:p>
          </p:txBody>
        </p:sp>
        <p:sp>
          <p:nvSpPr>
            <p:cNvPr id="10262" name="Text Box 12"/>
            <p:cNvSpPr txBox="1">
              <a:spLocks noChangeArrowheads="1"/>
            </p:cNvSpPr>
            <p:nvPr/>
          </p:nvSpPr>
          <p:spPr bwMode="auto">
            <a:xfrm>
              <a:off x="1816" y="6988"/>
              <a:ext cx="2700" cy="108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200"/>
                </a:spcBef>
                <a:buFontTx/>
                <a:buNone/>
              </a:pPr>
              <a:r>
                <a:rPr lang="en-US" altLang="en-US" sz="800" b="1">
                  <a:solidFill>
                    <a:srgbClr val="003300"/>
                  </a:solidFill>
                  <a:latin typeface="Arial" charset="0"/>
                </a:rPr>
                <a:t>Boards and Commissions</a:t>
              </a:r>
              <a:endParaRPr lang="en-US" altLang="en-US" sz="800">
                <a:latin typeface="Arial" charset="0"/>
              </a:endParaRPr>
            </a:p>
          </p:txBody>
        </p:sp>
        <p:sp>
          <p:nvSpPr>
            <p:cNvPr id="10263" name="Text Box 13"/>
            <p:cNvSpPr txBox="1">
              <a:spLocks noChangeArrowheads="1"/>
            </p:cNvSpPr>
            <p:nvPr/>
          </p:nvSpPr>
          <p:spPr bwMode="auto">
            <a:xfrm>
              <a:off x="7036" y="6088"/>
              <a:ext cx="3060" cy="108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600"/>
                </a:spcBef>
                <a:buFontTx/>
                <a:buNone/>
              </a:pPr>
              <a:r>
                <a:rPr lang="en-US" altLang="en-US" sz="800" b="1">
                  <a:solidFill>
                    <a:srgbClr val="003300"/>
                  </a:solidFill>
                  <a:latin typeface="Arial" charset="0"/>
                </a:rPr>
                <a:t>City Manager</a:t>
              </a:r>
            </a:p>
          </p:txBody>
        </p:sp>
        <p:sp>
          <p:nvSpPr>
            <p:cNvPr id="10264" name="Text Box 14"/>
            <p:cNvSpPr txBox="1">
              <a:spLocks noChangeArrowheads="1"/>
            </p:cNvSpPr>
            <p:nvPr/>
          </p:nvSpPr>
          <p:spPr bwMode="auto">
            <a:xfrm>
              <a:off x="10996" y="6448"/>
              <a:ext cx="2700" cy="108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200"/>
                </a:spcBef>
                <a:buFontTx/>
                <a:buNone/>
              </a:pPr>
              <a:r>
                <a:rPr lang="en-US" altLang="en-US" sz="800" b="1">
                  <a:solidFill>
                    <a:srgbClr val="003300"/>
                  </a:solidFill>
                  <a:latin typeface="Arial" charset="0"/>
                </a:rPr>
                <a:t>City Attorney</a:t>
              </a:r>
              <a:endParaRPr lang="en-US" altLang="en-US" sz="800">
                <a:latin typeface="Arial" charset="0"/>
              </a:endParaRPr>
            </a:p>
          </p:txBody>
        </p:sp>
        <p:sp>
          <p:nvSpPr>
            <p:cNvPr id="10265" name="Text Box 15"/>
            <p:cNvSpPr txBox="1">
              <a:spLocks noChangeArrowheads="1"/>
            </p:cNvSpPr>
            <p:nvPr/>
          </p:nvSpPr>
          <p:spPr bwMode="auto">
            <a:xfrm>
              <a:off x="10996" y="4828"/>
              <a:ext cx="2700" cy="108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1200"/>
                </a:spcBef>
                <a:buFontTx/>
                <a:buNone/>
              </a:pPr>
              <a:r>
                <a:rPr lang="en-US" altLang="en-US" sz="800" b="1">
                  <a:solidFill>
                    <a:srgbClr val="003300"/>
                  </a:solidFill>
                  <a:latin typeface="Arial" charset="0"/>
                </a:rPr>
                <a:t>City Judge</a:t>
              </a:r>
              <a:endParaRPr lang="en-US" altLang="en-US" sz="800">
                <a:latin typeface="Arial" charset="0"/>
              </a:endParaRPr>
            </a:p>
          </p:txBody>
        </p:sp>
        <p:grpSp>
          <p:nvGrpSpPr>
            <p:cNvPr id="10266" name="Group 16"/>
            <p:cNvGrpSpPr>
              <a:grpSpLocks/>
            </p:cNvGrpSpPr>
            <p:nvPr/>
          </p:nvGrpSpPr>
          <p:grpSpPr bwMode="auto">
            <a:xfrm>
              <a:off x="2896" y="11488"/>
              <a:ext cx="1612" cy="3060"/>
              <a:chOff x="504" y="7164"/>
              <a:chExt cx="2520" cy="1800"/>
            </a:xfrm>
          </p:grpSpPr>
          <p:sp>
            <p:nvSpPr>
              <p:cNvPr id="10323" name="Text Box 17"/>
              <p:cNvSpPr txBox="1">
                <a:spLocks noChangeArrowheads="1"/>
              </p:cNvSpPr>
              <p:nvPr/>
            </p:nvSpPr>
            <p:spPr bwMode="auto">
              <a:xfrm>
                <a:off x="504" y="7164"/>
                <a:ext cx="2520"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b="1">
                  <a:latin typeface="Arial" charset="0"/>
                </a:endParaRPr>
              </a:p>
              <a:p>
                <a:pPr algn="ctr" eaLnBrk="1" hangingPunct="1">
                  <a:spcBef>
                    <a:spcPct val="0"/>
                  </a:spcBef>
                  <a:buFontTx/>
                  <a:buNone/>
                </a:pPr>
                <a:endParaRPr lang="en-US" altLang="en-US" sz="600">
                  <a:latin typeface="Arial" charset="0"/>
                </a:endParaRPr>
              </a:p>
              <a:p>
                <a:pPr algn="ctr" eaLnBrk="1" hangingPunct="1">
                  <a:spcBef>
                    <a:spcPct val="0"/>
                  </a:spcBef>
                  <a:buFontTx/>
                  <a:buNone/>
                </a:pPr>
                <a:r>
                  <a:rPr lang="en-US" altLang="en-US" sz="600">
                    <a:latin typeface="Arial" charset="0"/>
                  </a:rPr>
                  <a:t>Human Resources</a:t>
                </a:r>
              </a:p>
              <a:p>
                <a:pPr algn="ctr" eaLnBrk="1" hangingPunct="1">
                  <a:spcBef>
                    <a:spcPct val="0"/>
                  </a:spcBef>
                  <a:buFontTx/>
                  <a:buNone/>
                </a:pPr>
                <a:r>
                  <a:rPr lang="en-US" altLang="en-US" sz="600">
                    <a:latin typeface="Arial" charset="0"/>
                  </a:rPr>
                  <a:t>Employee Benefits</a:t>
                </a:r>
              </a:p>
              <a:p>
                <a:pPr algn="ctr" eaLnBrk="1" hangingPunct="1">
                  <a:spcBef>
                    <a:spcPct val="0"/>
                  </a:spcBef>
                  <a:buFontTx/>
                  <a:buNone/>
                </a:pPr>
                <a:r>
                  <a:rPr lang="en-US" altLang="en-US" sz="600">
                    <a:latin typeface="Arial" charset="0"/>
                  </a:rPr>
                  <a:t>Risk Management</a:t>
                </a:r>
              </a:p>
              <a:p>
                <a:pPr eaLnBrk="1" hangingPunct="1">
                  <a:spcBef>
                    <a:spcPct val="0"/>
                  </a:spcBef>
                  <a:buFontTx/>
                  <a:buNone/>
                </a:pPr>
                <a:endParaRPr lang="en-US" altLang="en-US" sz="600">
                  <a:latin typeface="Arial" charset="0"/>
                </a:endParaRPr>
              </a:p>
            </p:txBody>
          </p:sp>
          <p:sp>
            <p:nvSpPr>
              <p:cNvPr id="10324" name="Text Box 18"/>
              <p:cNvSpPr txBox="1">
                <a:spLocks noChangeArrowheads="1"/>
              </p:cNvSpPr>
              <p:nvPr/>
            </p:nvSpPr>
            <p:spPr bwMode="auto">
              <a:xfrm>
                <a:off x="504" y="7164"/>
                <a:ext cx="2520" cy="726"/>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Human Resources</a:t>
                </a:r>
              </a:p>
            </p:txBody>
          </p:sp>
        </p:grpSp>
        <p:grpSp>
          <p:nvGrpSpPr>
            <p:cNvPr id="10267" name="Group 19"/>
            <p:cNvGrpSpPr>
              <a:grpSpLocks/>
            </p:cNvGrpSpPr>
            <p:nvPr/>
          </p:nvGrpSpPr>
          <p:grpSpPr bwMode="auto">
            <a:xfrm>
              <a:off x="5056" y="11488"/>
              <a:ext cx="1620" cy="3060"/>
              <a:chOff x="8784" y="7170"/>
              <a:chExt cx="2321" cy="1800"/>
            </a:xfrm>
          </p:grpSpPr>
          <p:sp>
            <p:nvSpPr>
              <p:cNvPr id="10321" name="Text Box 20"/>
              <p:cNvSpPr txBox="1">
                <a:spLocks noChangeArrowheads="1"/>
              </p:cNvSpPr>
              <p:nvPr/>
            </p:nvSpPr>
            <p:spPr bwMode="auto">
              <a:xfrm>
                <a:off x="8784" y="7170"/>
                <a:ext cx="2321"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500" b="1">
                  <a:latin typeface="Arial" charset="0"/>
                </a:endParaRPr>
              </a:p>
              <a:p>
                <a:pPr algn="ctr" eaLnBrk="1" hangingPunct="1">
                  <a:spcBef>
                    <a:spcPct val="0"/>
                  </a:spcBef>
                  <a:buFontTx/>
                  <a:buNone/>
                </a:pPr>
                <a:endParaRPr lang="en-US" altLang="en-US" sz="500">
                  <a:latin typeface="Arial" charset="0"/>
                </a:endParaRPr>
              </a:p>
              <a:p>
                <a:pPr algn="ctr" eaLnBrk="1" hangingPunct="1">
                  <a:spcBef>
                    <a:spcPct val="0"/>
                  </a:spcBef>
                  <a:buFontTx/>
                  <a:buNone/>
                </a:pPr>
                <a:r>
                  <a:rPr lang="en-US" altLang="en-US" sz="500">
                    <a:latin typeface="Arial" charset="0"/>
                  </a:rPr>
                  <a:t>Patrol</a:t>
                </a:r>
              </a:p>
              <a:p>
                <a:pPr algn="ctr" eaLnBrk="1" hangingPunct="1">
                  <a:spcBef>
                    <a:spcPct val="0"/>
                  </a:spcBef>
                  <a:buFontTx/>
                  <a:buNone/>
                </a:pPr>
                <a:r>
                  <a:rPr lang="en-US" altLang="en-US" sz="500">
                    <a:latin typeface="Arial" charset="0"/>
                  </a:rPr>
                  <a:t>Criminal Investigation</a:t>
                </a:r>
              </a:p>
              <a:p>
                <a:pPr algn="ctr" eaLnBrk="1" hangingPunct="1">
                  <a:spcBef>
                    <a:spcPct val="0"/>
                  </a:spcBef>
                  <a:buFontTx/>
                  <a:buNone/>
                </a:pPr>
                <a:r>
                  <a:rPr lang="en-US" altLang="en-US" sz="500">
                    <a:latin typeface="Arial" charset="0"/>
                  </a:rPr>
                  <a:t>Animal Control</a:t>
                </a:r>
              </a:p>
              <a:p>
                <a:pPr algn="ctr" eaLnBrk="1" hangingPunct="1">
                  <a:spcBef>
                    <a:spcPct val="0"/>
                  </a:spcBef>
                  <a:buFontTx/>
                  <a:buNone/>
                </a:pPr>
                <a:r>
                  <a:rPr lang="en-US" altLang="en-US" sz="500">
                    <a:latin typeface="Arial" charset="0"/>
                  </a:rPr>
                  <a:t>Code Enforcement</a:t>
                </a:r>
              </a:p>
              <a:p>
                <a:pPr algn="ctr" eaLnBrk="1" hangingPunct="1">
                  <a:spcBef>
                    <a:spcPct val="0"/>
                  </a:spcBef>
                  <a:buFontTx/>
                  <a:buNone/>
                </a:pPr>
                <a:r>
                  <a:rPr lang="en-US" altLang="en-US" sz="500">
                    <a:latin typeface="Arial" charset="0"/>
                  </a:rPr>
                  <a:t>Emergency</a:t>
                </a:r>
              </a:p>
            </p:txBody>
          </p:sp>
          <p:sp>
            <p:nvSpPr>
              <p:cNvPr id="10322" name="Text Box 21"/>
              <p:cNvSpPr txBox="1">
                <a:spLocks noChangeArrowheads="1"/>
              </p:cNvSpPr>
              <p:nvPr/>
            </p:nvSpPr>
            <p:spPr bwMode="auto">
              <a:xfrm>
                <a:off x="8784" y="7170"/>
                <a:ext cx="2321" cy="72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Police Department</a:t>
                </a:r>
              </a:p>
            </p:txBody>
          </p:sp>
        </p:grpSp>
        <p:sp>
          <p:nvSpPr>
            <p:cNvPr id="10268" name="Line 22"/>
            <p:cNvSpPr>
              <a:spLocks noChangeShapeType="1"/>
            </p:cNvSpPr>
            <p:nvPr/>
          </p:nvSpPr>
          <p:spPr bwMode="auto">
            <a:xfrm flipH="1" flipV="1">
              <a:off x="5956" y="10588"/>
              <a:ext cx="1"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269" name="Group 23"/>
            <p:cNvGrpSpPr>
              <a:grpSpLocks/>
            </p:cNvGrpSpPr>
            <p:nvPr/>
          </p:nvGrpSpPr>
          <p:grpSpPr bwMode="auto">
            <a:xfrm>
              <a:off x="10212" y="15267"/>
              <a:ext cx="1612" cy="3075"/>
              <a:chOff x="3334" y="7170"/>
              <a:chExt cx="1890" cy="1809"/>
            </a:xfrm>
          </p:grpSpPr>
          <p:sp>
            <p:nvSpPr>
              <p:cNvPr id="10319" name="Text Box 24"/>
              <p:cNvSpPr txBox="1">
                <a:spLocks noChangeArrowheads="1"/>
              </p:cNvSpPr>
              <p:nvPr/>
            </p:nvSpPr>
            <p:spPr bwMode="auto">
              <a:xfrm>
                <a:off x="3334" y="7170"/>
                <a:ext cx="1890" cy="1809"/>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dirty="0">
                  <a:latin typeface="Arial" charset="0"/>
                </a:endParaRPr>
              </a:p>
              <a:p>
                <a:pPr eaLnBrk="1" hangingPunct="1">
                  <a:spcBef>
                    <a:spcPct val="0"/>
                  </a:spcBef>
                  <a:buFontTx/>
                  <a:buNone/>
                </a:pPr>
                <a:endParaRPr lang="en-US" altLang="en-US" sz="1200" dirty="0">
                  <a:latin typeface="Arial" charset="0"/>
                </a:endParaRPr>
              </a:p>
              <a:p>
                <a:pPr eaLnBrk="1" hangingPunct="1">
                  <a:spcBef>
                    <a:spcPct val="0"/>
                  </a:spcBef>
                  <a:buFontTx/>
                  <a:buNone/>
                </a:pPr>
                <a:endParaRPr lang="en-US" altLang="en-US" sz="800" b="1" dirty="0">
                  <a:solidFill>
                    <a:srgbClr val="3366FF"/>
                  </a:solidFill>
                  <a:latin typeface="Arial" charset="0"/>
                </a:endParaRPr>
              </a:p>
              <a:p>
                <a:pPr algn="ctr" eaLnBrk="1" hangingPunct="1">
                  <a:spcBef>
                    <a:spcPct val="0"/>
                  </a:spcBef>
                  <a:buFontTx/>
                  <a:buNone/>
                </a:pPr>
                <a:endParaRPr lang="en-US" altLang="en-US" sz="500" dirty="0" smtClean="0">
                  <a:latin typeface="Arial" charset="0"/>
                </a:endParaRPr>
              </a:p>
              <a:p>
                <a:pPr algn="ctr" eaLnBrk="1" hangingPunct="1">
                  <a:spcBef>
                    <a:spcPct val="0"/>
                  </a:spcBef>
                  <a:buFontTx/>
                  <a:buNone/>
                </a:pPr>
                <a:r>
                  <a:rPr lang="en-US" altLang="en-US" sz="500" dirty="0" smtClean="0">
                    <a:latin typeface="Arial" charset="0"/>
                  </a:rPr>
                  <a:t>Water </a:t>
                </a:r>
                <a:r>
                  <a:rPr lang="en-US" altLang="en-US" sz="500" dirty="0">
                    <a:latin typeface="Arial" charset="0"/>
                  </a:rPr>
                  <a:t>Production, Distribution,</a:t>
                </a:r>
              </a:p>
              <a:p>
                <a:pPr algn="ctr" eaLnBrk="1" hangingPunct="1">
                  <a:spcBef>
                    <a:spcPct val="0"/>
                  </a:spcBef>
                  <a:buFontTx/>
                  <a:buNone/>
                </a:pPr>
                <a:r>
                  <a:rPr lang="en-US" altLang="en-US" sz="500" dirty="0">
                    <a:latin typeface="Arial" charset="0"/>
                  </a:rPr>
                  <a:t>and Treatment</a:t>
                </a:r>
              </a:p>
              <a:p>
                <a:pPr algn="ctr" eaLnBrk="1" hangingPunct="1">
                  <a:spcBef>
                    <a:spcPct val="0"/>
                  </a:spcBef>
                  <a:buFontTx/>
                  <a:buNone/>
                </a:pPr>
                <a:r>
                  <a:rPr lang="en-US" altLang="en-US" sz="500" dirty="0">
                    <a:latin typeface="Arial" charset="0"/>
                  </a:rPr>
                  <a:t>Wastewater Collection, Treatment,</a:t>
                </a:r>
              </a:p>
              <a:p>
                <a:pPr algn="ctr" eaLnBrk="1" hangingPunct="1">
                  <a:spcBef>
                    <a:spcPct val="0"/>
                  </a:spcBef>
                  <a:buFontTx/>
                  <a:buNone/>
                </a:pPr>
                <a:r>
                  <a:rPr lang="en-US" altLang="en-US" sz="500" dirty="0">
                    <a:latin typeface="Arial" charset="0"/>
                  </a:rPr>
                  <a:t>and Lift Stations</a:t>
                </a:r>
              </a:p>
            </p:txBody>
          </p:sp>
          <p:sp>
            <p:nvSpPr>
              <p:cNvPr id="10320" name="Text Box 25"/>
              <p:cNvSpPr txBox="1">
                <a:spLocks noChangeArrowheads="1"/>
              </p:cNvSpPr>
              <p:nvPr/>
            </p:nvSpPr>
            <p:spPr bwMode="auto">
              <a:xfrm>
                <a:off x="3334" y="7170"/>
                <a:ext cx="1890" cy="754"/>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dirty="0" smtClean="0">
                    <a:solidFill>
                      <a:srgbClr val="003300"/>
                    </a:solidFill>
                    <a:latin typeface="Arial" charset="0"/>
                  </a:rPr>
                  <a:t>Water Wastewater</a:t>
                </a:r>
                <a:endParaRPr lang="en-US" altLang="en-US" sz="600" b="1" dirty="0">
                  <a:solidFill>
                    <a:srgbClr val="003300"/>
                  </a:solidFill>
                  <a:latin typeface="Arial" charset="0"/>
                </a:endParaRPr>
              </a:p>
            </p:txBody>
          </p:sp>
        </p:grpSp>
        <p:grpSp>
          <p:nvGrpSpPr>
            <p:cNvPr id="10270" name="Group 26"/>
            <p:cNvGrpSpPr>
              <a:grpSpLocks/>
            </p:cNvGrpSpPr>
            <p:nvPr/>
          </p:nvGrpSpPr>
          <p:grpSpPr bwMode="auto">
            <a:xfrm>
              <a:off x="9736" y="11488"/>
              <a:ext cx="1792" cy="3060"/>
              <a:chOff x="4464" y="7170"/>
              <a:chExt cx="2321" cy="1800"/>
            </a:xfrm>
          </p:grpSpPr>
          <p:sp>
            <p:nvSpPr>
              <p:cNvPr id="10317" name="Text Box 27"/>
              <p:cNvSpPr txBox="1">
                <a:spLocks noChangeArrowheads="1"/>
              </p:cNvSpPr>
              <p:nvPr/>
            </p:nvSpPr>
            <p:spPr bwMode="auto">
              <a:xfrm>
                <a:off x="4464" y="7170"/>
                <a:ext cx="2321"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b="1">
                  <a:latin typeface="Arial" charset="0"/>
                </a:endParaRPr>
              </a:p>
              <a:p>
                <a:pPr algn="ctr" eaLnBrk="1" hangingPunct="1">
                  <a:spcBef>
                    <a:spcPct val="0"/>
                  </a:spcBef>
                  <a:buFontTx/>
                  <a:buNone/>
                </a:pPr>
                <a:endParaRPr lang="en-US" altLang="en-US" sz="500">
                  <a:latin typeface="Arial" charset="0"/>
                </a:endParaRPr>
              </a:p>
              <a:p>
                <a:pPr algn="ctr" eaLnBrk="1" hangingPunct="1">
                  <a:spcBef>
                    <a:spcPct val="0"/>
                  </a:spcBef>
                  <a:buFontTx/>
                  <a:buNone/>
                </a:pPr>
                <a:r>
                  <a:rPr lang="en-US" altLang="en-US" sz="500">
                    <a:latin typeface="Arial" charset="0"/>
                  </a:rPr>
                  <a:t>Planning &amp; Zoning</a:t>
                </a:r>
              </a:p>
              <a:p>
                <a:pPr algn="ctr" eaLnBrk="1" hangingPunct="1">
                  <a:spcBef>
                    <a:spcPct val="0"/>
                  </a:spcBef>
                  <a:buFontTx/>
                  <a:buNone/>
                </a:pPr>
                <a:r>
                  <a:rPr lang="en-US" altLang="en-US" sz="500">
                    <a:latin typeface="Arial" charset="0"/>
                  </a:rPr>
                  <a:t>Community Development</a:t>
                </a:r>
              </a:p>
              <a:p>
                <a:pPr algn="ctr" eaLnBrk="1" hangingPunct="1">
                  <a:spcBef>
                    <a:spcPct val="0"/>
                  </a:spcBef>
                  <a:buFontTx/>
                  <a:buNone/>
                </a:pPr>
                <a:r>
                  <a:rPr lang="en-US" altLang="en-US" sz="500">
                    <a:latin typeface="Arial" charset="0"/>
                  </a:rPr>
                  <a:t>Permits &amp; Inspection</a:t>
                </a:r>
              </a:p>
              <a:p>
                <a:pPr algn="ctr" eaLnBrk="1" hangingPunct="1">
                  <a:spcBef>
                    <a:spcPct val="0"/>
                  </a:spcBef>
                  <a:buFontTx/>
                  <a:buNone/>
                </a:pPr>
                <a:r>
                  <a:rPr lang="en-US" altLang="en-US" sz="500">
                    <a:latin typeface="Arial" charset="0"/>
                  </a:rPr>
                  <a:t>Historic Development</a:t>
                </a:r>
                <a:br>
                  <a:rPr lang="en-US" altLang="en-US" sz="500">
                    <a:latin typeface="Arial" charset="0"/>
                  </a:rPr>
                </a:br>
                <a:r>
                  <a:rPr lang="en-US" altLang="en-US" sz="500">
                    <a:latin typeface="Arial" charset="0"/>
                  </a:rPr>
                  <a:t>Engineering</a:t>
                </a:r>
              </a:p>
            </p:txBody>
          </p:sp>
          <p:sp>
            <p:nvSpPr>
              <p:cNvPr id="10318" name="Text Box 28"/>
              <p:cNvSpPr txBox="1">
                <a:spLocks noChangeArrowheads="1"/>
              </p:cNvSpPr>
              <p:nvPr/>
            </p:nvSpPr>
            <p:spPr bwMode="auto">
              <a:xfrm>
                <a:off x="4464" y="7170"/>
                <a:ext cx="2321" cy="754"/>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Planning &amp; Community Development Department</a:t>
                </a:r>
              </a:p>
              <a:p>
                <a:pPr eaLnBrk="1" hangingPunct="1">
                  <a:spcBef>
                    <a:spcPct val="0"/>
                  </a:spcBef>
                  <a:buFontTx/>
                  <a:buNone/>
                </a:pPr>
                <a:endParaRPr lang="en-US" altLang="en-US" sz="600">
                  <a:latin typeface="Arial" charset="0"/>
                </a:endParaRPr>
              </a:p>
            </p:txBody>
          </p:sp>
        </p:grpSp>
        <p:grpSp>
          <p:nvGrpSpPr>
            <p:cNvPr id="10271" name="Group 29"/>
            <p:cNvGrpSpPr>
              <a:grpSpLocks/>
            </p:cNvGrpSpPr>
            <p:nvPr/>
          </p:nvGrpSpPr>
          <p:grpSpPr bwMode="auto">
            <a:xfrm>
              <a:off x="8388" y="15268"/>
              <a:ext cx="1824" cy="3060"/>
              <a:chOff x="4113" y="7170"/>
              <a:chExt cx="2361" cy="1800"/>
            </a:xfrm>
          </p:grpSpPr>
          <p:sp>
            <p:nvSpPr>
              <p:cNvPr id="10315" name="Text Box 30"/>
              <p:cNvSpPr txBox="1">
                <a:spLocks noChangeArrowheads="1"/>
              </p:cNvSpPr>
              <p:nvPr/>
            </p:nvSpPr>
            <p:spPr bwMode="auto">
              <a:xfrm>
                <a:off x="4113" y="7170"/>
                <a:ext cx="2359"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dirty="0">
                  <a:latin typeface="Arial" charset="0"/>
                </a:endParaRPr>
              </a:p>
              <a:p>
                <a:pPr eaLnBrk="1" hangingPunct="1">
                  <a:spcBef>
                    <a:spcPct val="0"/>
                  </a:spcBef>
                  <a:buFontTx/>
                  <a:buNone/>
                </a:pPr>
                <a:endParaRPr lang="en-US" altLang="en-US" sz="1200" dirty="0">
                  <a:latin typeface="Arial" charset="0"/>
                </a:endParaRPr>
              </a:p>
              <a:p>
                <a:pPr eaLnBrk="1" hangingPunct="1">
                  <a:spcBef>
                    <a:spcPct val="0"/>
                  </a:spcBef>
                  <a:buFontTx/>
                  <a:buNone/>
                </a:pPr>
                <a:endParaRPr lang="en-US" altLang="en-US" sz="800" b="1" dirty="0">
                  <a:latin typeface="Arial" charset="0"/>
                </a:endParaRPr>
              </a:p>
              <a:p>
                <a:pPr algn="ctr" eaLnBrk="1" hangingPunct="1">
                  <a:spcBef>
                    <a:spcPct val="0"/>
                  </a:spcBef>
                  <a:buFontTx/>
                  <a:buNone/>
                </a:pPr>
                <a:endParaRPr lang="en-US" altLang="en-US" sz="500" dirty="0">
                  <a:latin typeface="Arial" charset="0"/>
                </a:endParaRPr>
              </a:p>
              <a:p>
                <a:pPr algn="ctr" eaLnBrk="1" hangingPunct="1">
                  <a:spcBef>
                    <a:spcPct val="0"/>
                  </a:spcBef>
                  <a:buFontTx/>
                  <a:buNone/>
                </a:pPr>
                <a:r>
                  <a:rPr lang="en-US" altLang="en-US" sz="500" dirty="0">
                    <a:latin typeface="Arial" charset="0"/>
                  </a:rPr>
                  <a:t>Streets</a:t>
                </a:r>
              </a:p>
              <a:p>
                <a:pPr algn="ctr" eaLnBrk="1" hangingPunct="1">
                  <a:spcBef>
                    <a:spcPct val="0"/>
                  </a:spcBef>
                  <a:buFontTx/>
                  <a:buNone/>
                </a:pPr>
                <a:r>
                  <a:rPr lang="en-US" altLang="en-US" sz="500" dirty="0">
                    <a:latin typeface="Arial" charset="0"/>
                  </a:rPr>
                  <a:t>Drainage</a:t>
                </a:r>
              </a:p>
              <a:p>
                <a:pPr algn="ctr" eaLnBrk="1" hangingPunct="1">
                  <a:spcBef>
                    <a:spcPct val="0"/>
                  </a:spcBef>
                  <a:buFontTx/>
                  <a:buNone/>
                </a:pPr>
                <a:r>
                  <a:rPr lang="en-US" altLang="en-US" sz="500" dirty="0">
                    <a:latin typeface="Arial" charset="0"/>
                  </a:rPr>
                  <a:t>Parks</a:t>
                </a:r>
              </a:p>
              <a:p>
                <a:pPr algn="ctr" eaLnBrk="1" hangingPunct="1">
                  <a:spcBef>
                    <a:spcPct val="0"/>
                  </a:spcBef>
                  <a:buFontTx/>
                  <a:buNone/>
                </a:pPr>
                <a:r>
                  <a:rPr lang="en-US" altLang="en-US" sz="500" dirty="0">
                    <a:latin typeface="Arial" charset="0"/>
                  </a:rPr>
                  <a:t>Recreation</a:t>
                </a:r>
              </a:p>
              <a:p>
                <a:pPr algn="ctr" eaLnBrk="1" hangingPunct="1">
                  <a:spcBef>
                    <a:spcPct val="0"/>
                  </a:spcBef>
                  <a:buFontTx/>
                  <a:buNone/>
                </a:pPr>
                <a:r>
                  <a:rPr lang="en-US" altLang="en-US" sz="500" dirty="0">
                    <a:latin typeface="Arial" charset="0"/>
                  </a:rPr>
                  <a:t>Custodial Services</a:t>
                </a:r>
              </a:p>
              <a:p>
                <a:pPr algn="ctr" eaLnBrk="1" hangingPunct="1">
                  <a:spcBef>
                    <a:spcPct val="0"/>
                  </a:spcBef>
                  <a:buFontTx/>
                  <a:buNone/>
                </a:pPr>
                <a:r>
                  <a:rPr lang="en-US" altLang="en-US" sz="500" dirty="0">
                    <a:latin typeface="Arial" charset="0"/>
                  </a:rPr>
                  <a:t>Building Maintenance</a:t>
                </a:r>
              </a:p>
              <a:p>
                <a:pPr algn="ctr" eaLnBrk="1" hangingPunct="1">
                  <a:spcBef>
                    <a:spcPct val="0"/>
                  </a:spcBef>
                  <a:buFontTx/>
                  <a:buNone/>
                </a:pPr>
                <a:endParaRPr lang="en-US" altLang="en-US" sz="500" dirty="0">
                  <a:latin typeface="Arial" charset="0"/>
                </a:endParaRPr>
              </a:p>
              <a:p>
                <a:pPr eaLnBrk="1" hangingPunct="1">
                  <a:spcBef>
                    <a:spcPct val="0"/>
                  </a:spcBef>
                  <a:buFontTx/>
                  <a:buNone/>
                </a:pPr>
                <a:endParaRPr lang="en-US" altLang="en-US" sz="600" dirty="0">
                  <a:latin typeface="Arial" charset="0"/>
                </a:endParaRPr>
              </a:p>
            </p:txBody>
          </p:sp>
          <p:sp>
            <p:nvSpPr>
              <p:cNvPr id="10316" name="Text Box 31"/>
              <p:cNvSpPr txBox="1">
                <a:spLocks noChangeArrowheads="1"/>
              </p:cNvSpPr>
              <p:nvPr/>
            </p:nvSpPr>
            <p:spPr bwMode="auto">
              <a:xfrm>
                <a:off x="4115" y="7170"/>
                <a:ext cx="2359" cy="754"/>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dirty="0">
                    <a:solidFill>
                      <a:srgbClr val="003300"/>
                    </a:solidFill>
                    <a:latin typeface="Arial" charset="0"/>
                  </a:rPr>
                  <a:t>Public </a:t>
                </a:r>
                <a:r>
                  <a:rPr lang="en-US" altLang="en-US" sz="600" b="1" dirty="0" smtClean="0">
                    <a:solidFill>
                      <a:srgbClr val="003300"/>
                    </a:solidFill>
                    <a:latin typeface="Arial" charset="0"/>
                  </a:rPr>
                  <a:t>Works  </a:t>
                </a:r>
                <a:endParaRPr lang="en-US" altLang="en-US" sz="600" b="1" dirty="0">
                  <a:solidFill>
                    <a:srgbClr val="003300"/>
                  </a:solidFill>
                  <a:latin typeface="Arial" charset="0"/>
                </a:endParaRPr>
              </a:p>
              <a:p>
                <a:pPr eaLnBrk="1" hangingPunct="1">
                  <a:spcBef>
                    <a:spcPct val="0"/>
                  </a:spcBef>
                  <a:buFontTx/>
                  <a:buNone/>
                </a:pPr>
                <a:r>
                  <a:rPr lang="en-US" altLang="en-US" sz="600" dirty="0" smtClean="0">
                    <a:latin typeface="Arial" charset="0"/>
                  </a:rPr>
                  <a:t>            and</a:t>
                </a:r>
                <a:endParaRPr lang="en-US" altLang="en-US" sz="600" dirty="0">
                  <a:latin typeface="Arial" charset="0"/>
                </a:endParaRPr>
              </a:p>
            </p:txBody>
          </p:sp>
        </p:grpSp>
        <p:sp>
          <p:nvSpPr>
            <p:cNvPr id="10272" name="Line 32"/>
            <p:cNvSpPr>
              <a:spLocks noChangeShapeType="1"/>
            </p:cNvSpPr>
            <p:nvPr/>
          </p:nvSpPr>
          <p:spPr bwMode="auto">
            <a:xfrm flipH="1" flipV="1">
              <a:off x="3796" y="10588"/>
              <a:ext cx="1"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3" name="Line 33"/>
            <p:cNvSpPr>
              <a:spLocks noChangeShapeType="1"/>
            </p:cNvSpPr>
            <p:nvPr/>
          </p:nvSpPr>
          <p:spPr bwMode="auto">
            <a:xfrm>
              <a:off x="8476" y="3568"/>
              <a:ext cx="1"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4" name="Line 34"/>
            <p:cNvSpPr>
              <a:spLocks noChangeShapeType="1"/>
            </p:cNvSpPr>
            <p:nvPr/>
          </p:nvSpPr>
          <p:spPr bwMode="auto">
            <a:xfrm>
              <a:off x="1456" y="10588"/>
              <a:ext cx="1350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5" name="Line 35"/>
            <p:cNvSpPr>
              <a:spLocks noChangeShapeType="1"/>
            </p:cNvSpPr>
            <p:nvPr/>
          </p:nvSpPr>
          <p:spPr bwMode="auto">
            <a:xfrm flipH="1" flipV="1">
              <a:off x="7036" y="10588"/>
              <a:ext cx="1" cy="46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6" name="Line 36"/>
            <p:cNvSpPr>
              <a:spLocks noChangeShapeType="1"/>
            </p:cNvSpPr>
            <p:nvPr/>
          </p:nvSpPr>
          <p:spPr bwMode="auto">
            <a:xfrm flipH="1" flipV="1">
              <a:off x="4696" y="10588"/>
              <a:ext cx="1" cy="467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7" name="Line 37"/>
            <p:cNvSpPr>
              <a:spLocks noChangeShapeType="1"/>
            </p:cNvSpPr>
            <p:nvPr/>
          </p:nvSpPr>
          <p:spPr bwMode="auto">
            <a:xfrm flipH="1" flipV="1">
              <a:off x="9376" y="10588"/>
              <a:ext cx="1" cy="467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8" name="Line 38"/>
            <p:cNvSpPr>
              <a:spLocks noChangeShapeType="1"/>
            </p:cNvSpPr>
            <p:nvPr/>
          </p:nvSpPr>
          <p:spPr bwMode="auto">
            <a:xfrm flipH="1" flipV="1">
              <a:off x="10636" y="10588"/>
              <a:ext cx="1"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0" name="Line 40"/>
            <p:cNvSpPr>
              <a:spLocks noChangeShapeType="1"/>
            </p:cNvSpPr>
            <p:nvPr/>
          </p:nvSpPr>
          <p:spPr bwMode="auto">
            <a:xfrm flipH="1" flipV="1">
              <a:off x="13876" y="10588"/>
              <a:ext cx="1" cy="467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1" name="Line 41"/>
            <p:cNvSpPr>
              <a:spLocks noChangeShapeType="1"/>
            </p:cNvSpPr>
            <p:nvPr/>
          </p:nvSpPr>
          <p:spPr bwMode="auto">
            <a:xfrm>
              <a:off x="8476" y="5188"/>
              <a:ext cx="1"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2" name="Line 42"/>
            <p:cNvSpPr>
              <a:spLocks noChangeShapeType="1"/>
            </p:cNvSpPr>
            <p:nvPr/>
          </p:nvSpPr>
          <p:spPr bwMode="auto">
            <a:xfrm flipV="1">
              <a:off x="3104" y="4697"/>
              <a:ext cx="400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3" name="Line 43"/>
            <p:cNvSpPr>
              <a:spLocks noChangeShapeType="1"/>
            </p:cNvSpPr>
            <p:nvPr/>
          </p:nvSpPr>
          <p:spPr bwMode="auto">
            <a:xfrm>
              <a:off x="1276" y="8608"/>
              <a:ext cx="1" cy="288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284" name="Group 44"/>
            <p:cNvGrpSpPr>
              <a:grpSpLocks/>
            </p:cNvGrpSpPr>
            <p:nvPr/>
          </p:nvGrpSpPr>
          <p:grpSpPr bwMode="auto">
            <a:xfrm>
              <a:off x="6316" y="15268"/>
              <a:ext cx="1612" cy="3060"/>
              <a:chOff x="8784" y="7170"/>
              <a:chExt cx="2321" cy="1800"/>
            </a:xfrm>
          </p:grpSpPr>
          <p:sp>
            <p:nvSpPr>
              <p:cNvPr id="10313" name="Text Box 45"/>
              <p:cNvSpPr txBox="1">
                <a:spLocks noChangeArrowheads="1"/>
              </p:cNvSpPr>
              <p:nvPr/>
            </p:nvSpPr>
            <p:spPr bwMode="auto">
              <a:xfrm>
                <a:off x="8784" y="7170"/>
                <a:ext cx="2321"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b="1">
                  <a:latin typeface="Arial" charset="0"/>
                </a:endParaRPr>
              </a:p>
              <a:p>
                <a:pPr algn="ctr" eaLnBrk="1" hangingPunct="1">
                  <a:spcBef>
                    <a:spcPct val="0"/>
                  </a:spcBef>
                  <a:buFontTx/>
                  <a:buNone/>
                </a:pPr>
                <a:endParaRPr lang="en-US" altLang="en-US" sz="600">
                  <a:latin typeface="Arial" charset="0"/>
                </a:endParaRPr>
              </a:p>
              <a:p>
                <a:pPr algn="ctr" eaLnBrk="1" hangingPunct="1">
                  <a:spcBef>
                    <a:spcPct val="0"/>
                  </a:spcBef>
                  <a:buFontTx/>
                  <a:buNone/>
                </a:pPr>
                <a:r>
                  <a:rPr lang="en-US" altLang="en-US" sz="600">
                    <a:latin typeface="Arial" charset="0"/>
                  </a:rPr>
                  <a:t>Fire Prevention</a:t>
                </a:r>
              </a:p>
              <a:p>
                <a:pPr algn="ctr" eaLnBrk="1" hangingPunct="1">
                  <a:spcBef>
                    <a:spcPct val="0"/>
                  </a:spcBef>
                  <a:buFontTx/>
                  <a:buNone/>
                </a:pPr>
                <a:r>
                  <a:rPr lang="en-US" altLang="en-US" sz="600">
                    <a:latin typeface="Arial" charset="0"/>
                  </a:rPr>
                  <a:t>Fire Suppression</a:t>
                </a:r>
              </a:p>
            </p:txBody>
          </p:sp>
          <p:sp>
            <p:nvSpPr>
              <p:cNvPr id="10314" name="Text Box 46"/>
              <p:cNvSpPr txBox="1">
                <a:spLocks noChangeArrowheads="1"/>
              </p:cNvSpPr>
              <p:nvPr/>
            </p:nvSpPr>
            <p:spPr bwMode="auto">
              <a:xfrm>
                <a:off x="8784" y="7170"/>
                <a:ext cx="2321" cy="72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Fire Department</a:t>
                </a:r>
              </a:p>
              <a:p>
                <a:pPr algn="ctr" eaLnBrk="1" hangingPunct="1">
                  <a:spcBef>
                    <a:spcPct val="0"/>
                  </a:spcBef>
                  <a:buFontTx/>
                  <a:buNone/>
                </a:pPr>
                <a:endParaRPr lang="en-US" altLang="en-US" sz="600">
                  <a:latin typeface="Arial" charset="0"/>
                </a:endParaRPr>
              </a:p>
            </p:txBody>
          </p:sp>
        </p:grpSp>
        <p:grpSp>
          <p:nvGrpSpPr>
            <p:cNvPr id="10285" name="Group 47"/>
            <p:cNvGrpSpPr>
              <a:grpSpLocks/>
            </p:cNvGrpSpPr>
            <p:nvPr/>
          </p:nvGrpSpPr>
          <p:grpSpPr bwMode="auto">
            <a:xfrm>
              <a:off x="7396" y="11488"/>
              <a:ext cx="1672" cy="3060"/>
              <a:chOff x="4464" y="7170"/>
              <a:chExt cx="2321" cy="1800"/>
            </a:xfrm>
          </p:grpSpPr>
          <p:sp>
            <p:nvSpPr>
              <p:cNvPr id="10311" name="Text Box 48"/>
              <p:cNvSpPr txBox="1">
                <a:spLocks noChangeArrowheads="1"/>
              </p:cNvSpPr>
              <p:nvPr/>
            </p:nvSpPr>
            <p:spPr bwMode="auto">
              <a:xfrm>
                <a:off x="4464" y="7170"/>
                <a:ext cx="2321"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500">
                  <a:latin typeface="Arial" charset="0"/>
                </a:endParaRPr>
              </a:p>
              <a:p>
                <a:pPr algn="ctr" eaLnBrk="1" hangingPunct="1">
                  <a:spcBef>
                    <a:spcPct val="0"/>
                  </a:spcBef>
                  <a:buFontTx/>
                  <a:buNone/>
                </a:pPr>
                <a:endParaRPr lang="en-US" altLang="en-US" sz="500">
                  <a:latin typeface="Arial" charset="0"/>
                </a:endParaRPr>
              </a:p>
              <a:p>
                <a:pPr algn="ctr" eaLnBrk="1" hangingPunct="1">
                  <a:spcBef>
                    <a:spcPct val="0"/>
                  </a:spcBef>
                  <a:buFontTx/>
                  <a:buNone/>
                </a:pPr>
                <a:r>
                  <a:rPr lang="en-US" altLang="en-US" sz="500">
                    <a:latin typeface="Arial" charset="0"/>
                  </a:rPr>
                  <a:t>Accounting</a:t>
                </a:r>
              </a:p>
              <a:p>
                <a:pPr algn="ctr" eaLnBrk="1" hangingPunct="1">
                  <a:spcBef>
                    <a:spcPct val="0"/>
                  </a:spcBef>
                  <a:buFontTx/>
                  <a:buNone/>
                </a:pPr>
                <a:r>
                  <a:rPr lang="en-US" altLang="en-US" sz="500">
                    <a:latin typeface="Arial" charset="0"/>
                  </a:rPr>
                  <a:t>Finance</a:t>
                </a:r>
              </a:p>
              <a:p>
                <a:pPr algn="ctr" eaLnBrk="1" hangingPunct="1">
                  <a:spcBef>
                    <a:spcPct val="0"/>
                  </a:spcBef>
                  <a:buFontTx/>
                  <a:buNone/>
                </a:pPr>
                <a:r>
                  <a:rPr lang="en-US" altLang="en-US" sz="500">
                    <a:latin typeface="Arial" charset="0"/>
                  </a:rPr>
                  <a:t>Budget </a:t>
                </a:r>
              </a:p>
              <a:p>
                <a:pPr algn="ctr" eaLnBrk="1" hangingPunct="1">
                  <a:spcBef>
                    <a:spcPct val="0"/>
                  </a:spcBef>
                  <a:buFontTx/>
                  <a:buNone/>
                </a:pPr>
                <a:r>
                  <a:rPr lang="en-US" altLang="en-US" sz="500">
                    <a:latin typeface="Arial" charset="0"/>
                  </a:rPr>
                  <a:t>Utility Billing &amp; Collections</a:t>
                </a:r>
              </a:p>
              <a:p>
                <a:pPr algn="ctr" eaLnBrk="1" hangingPunct="1">
                  <a:spcBef>
                    <a:spcPct val="0"/>
                  </a:spcBef>
                  <a:buFontTx/>
                  <a:buNone/>
                </a:pPr>
                <a:r>
                  <a:rPr lang="en-US" altLang="en-US" sz="500">
                    <a:latin typeface="Arial" charset="0"/>
                  </a:rPr>
                  <a:t>Meter Reading</a:t>
                </a:r>
              </a:p>
              <a:p>
                <a:pPr algn="ctr" eaLnBrk="1" hangingPunct="1">
                  <a:spcBef>
                    <a:spcPct val="0"/>
                  </a:spcBef>
                  <a:buFontTx/>
                  <a:buNone/>
                </a:pPr>
                <a:r>
                  <a:rPr lang="en-US" altLang="en-US" sz="500">
                    <a:latin typeface="Arial" charset="0"/>
                  </a:rPr>
                  <a:t>Cemetery</a:t>
                </a:r>
              </a:p>
            </p:txBody>
          </p:sp>
          <p:sp>
            <p:nvSpPr>
              <p:cNvPr id="10312" name="Text Box 49"/>
              <p:cNvSpPr txBox="1">
                <a:spLocks noChangeArrowheads="1"/>
              </p:cNvSpPr>
              <p:nvPr/>
            </p:nvSpPr>
            <p:spPr bwMode="auto">
              <a:xfrm>
                <a:off x="4464" y="7170"/>
                <a:ext cx="2321" cy="754"/>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Finance Department</a:t>
                </a:r>
              </a:p>
              <a:p>
                <a:pPr eaLnBrk="1" hangingPunct="1">
                  <a:spcBef>
                    <a:spcPct val="0"/>
                  </a:spcBef>
                  <a:buFontTx/>
                  <a:buNone/>
                </a:pPr>
                <a:endParaRPr lang="en-US" altLang="en-US" sz="600">
                  <a:latin typeface="Arial" charset="0"/>
                </a:endParaRPr>
              </a:p>
            </p:txBody>
          </p:sp>
        </p:grpSp>
        <p:grpSp>
          <p:nvGrpSpPr>
            <p:cNvPr id="10286" name="Group 50"/>
            <p:cNvGrpSpPr>
              <a:grpSpLocks/>
            </p:cNvGrpSpPr>
            <p:nvPr/>
          </p:nvGrpSpPr>
          <p:grpSpPr bwMode="auto">
            <a:xfrm>
              <a:off x="11896" y="11488"/>
              <a:ext cx="1620" cy="3060"/>
              <a:chOff x="8784" y="7170"/>
              <a:chExt cx="2321" cy="1800"/>
            </a:xfrm>
          </p:grpSpPr>
          <p:sp>
            <p:nvSpPr>
              <p:cNvPr id="10309" name="Text Box 51"/>
              <p:cNvSpPr txBox="1">
                <a:spLocks noChangeArrowheads="1"/>
              </p:cNvSpPr>
              <p:nvPr/>
            </p:nvSpPr>
            <p:spPr bwMode="auto">
              <a:xfrm>
                <a:off x="8784" y="7170"/>
                <a:ext cx="2321"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a:latin typeface="Arial" charset="0"/>
                </a:endParaRPr>
              </a:p>
              <a:p>
                <a:pPr algn="ctr" eaLnBrk="1" hangingPunct="1">
                  <a:spcBef>
                    <a:spcPct val="0"/>
                  </a:spcBef>
                  <a:buFontTx/>
                  <a:buNone/>
                </a:pPr>
                <a:endParaRPr lang="en-US" altLang="en-US" sz="600">
                  <a:latin typeface="Arial" charset="0"/>
                </a:endParaRPr>
              </a:p>
              <a:p>
                <a:pPr algn="ctr" eaLnBrk="1" hangingPunct="1">
                  <a:spcBef>
                    <a:spcPct val="0"/>
                  </a:spcBef>
                  <a:buFontTx/>
                  <a:buNone/>
                </a:pPr>
                <a:r>
                  <a:rPr lang="en-US" altLang="en-US" sz="600">
                    <a:latin typeface="Arial" charset="0"/>
                  </a:rPr>
                  <a:t>Library Services</a:t>
                </a:r>
              </a:p>
              <a:p>
                <a:pPr eaLnBrk="1" hangingPunct="1">
                  <a:spcBef>
                    <a:spcPct val="0"/>
                  </a:spcBef>
                  <a:buFontTx/>
                  <a:buNone/>
                </a:pPr>
                <a:endParaRPr lang="en-US" altLang="en-US" sz="600">
                  <a:latin typeface="Arial" charset="0"/>
                </a:endParaRPr>
              </a:p>
            </p:txBody>
          </p:sp>
          <p:sp>
            <p:nvSpPr>
              <p:cNvPr id="10310" name="Text Box 52"/>
              <p:cNvSpPr txBox="1">
                <a:spLocks noChangeArrowheads="1"/>
              </p:cNvSpPr>
              <p:nvPr/>
            </p:nvSpPr>
            <p:spPr bwMode="auto">
              <a:xfrm>
                <a:off x="8784" y="7170"/>
                <a:ext cx="2321" cy="72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Bastrop Public</a:t>
                </a:r>
              </a:p>
              <a:p>
                <a:pPr algn="ctr" eaLnBrk="1" hangingPunct="1">
                  <a:spcBef>
                    <a:spcPct val="0"/>
                  </a:spcBef>
                  <a:buFontTx/>
                  <a:buNone/>
                </a:pPr>
                <a:r>
                  <a:rPr lang="en-US" altLang="en-US" sz="600" b="1">
                    <a:solidFill>
                      <a:srgbClr val="003300"/>
                    </a:solidFill>
                    <a:latin typeface="Arial" charset="0"/>
                  </a:rPr>
                  <a:t>Library </a:t>
                </a:r>
              </a:p>
              <a:p>
                <a:pPr algn="ctr" eaLnBrk="1" hangingPunct="1">
                  <a:spcBef>
                    <a:spcPct val="0"/>
                  </a:spcBef>
                  <a:buFontTx/>
                  <a:buNone/>
                </a:pPr>
                <a:endParaRPr lang="en-US" altLang="en-US" sz="600">
                  <a:latin typeface="Arial" charset="0"/>
                </a:endParaRPr>
              </a:p>
            </p:txBody>
          </p:sp>
        </p:grpSp>
        <p:grpSp>
          <p:nvGrpSpPr>
            <p:cNvPr id="10287" name="Group 53"/>
            <p:cNvGrpSpPr>
              <a:grpSpLocks/>
            </p:cNvGrpSpPr>
            <p:nvPr/>
          </p:nvGrpSpPr>
          <p:grpSpPr bwMode="auto">
            <a:xfrm>
              <a:off x="12577" y="15191"/>
              <a:ext cx="1501" cy="3128"/>
              <a:chOff x="7892" y="7125"/>
              <a:chExt cx="1759" cy="1840"/>
            </a:xfrm>
          </p:grpSpPr>
          <p:sp>
            <p:nvSpPr>
              <p:cNvPr id="10307" name="Text Box 54"/>
              <p:cNvSpPr txBox="1">
                <a:spLocks noChangeArrowheads="1"/>
              </p:cNvSpPr>
              <p:nvPr/>
            </p:nvSpPr>
            <p:spPr bwMode="auto">
              <a:xfrm>
                <a:off x="7895" y="7232"/>
                <a:ext cx="1734" cy="1733"/>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b="1">
                  <a:latin typeface="Arial" charset="0"/>
                </a:endParaRPr>
              </a:p>
              <a:p>
                <a:pPr algn="ctr" eaLnBrk="1" hangingPunct="1">
                  <a:spcBef>
                    <a:spcPct val="0"/>
                  </a:spcBef>
                  <a:buFontTx/>
                  <a:buNone/>
                </a:pPr>
                <a:r>
                  <a:rPr lang="en-US" altLang="en-US" sz="500">
                    <a:latin typeface="Arial" charset="0"/>
                  </a:rPr>
                  <a:t>Electric Service</a:t>
                </a:r>
              </a:p>
              <a:p>
                <a:pPr algn="ctr" eaLnBrk="1" hangingPunct="1">
                  <a:spcBef>
                    <a:spcPct val="0"/>
                  </a:spcBef>
                  <a:buFontTx/>
                  <a:buNone/>
                </a:pPr>
                <a:r>
                  <a:rPr lang="en-US" altLang="en-US" sz="500">
                    <a:latin typeface="Arial" charset="0"/>
                  </a:rPr>
                  <a:t>Electric Maintenance</a:t>
                </a:r>
              </a:p>
            </p:txBody>
          </p:sp>
          <p:sp>
            <p:nvSpPr>
              <p:cNvPr id="10308" name="Text Box 55"/>
              <p:cNvSpPr txBox="1">
                <a:spLocks noChangeArrowheads="1"/>
              </p:cNvSpPr>
              <p:nvPr/>
            </p:nvSpPr>
            <p:spPr bwMode="auto">
              <a:xfrm>
                <a:off x="7892" y="7125"/>
                <a:ext cx="1759" cy="758"/>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Bastrop Power &amp; Light</a:t>
                </a:r>
              </a:p>
              <a:p>
                <a:pPr algn="ctr" eaLnBrk="1" hangingPunct="1">
                  <a:spcBef>
                    <a:spcPct val="0"/>
                  </a:spcBef>
                  <a:buFontTx/>
                  <a:buNone/>
                </a:pPr>
                <a:endParaRPr lang="en-US" altLang="en-US" sz="600">
                  <a:latin typeface="Arial" charset="0"/>
                </a:endParaRPr>
              </a:p>
            </p:txBody>
          </p:sp>
        </p:grpSp>
        <p:grpSp>
          <p:nvGrpSpPr>
            <p:cNvPr id="10288" name="Group 56"/>
            <p:cNvGrpSpPr>
              <a:grpSpLocks/>
            </p:cNvGrpSpPr>
            <p:nvPr/>
          </p:nvGrpSpPr>
          <p:grpSpPr bwMode="auto">
            <a:xfrm>
              <a:off x="3976" y="15268"/>
              <a:ext cx="1612" cy="3060"/>
              <a:chOff x="3744" y="7200"/>
              <a:chExt cx="2520" cy="1800"/>
            </a:xfrm>
          </p:grpSpPr>
          <p:sp>
            <p:nvSpPr>
              <p:cNvPr id="10305" name="Text Box 57"/>
              <p:cNvSpPr txBox="1">
                <a:spLocks noChangeArrowheads="1"/>
              </p:cNvSpPr>
              <p:nvPr/>
            </p:nvSpPr>
            <p:spPr bwMode="auto">
              <a:xfrm>
                <a:off x="3744" y="7200"/>
                <a:ext cx="2520"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600">
                  <a:latin typeface="Arial" charset="0"/>
                </a:endParaRPr>
              </a:p>
              <a:p>
                <a:pPr algn="ctr" eaLnBrk="1" hangingPunct="1">
                  <a:spcBef>
                    <a:spcPct val="0"/>
                  </a:spcBef>
                  <a:buFontTx/>
                  <a:buNone/>
                </a:pPr>
                <a:endParaRPr lang="en-US" altLang="en-US" sz="600">
                  <a:latin typeface="Arial" charset="0"/>
                </a:endParaRPr>
              </a:p>
              <a:p>
                <a:pPr algn="ctr" eaLnBrk="1" hangingPunct="1">
                  <a:spcBef>
                    <a:spcPct val="0"/>
                  </a:spcBef>
                  <a:buFontTx/>
                  <a:buNone/>
                </a:pPr>
                <a:r>
                  <a:rPr lang="en-US" altLang="en-US" sz="600">
                    <a:latin typeface="Arial" charset="0"/>
                  </a:rPr>
                  <a:t>Historic Preservation</a:t>
                </a:r>
              </a:p>
              <a:p>
                <a:pPr algn="ctr" eaLnBrk="1" hangingPunct="1">
                  <a:spcBef>
                    <a:spcPct val="0"/>
                  </a:spcBef>
                  <a:buFontTx/>
                  <a:buNone/>
                </a:pPr>
                <a:r>
                  <a:rPr lang="en-US" altLang="en-US" sz="600">
                    <a:latin typeface="Arial" charset="0"/>
                  </a:rPr>
                  <a:t>Main Street Program</a:t>
                </a:r>
              </a:p>
            </p:txBody>
          </p:sp>
          <p:sp>
            <p:nvSpPr>
              <p:cNvPr id="10306" name="Text Box 58"/>
              <p:cNvSpPr txBox="1">
                <a:spLocks noChangeArrowheads="1"/>
              </p:cNvSpPr>
              <p:nvPr/>
            </p:nvSpPr>
            <p:spPr bwMode="auto">
              <a:xfrm>
                <a:off x="3744" y="7200"/>
                <a:ext cx="2520" cy="754"/>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Main Street</a:t>
                </a:r>
              </a:p>
              <a:p>
                <a:pPr algn="ctr" eaLnBrk="1" hangingPunct="1">
                  <a:spcBef>
                    <a:spcPct val="0"/>
                  </a:spcBef>
                  <a:buFontTx/>
                  <a:buNone/>
                </a:pPr>
                <a:endParaRPr lang="en-US" altLang="en-US" sz="600" b="1">
                  <a:solidFill>
                    <a:srgbClr val="003300"/>
                  </a:solidFill>
                  <a:latin typeface="Arial" charset="0"/>
                </a:endParaRPr>
              </a:p>
            </p:txBody>
          </p:sp>
        </p:grpSp>
        <p:grpSp>
          <p:nvGrpSpPr>
            <p:cNvPr id="10289" name="Group 59"/>
            <p:cNvGrpSpPr>
              <a:grpSpLocks/>
            </p:cNvGrpSpPr>
            <p:nvPr/>
          </p:nvGrpSpPr>
          <p:grpSpPr bwMode="auto">
            <a:xfrm>
              <a:off x="916" y="11488"/>
              <a:ext cx="1372" cy="3060"/>
              <a:chOff x="8784" y="7170"/>
              <a:chExt cx="2321" cy="1800"/>
            </a:xfrm>
          </p:grpSpPr>
          <p:sp>
            <p:nvSpPr>
              <p:cNvPr id="10303" name="Text Box 60"/>
              <p:cNvSpPr txBox="1">
                <a:spLocks noChangeArrowheads="1"/>
              </p:cNvSpPr>
              <p:nvPr/>
            </p:nvSpPr>
            <p:spPr bwMode="auto">
              <a:xfrm>
                <a:off x="8784" y="7170"/>
                <a:ext cx="2321"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b="1">
                  <a:latin typeface="Arial" charset="0"/>
                </a:endParaRPr>
              </a:p>
              <a:p>
                <a:pPr algn="ctr" eaLnBrk="1" hangingPunct="1">
                  <a:spcBef>
                    <a:spcPct val="0"/>
                  </a:spcBef>
                  <a:buFontTx/>
                  <a:buNone/>
                </a:pPr>
                <a:endParaRPr lang="en-US" altLang="en-US" sz="600">
                  <a:latin typeface="Arial" charset="0"/>
                </a:endParaRPr>
              </a:p>
              <a:p>
                <a:pPr algn="ctr" eaLnBrk="1" hangingPunct="1">
                  <a:spcBef>
                    <a:spcPct val="0"/>
                  </a:spcBef>
                  <a:buFontTx/>
                  <a:buNone/>
                </a:pPr>
                <a:r>
                  <a:rPr lang="en-US" altLang="en-US" sz="600">
                    <a:latin typeface="Arial" charset="0"/>
                  </a:rPr>
                  <a:t>Permanent Records</a:t>
                </a:r>
              </a:p>
              <a:p>
                <a:pPr algn="ctr" eaLnBrk="1" hangingPunct="1">
                  <a:spcBef>
                    <a:spcPct val="0"/>
                  </a:spcBef>
                  <a:buFontTx/>
                  <a:buNone/>
                </a:pPr>
                <a:r>
                  <a:rPr lang="en-US" altLang="en-US" sz="600">
                    <a:latin typeface="Arial" charset="0"/>
                  </a:rPr>
                  <a:t>Agendas</a:t>
                </a:r>
              </a:p>
              <a:p>
                <a:pPr algn="ctr" eaLnBrk="1" hangingPunct="1">
                  <a:spcBef>
                    <a:spcPct val="0"/>
                  </a:spcBef>
                  <a:buFontTx/>
                  <a:buNone/>
                </a:pPr>
                <a:r>
                  <a:rPr lang="en-US" altLang="en-US" sz="600">
                    <a:latin typeface="Arial" charset="0"/>
                  </a:rPr>
                  <a:t>Minutes</a:t>
                </a:r>
              </a:p>
            </p:txBody>
          </p:sp>
          <p:sp>
            <p:nvSpPr>
              <p:cNvPr id="10304" name="Text Box 61"/>
              <p:cNvSpPr txBox="1">
                <a:spLocks noChangeArrowheads="1"/>
              </p:cNvSpPr>
              <p:nvPr/>
            </p:nvSpPr>
            <p:spPr bwMode="auto">
              <a:xfrm>
                <a:off x="8784" y="7170"/>
                <a:ext cx="2321" cy="72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City Secretary</a:t>
                </a:r>
              </a:p>
              <a:p>
                <a:pPr algn="ctr" eaLnBrk="1" hangingPunct="1">
                  <a:spcBef>
                    <a:spcPct val="0"/>
                  </a:spcBef>
                  <a:buFontTx/>
                  <a:buNone/>
                </a:pPr>
                <a:endParaRPr lang="en-US" altLang="en-US" sz="600">
                  <a:latin typeface="Arial" charset="0"/>
                </a:endParaRPr>
              </a:p>
            </p:txBody>
          </p:sp>
        </p:grpSp>
        <p:grpSp>
          <p:nvGrpSpPr>
            <p:cNvPr id="10290" name="Group 62"/>
            <p:cNvGrpSpPr>
              <a:grpSpLocks/>
            </p:cNvGrpSpPr>
            <p:nvPr/>
          </p:nvGrpSpPr>
          <p:grpSpPr bwMode="auto">
            <a:xfrm>
              <a:off x="14056" y="11488"/>
              <a:ext cx="1590" cy="3060"/>
              <a:chOff x="8784" y="7170"/>
              <a:chExt cx="2321" cy="1800"/>
            </a:xfrm>
          </p:grpSpPr>
          <p:sp>
            <p:nvSpPr>
              <p:cNvPr id="10301" name="Text Box 63"/>
              <p:cNvSpPr txBox="1">
                <a:spLocks noChangeArrowheads="1"/>
              </p:cNvSpPr>
              <p:nvPr/>
            </p:nvSpPr>
            <p:spPr bwMode="auto">
              <a:xfrm>
                <a:off x="8784" y="7170"/>
                <a:ext cx="2321" cy="1800"/>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b="1">
                  <a:latin typeface="Arial" charset="0"/>
                </a:endParaRPr>
              </a:p>
              <a:p>
                <a:pPr algn="ctr" eaLnBrk="1" hangingPunct="1">
                  <a:spcBef>
                    <a:spcPct val="0"/>
                  </a:spcBef>
                  <a:buFontTx/>
                  <a:buNone/>
                </a:pPr>
                <a:endParaRPr lang="en-US" altLang="en-US" sz="600">
                  <a:latin typeface="Arial" charset="0"/>
                </a:endParaRPr>
              </a:p>
              <a:p>
                <a:pPr algn="ctr" eaLnBrk="1" hangingPunct="1">
                  <a:spcBef>
                    <a:spcPct val="0"/>
                  </a:spcBef>
                  <a:buFontTx/>
                  <a:buNone/>
                </a:pPr>
                <a:r>
                  <a:rPr lang="en-US" altLang="en-US" sz="600">
                    <a:latin typeface="Arial" charset="0"/>
                  </a:rPr>
                  <a:t>Fines</a:t>
                </a:r>
              </a:p>
              <a:p>
                <a:pPr algn="ctr" eaLnBrk="1" hangingPunct="1">
                  <a:spcBef>
                    <a:spcPct val="0"/>
                  </a:spcBef>
                  <a:buFontTx/>
                  <a:buNone/>
                </a:pPr>
                <a:r>
                  <a:rPr lang="en-US" altLang="en-US" sz="600">
                    <a:latin typeface="Arial" charset="0"/>
                  </a:rPr>
                  <a:t>Fees</a:t>
                </a:r>
              </a:p>
              <a:p>
                <a:pPr algn="ctr" eaLnBrk="1" hangingPunct="1">
                  <a:spcBef>
                    <a:spcPct val="0"/>
                  </a:spcBef>
                  <a:buFontTx/>
                  <a:buNone/>
                </a:pPr>
                <a:r>
                  <a:rPr lang="en-US" altLang="en-US" sz="600">
                    <a:latin typeface="Arial" charset="0"/>
                  </a:rPr>
                  <a:t>Warrants</a:t>
                </a:r>
              </a:p>
              <a:p>
                <a:pPr eaLnBrk="1" hangingPunct="1">
                  <a:spcBef>
                    <a:spcPct val="0"/>
                  </a:spcBef>
                  <a:buFontTx/>
                  <a:buNone/>
                </a:pPr>
                <a:endParaRPr lang="en-US" altLang="en-US" sz="600">
                  <a:latin typeface="Arial" charset="0"/>
                </a:endParaRPr>
              </a:p>
            </p:txBody>
          </p:sp>
          <p:sp>
            <p:nvSpPr>
              <p:cNvPr id="10302" name="Text Box 64"/>
              <p:cNvSpPr txBox="1">
                <a:spLocks noChangeArrowheads="1"/>
              </p:cNvSpPr>
              <p:nvPr/>
            </p:nvSpPr>
            <p:spPr bwMode="auto">
              <a:xfrm>
                <a:off x="8784" y="7170"/>
                <a:ext cx="2321" cy="720"/>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a:solidFill>
                      <a:srgbClr val="003300"/>
                    </a:solidFill>
                    <a:latin typeface="Arial" charset="0"/>
                  </a:rPr>
                  <a:t>Municipal Court</a:t>
                </a:r>
              </a:p>
            </p:txBody>
          </p:sp>
        </p:grpSp>
        <p:sp>
          <p:nvSpPr>
            <p:cNvPr id="10291" name="Line 65"/>
            <p:cNvSpPr>
              <a:spLocks noChangeShapeType="1"/>
            </p:cNvSpPr>
            <p:nvPr/>
          </p:nvSpPr>
          <p:spPr bwMode="auto">
            <a:xfrm flipH="1" flipV="1">
              <a:off x="8296" y="10588"/>
              <a:ext cx="1"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2" name="Line 66"/>
            <p:cNvSpPr>
              <a:spLocks noChangeShapeType="1"/>
            </p:cNvSpPr>
            <p:nvPr/>
          </p:nvSpPr>
          <p:spPr bwMode="auto">
            <a:xfrm flipH="1" flipV="1">
              <a:off x="2558" y="10588"/>
              <a:ext cx="0" cy="46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3" name="Line 67"/>
            <p:cNvSpPr>
              <a:spLocks noChangeShapeType="1"/>
            </p:cNvSpPr>
            <p:nvPr/>
          </p:nvSpPr>
          <p:spPr bwMode="auto">
            <a:xfrm flipH="1" flipV="1">
              <a:off x="1456" y="10588"/>
              <a:ext cx="1"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4" name="Line 71"/>
            <p:cNvSpPr>
              <a:spLocks noChangeShapeType="1"/>
            </p:cNvSpPr>
            <p:nvPr/>
          </p:nvSpPr>
          <p:spPr bwMode="auto">
            <a:xfrm>
              <a:off x="3076" y="8068"/>
              <a:ext cx="1" cy="54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295" name="Line 72"/>
            <p:cNvSpPr>
              <a:spLocks noChangeShapeType="1"/>
            </p:cNvSpPr>
            <p:nvPr/>
          </p:nvSpPr>
          <p:spPr bwMode="auto">
            <a:xfrm flipH="1" flipV="1">
              <a:off x="14956" y="10588"/>
              <a:ext cx="1"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6" name="Line 73"/>
            <p:cNvSpPr>
              <a:spLocks noChangeShapeType="1"/>
            </p:cNvSpPr>
            <p:nvPr/>
          </p:nvSpPr>
          <p:spPr bwMode="auto">
            <a:xfrm flipH="1">
              <a:off x="3077" y="4697"/>
              <a:ext cx="27" cy="22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7" name="Line 74"/>
            <p:cNvSpPr>
              <a:spLocks noChangeShapeType="1"/>
            </p:cNvSpPr>
            <p:nvPr/>
          </p:nvSpPr>
          <p:spPr bwMode="auto">
            <a:xfrm flipH="1">
              <a:off x="6316" y="6448"/>
              <a:ext cx="72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298" name="Line 75"/>
            <p:cNvSpPr>
              <a:spLocks noChangeShapeType="1"/>
            </p:cNvSpPr>
            <p:nvPr/>
          </p:nvSpPr>
          <p:spPr bwMode="auto">
            <a:xfrm>
              <a:off x="1276" y="8608"/>
              <a:ext cx="504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299" name="Line 76"/>
            <p:cNvSpPr>
              <a:spLocks noChangeShapeType="1"/>
            </p:cNvSpPr>
            <p:nvPr/>
          </p:nvSpPr>
          <p:spPr bwMode="auto">
            <a:xfrm>
              <a:off x="10636" y="5728"/>
              <a:ext cx="1" cy="9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00" name="Line 77"/>
            <p:cNvSpPr>
              <a:spLocks noChangeShapeType="1"/>
            </p:cNvSpPr>
            <p:nvPr/>
          </p:nvSpPr>
          <p:spPr bwMode="auto">
            <a:xfrm>
              <a:off x="10636" y="5728"/>
              <a:ext cx="360" cy="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51" name="Text Box 54"/>
          <p:cNvSpPr txBox="1">
            <a:spLocks noChangeArrowheads="1"/>
          </p:cNvSpPr>
          <p:nvPr/>
        </p:nvSpPr>
        <p:spPr bwMode="auto">
          <a:xfrm>
            <a:off x="6053132" y="6785419"/>
            <a:ext cx="609600" cy="1329171"/>
          </a:xfrm>
          <a:prstGeom prst="rect">
            <a:avLst/>
          </a:prstGeom>
          <a:solidFill>
            <a:srgbClr val="FFFF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1200">
              <a:latin typeface="Arial" charset="0"/>
            </a:endParaRPr>
          </a:p>
          <a:p>
            <a:pPr eaLnBrk="1" hangingPunct="1">
              <a:spcBef>
                <a:spcPct val="0"/>
              </a:spcBef>
              <a:buFontTx/>
              <a:buNone/>
            </a:pPr>
            <a:endParaRPr lang="en-US" altLang="en-US" sz="800" b="1">
              <a:latin typeface="Arial" charset="0"/>
            </a:endParaRPr>
          </a:p>
          <a:p>
            <a:pPr algn="ctr" eaLnBrk="1" hangingPunct="1">
              <a:spcBef>
                <a:spcPct val="0"/>
              </a:spcBef>
              <a:buFontTx/>
              <a:buNone/>
            </a:pPr>
            <a:r>
              <a:rPr lang="en-US" altLang="en-US" sz="500">
                <a:latin typeface="Arial" charset="0"/>
              </a:rPr>
              <a:t>Information </a:t>
            </a:r>
          </a:p>
          <a:p>
            <a:pPr algn="ctr" eaLnBrk="1" hangingPunct="1">
              <a:spcBef>
                <a:spcPct val="0"/>
              </a:spcBef>
              <a:buFontTx/>
              <a:buNone/>
            </a:pPr>
            <a:r>
              <a:rPr lang="en-US" altLang="en-US" sz="500">
                <a:latin typeface="Arial" charset="0"/>
              </a:rPr>
              <a:t>Technology</a:t>
            </a:r>
          </a:p>
          <a:p>
            <a:pPr algn="ctr" eaLnBrk="1" hangingPunct="1">
              <a:spcBef>
                <a:spcPct val="0"/>
              </a:spcBef>
              <a:buFontTx/>
              <a:buNone/>
            </a:pPr>
            <a:r>
              <a:rPr lang="en-US" altLang="en-US" sz="500">
                <a:latin typeface="Arial" charset="0"/>
              </a:rPr>
              <a:t>Services</a:t>
            </a:r>
          </a:p>
        </p:txBody>
      </p:sp>
      <p:sp>
        <p:nvSpPr>
          <p:cNvPr id="10252" name="Text Box 55"/>
          <p:cNvSpPr txBox="1">
            <a:spLocks noChangeArrowheads="1"/>
          </p:cNvSpPr>
          <p:nvPr/>
        </p:nvSpPr>
        <p:spPr bwMode="auto">
          <a:xfrm>
            <a:off x="6053133" y="6742570"/>
            <a:ext cx="619125" cy="555625"/>
          </a:xfrm>
          <a:prstGeom prst="rect">
            <a:avLst/>
          </a:prstGeom>
          <a:solidFill>
            <a:srgbClr val="E7F6FF"/>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 b="1" dirty="0">
                <a:solidFill>
                  <a:srgbClr val="003300"/>
                </a:solidFill>
                <a:latin typeface="Arial" charset="0"/>
              </a:rPr>
              <a:t>I.T. Department</a:t>
            </a:r>
          </a:p>
        </p:txBody>
      </p:sp>
      <p:cxnSp>
        <p:nvCxnSpPr>
          <p:cNvPr id="3" name="Elbow Connector 2"/>
          <p:cNvCxnSpPr>
            <a:endCxn id="10252" idx="0"/>
          </p:cNvCxnSpPr>
          <p:nvPr/>
        </p:nvCxnSpPr>
        <p:spPr>
          <a:xfrm rot="16200000" flipH="1">
            <a:off x="5612828" y="5992702"/>
            <a:ext cx="972854" cy="526881"/>
          </a:xfrm>
          <a:prstGeom prst="bentConnector3">
            <a:avLst>
              <a:gd name="adj1" fmla="val 8017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lide Number Placeholder 1"/>
          <p:cNvSpPr txBox="1">
            <a:spLocks/>
          </p:cNvSpPr>
          <p:nvPr/>
        </p:nvSpPr>
        <p:spPr>
          <a:xfrm>
            <a:off x="5848350" y="11400"/>
            <a:ext cx="800100" cy="438912"/>
          </a:xfrm>
          <a:prstGeom prst="rect">
            <a:avLst/>
          </a:prstGeom>
        </p:spPr>
        <p:txBody>
          <a:bodyPr vert="horz" lIns="91440" tIns="45720" rIns="91440" bIns="45720" rtlCol="0" anchor="ctr"/>
          <a:lstStyle>
            <a:defPPr>
              <a:defRPr lang="en-US"/>
            </a:defPPr>
            <a:lvl1pPr algn="l" rtl="0" fontAlgn="base">
              <a:spcBef>
                <a:spcPct val="0"/>
              </a:spcBef>
              <a:spcAft>
                <a:spcPct val="0"/>
              </a:spcAft>
              <a:defRPr sz="1400" b="1"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fld id="{F5669E6F-A436-41F2-85FF-0D6B9183F3DF}" type="slidenum">
              <a:rPr lang="en-US" smtClean="0"/>
              <a:pPr algn="r">
                <a:defRPr/>
              </a:pPr>
              <a:t>21</a:t>
            </a:fld>
            <a:endParaRPr lang="en-US" dirty="0"/>
          </a:p>
        </p:txBody>
      </p:sp>
    </p:spTree>
    <p:extLst>
      <p:ext uri="{BB962C8B-B14F-4D97-AF65-F5344CB8AC3E}">
        <p14:creationId xmlns:p14="http://schemas.microsoft.com/office/powerpoint/2010/main" val="13269879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25994"/>
            <a:ext cx="738014" cy="486833"/>
          </a:xfrm>
        </p:spPr>
        <p:txBody>
          <a:bodyPr/>
          <a:lstStyle/>
          <a:p>
            <a:pPr>
              <a:defRPr/>
            </a:pPr>
            <a:fld id="{F5669E6F-A436-41F2-85FF-0D6B9183F3DF}" type="slidenum">
              <a:rPr lang="en-US" smtClean="0"/>
              <a:pPr>
                <a:defRPr/>
              </a:pPr>
              <a:t>22</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228600"/>
            <a:ext cx="6096000" cy="1524000"/>
          </a:xfrm>
        </p:spPr>
        <p:txBody>
          <a:bodyPr rtlCol="0">
            <a:normAutofit/>
          </a:bodyPr>
          <a:lstStyle/>
          <a:p>
            <a:pPr eaLnBrk="1" fontAlgn="auto" hangingPunct="1">
              <a:spcAft>
                <a:spcPts val="0"/>
              </a:spcAft>
              <a:defRPr/>
            </a:pPr>
            <a:r>
              <a:rPr lang="en-US" sz="2400" dirty="0" smtClean="0">
                <a:solidFill>
                  <a:srgbClr val="337799"/>
                </a:solidFill>
              </a:rPr>
              <a:t>  </a:t>
            </a:r>
            <a:r>
              <a:rPr lang="en-US" sz="2200" dirty="0" smtClean="0">
                <a:solidFill>
                  <a:srgbClr val="337799"/>
                </a:solidFill>
              </a:rPr>
              <a:t>City of Bastrop</a:t>
            </a:r>
            <a:br>
              <a:rPr lang="en-US" sz="2200" dirty="0" smtClean="0">
                <a:solidFill>
                  <a:srgbClr val="337799"/>
                </a:solidFill>
              </a:rPr>
            </a:br>
            <a:r>
              <a:rPr lang="en-US" sz="2200" dirty="0" smtClean="0">
                <a:solidFill>
                  <a:srgbClr val="337799"/>
                </a:solidFill>
              </a:rPr>
              <a:t>  </a:t>
            </a:r>
            <a:r>
              <a:rPr lang="en-US" sz="2200" dirty="0" smtClean="0">
                <a:solidFill>
                  <a:schemeClr val="bg2">
                    <a:lumMod val="50000"/>
                  </a:schemeClr>
                </a:solidFill>
              </a:rPr>
              <a:t>Departmental Staffing Summary</a:t>
            </a:r>
          </a:p>
        </p:txBody>
      </p:sp>
      <p:graphicFrame>
        <p:nvGraphicFramePr>
          <p:cNvPr id="236722" name="Group 2226"/>
          <p:cNvGraphicFramePr>
            <a:graphicFrameLocks noGrp="1"/>
          </p:cNvGraphicFramePr>
          <p:nvPr>
            <p:ph type="tbl" idx="1"/>
            <p:extLst>
              <p:ext uri="{D42A27DB-BD31-4B8C-83A1-F6EECF244321}">
                <p14:modId xmlns:p14="http://schemas.microsoft.com/office/powerpoint/2010/main" val="2275945361"/>
              </p:ext>
            </p:extLst>
          </p:nvPr>
        </p:nvGraphicFramePr>
        <p:xfrm>
          <a:off x="557645" y="1828800"/>
          <a:ext cx="6096001" cy="5134159"/>
        </p:xfrm>
        <a:graphic>
          <a:graphicData uri="http://schemas.openxmlformats.org/drawingml/2006/table">
            <a:tbl>
              <a:tblPr>
                <a:tableStyleId>{85BE263C-DBD7-4A20-BB59-AAB30ACAA65A}</a:tableStyleId>
              </a:tblPr>
              <a:tblGrid>
                <a:gridCol w="1905000"/>
                <a:gridCol w="990600"/>
                <a:gridCol w="1093140"/>
                <a:gridCol w="1053630"/>
                <a:gridCol w="1053631"/>
              </a:tblGrid>
              <a:tr h="502475">
                <a:tc gridSpan="5">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500" u="none" strike="noStrike" cap="none" normalizeH="0" baseline="0" dirty="0" smtClean="0">
                          <a:ln>
                            <a:noFill/>
                          </a:ln>
                          <a:effectLst/>
                        </a:rPr>
                        <a:t>PAID PERSONNEL ALL FUNDS</a:t>
                      </a:r>
                      <a:endParaRPr kumimoji="0" lang="en-US" sz="1500" b="0" i="0" u="none" strike="noStrike" cap="none" normalizeH="0" baseline="0" dirty="0" smtClean="0">
                        <a:ln>
                          <a:noFill/>
                        </a:ln>
                        <a:solidFill>
                          <a:srgbClr val="336600"/>
                        </a:solidFill>
                        <a:effectLst/>
                        <a:latin typeface="Georgia" pitchFamily="18" charset="0"/>
                      </a:endParaRPr>
                    </a:p>
                  </a:txBody>
                  <a:tcPr marT="45732" marB="45732" anchor="b"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06394">
                <a:tc gridSpan="5">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Full-Time Equivalents (FTE)</a:t>
                      </a:r>
                      <a:endParaRPr kumimoji="0" lang="en-US" sz="1200" b="0" i="0" u="none" strike="noStrike" cap="none" normalizeH="0" baseline="0" dirty="0" smtClean="0">
                        <a:ln>
                          <a:noFill/>
                        </a:ln>
                        <a:solidFill>
                          <a:srgbClr val="336600"/>
                        </a:solidFill>
                        <a:effectLst/>
                        <a:latin typeface="Georgia" pitchFamily="18" charset="0"/>
                      </a:endParaRPr>
                    </a:p>
                  </a:txBody>
                  <a:tcPr marT="45732" marB="45732" anchor="b"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8289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u="none" strike="noStrike" cap="none" normalizeH="0" baseline="0" dirty="0" smtClean="0">
                          <a:ln>
                            <a:noFill/>
                          </a:ln>
                          <a:solidFill>
                            <a:srgbClr val="336600"/>
                          </a:solidFill>
                          <a:effectLst/>
                        </a:rPr>
                        <a:t>FUND TYPE</a:t>
                      </a:r>
                      <a:endParaRPr kumimoji="0" lang="en-US" sz="1100" b="0" i="0" u="none" strike="noStrike" cap="none" normalizeH="0" baseline="0" dirty="0" smtClean="0">
                        <a:ln>
                          <a:noFill/>
                        </a:ln>
                        <a:solidFill>
                          <a:srgbClr val="336600"/>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u="none" strike="noStrike" cap="none" normalizeH="0" baseline="0" dirty="0" smtClean="0">
                          <a:ln>
                            <a:noFill/>
                          </a:ln>
                          <a:solidFill>
                            <a:srgbClr val="336600"/>
                          </a:solidFill>
                          <a:effectLst/>
                        </a:rPr>
                        <a:t>FY 2011-2012</a:t>
                      </a:r>
                      <a:endParaRPr kumimoji="0" lang="en-US" sz="1100" b="0" i="0" u="none" strike="noStrike" cap="none" normalizeH="0" baseline="0" dirty="0" smtClean="0">
                        <a:ln>
                          <a:noFill/>
                        </a:ln>
                        <a:solidFill>
                          <a:srgbClr val="336600"/>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u="none" strike="noStrike" cap="none" normalizeH="0" baseline="0" dirty="0" smtClean="0">
                          <a:ln>
                            <a:noFill/>
                          </a:ln>
                          <a:solidFill>
                            <a:srgbClr val="336600"/>
                          </a:solidFill>
                          <a:effectLst/>
                        </a:rPr>
                        <a:t>FY 2012-2013</a:t>
                      </a:r>
                      <a:endParaRPr kumimoji="0" lang="en-US" sz="1100" b="0" i="0" u="none" strike="noStrike" cap="none" normalizeH="0" baseline="0" dirty="0" smtClean="0">
                        <a:ln>
                          <a:noFill/>
                        </a:ln>
                        <a:solidFill>
                          <a:srgbClr val="336600"/>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u="none" strike="noStrike" cap="none" normalizeH="0" baseline="0" dirty="0" smtClean="0">
                          <a:ln>
                            <a:noFill/>
                          </a:ln>
                          <a:solidFill>
                            <a:srgbClr val="336600"/>
                          </a:solidFill>
                          <a:effectLst/>
                        </a:rPr>
                        <a:t>FY 2013-2014</a:t>
                      </a:r>
                      <a:endParaRPr kumimoji="0" lang="en-US" sz="1100" b="0" i="0" u="none" strike="noStrike" cap="none" normalizeH="0" baseline="0" dirty="0" smtClean="0">
                        <a:ln>
                          <a:noFill/>
                        </a:ln>
                        <a:solidFill>
                          <a:srgbClr val="336600"/>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en-US" sz="1100" u="none" strike="noStrike" cap="none" normalizeH="0" baseline="0" dirty="0" smtClean="0">
                          <a:ln>
                            <a:noFill/>
                          </a:ln>
                          <a:solidFill>
                            <a:srgbClr val="336600"/>
                          </a:solidFill>
                          <a:effectLst/>
                        </a:rPr>
                        <a:t>FY 2014-2015</a:t>
                      </a:r>
                      <a:endParaRPr kumimoji="0" lang="en-US" sz="1100" b="0" i="0" u="none" strike="noStrike" cap="none" normalizeH="0" baseline="0" dirty="0" smtClean="0">
                        <a:ln>
                          <a:noFill/>
                        </a:ln>
                        <a:solidFill>
                          <a:srgbClr val="336600"/>
                        </a:solidFill>
                        <a:effectLst/>
                        <a:latin typeface="Georgia" pitchFamily="18" charset="0"/>
                      </a:endParaRPr>
                    </a:p>
                  </a:txBody>
                  <a:tcPr marT="45732" marB="45732" anchor="b" horzOverflow="overflow"/>
                </a:tc>
              </a:tr>
              <a:tr h="3731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General Fund</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dk1"/>
                          </a:solidFill>
                          <a:effectLst/>
                          <a:latin typeface="+mn-lt"/>
                        </a:rPr>
                        <a:t>89</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dk1"/>
                          </a:solidFill>
                          <a:effectLst/>
                          <a:latin typeface="+mn-lt"/>
                        </a:rPr>
                        <a:t>89.1</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dk1"/>
                          </a:solidFill>
                          <a:effectLst/>
                          <a:latin typeface="+mn-lt"/>
                        </a:rPr>
                        <a:t>89.1</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dk1"/>
                          </a:solidFill>
                          <a:effectLst/>
                          <a:latin typeface="+mn-lt"/>
                        </a:rPr>
                        <a:t>90.7</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r>
              <a:tr h="5106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Water/Wastewater Utility</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13</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13</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13</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13</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r>
              <a:tr h="3731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Main Street Program</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r>
              <a:tr h="3731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Bastrop Power &amp; Light</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9</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9</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9</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9</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r>
              <a:tr h="3731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Convention Center</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4.2</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4.2</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4.5</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solidFill>
                      <a:schemeClr val="bg1"/>
                    </a:solidFill>
                  </a:tcPr>
                </a:tc>
              </a:tr>
              <a:tr h="591246">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Bastrop Economic Development Corporation</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2</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2</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2</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2</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r>
              <a:tr h="42052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Fairview Cemetery</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.5</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.5</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1.5</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1.5</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r>
              <a:tr h="454301">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  Total All Funds</a:t>
                      </a:r>
                      <a:endParaRPr kumimoji="0" lang="en-US" sz="1200" b="1" i="0" u="none" strike="noStrike" cap="none" normalizeH="0" baseline="0" dirty="0" smtClean="0">
                        <a:ln>
                          <a:noFill/>
                        </a:ln>
                        <a:solidFill>
                          <a:schemeClr val="tx1"/>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118.5</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118.8</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119.8</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121.7</a:t>
                      </a:r>
                      <a:endParaRPr kumimoji="0" lang="en-US" sz="1200" b="1" i="0" u="none" strike="noStrike" cap="none" normalizeH="0" baseline="0" dirty="0" smtClean="0">
                        <a:ln>
                          <a:noFill/>
                        </a:ln>
                        <a:solidFill>
                          <a:schemeClr val="tx1"/>
                        </a:solidFill>
                        <a:effectLst/>
                        <a:latin typeface="Georgia" pitchFamily="18" charset="0"/>
                      </a:endParaRPr>
                    </a:p>
                  </a:txBody>
                  <a:tcPr marT="45732" marB="45732" anchor="b" horzOverflow="overflow"/>
                </a:tc>
              </a:tr>
              <a:tr h="373138">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solidFill>
                            <a:srgbClr val="006699"/>
                          </a:solidFill>
                          <a:effectLst/>
                        </a:rPr>
                        <a:t>FTE New Positions:</a:t>
                      </a:r>
                      <a:endParaRPr kumimoji="0" lang="en-US" sz="1200" b="0" i="0" u="none" strike="noStrike" cap="none" normalizeH="0" baseline="0" dirty="0" smtClean="0">
                        <a:ln>
                          <a:noFill/>
                        </a:ln>
                        <a:solidFill>
                          <a:srgbClr val="006699"/>
                        </a:solidFill>
                        <a:effectLst/>
                        <a:latin typeface="Calibri" pitchFamily="34"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solidFill>
                            <a:srgbClr val="006699"/>
                          </a:solidFill>
                          <a:effectLst/>
                        </a:rPr>
                        <a:t>.1</a:t>
                      </a:r>
                      <a:endParaRPr kumimoji="0" lang="en-US" sz="1200" b="0" i="0" u="none" strike="noStrike" cap="none" normalizeH="0" baseline="0" dirty="0" smtClean="0">
                        <a:ln>
                          <a:noFill/>
                        </a:ln>
                        <a:solidFill>
                          <a:srgbClr val="006699"/>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6699"/>
                          </a:solidFill>
                          <a:effectLst/>
                          <a:latin typeface="+mn-lt"/>
                        </a:rPr>
                        <a:t>.3</a:t>
                      </a:r>
                      <a:endParaRPr kumimoji="0" lang="en-US" sz="1200" b="0" i="0" u="none" strike="noStrike" cap="none" normalizeH="0" baseline="0" dirty="0" smtClean="0">
                        <a:ln>
                          <a:noFill/>
                        </a:ln>
                        <a:solidFill>
                          <a:srgbClr val="006699"/>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6699"/>
                          </a:solidFill>
                          <a:effectLst/>
                          <a:latin typeface="+mn-lt"/>
                        </a:rPr>
                        <a:t>1</a:t>
                      </a:r>
                      <a:endParaRPr kumimoji="0" lang="en-US" sz="1200" b="0" i="0" u="none" strike="noStrike" cap="none" normalizeH="0" baseline="0" dirty="0" smtClean="0">
                        <a:ln>
                          <a:noFill/>
                        </a:ln>
                        <a:solidFill>
                          <a:srgbClr val="006699"/>
                        </a:solidFill>
                        <a:effectLst/>
                        <a:latin typeface="Georgia" pitchFamily="18" charset="0"/>
                      </a:endParaRPr>
                    </a:p>
                  </a:txBody>
                  <a:tcPr marT="45732" marB="45732" anchor="b"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6699"/>
                          </a:solidFill>
                          <a:effectLst/>
                          <a:latin typeface="+mn-lt"/>
                        </a:rPr>
                        <a:t>2.9*</a:t>
                      </a:r>
                    </a:p>
                  </a:txBody>
                  <a:tcPr marT="45732" marB="45732" anchor="b" horzOverflow="overflow"/>
                </a:tc>
              </a:tr>
            </a:tbl>
          </a:graphicData>
        </a:graphic>
      </p:graphicFrame>
      <p:sp>
        <p:nvSpPr>
          <p:cNvPr id="5" name="Slide Number Placeholder 4"/>
          <p:cNvSpPr>
            <a:spLocks noGrp="1"/>
          </p:cNvSpPr>
          <p:nvPr>
            <p:ph type="sldNum" sz="quarter" idx="12"/>
          </p:nvPr>
        </p:nvSpPr>
        <p:spPr>
          <a:xfrm>
            <a:off x="5738986" y="8657167"/>
            <a:ext cx="738014" cy="486833"/>
          </a:xfrm>
        </p:spPr>
        <p:txBody>
          <a:bodyPr/>
          <a:lstStyle/>
          <a:p>
            <a:pPr algn="r">
              <a:defRPr/>
            </a:pPr>
            <a:fld id="{6A84EA9F-3E01-452A-8B58-185213A9F318}" type="slidenum">
              <a:rPr lang="en-US" smtClean="0"/>
              <a:pPr algn="r">
                <a:defRPr/>
              </a:pPr>
              <a:t>23</a:t>
            </a:fld>
            <a:endParaRPr lang="en-US"/>
          </a:p>
        </p:txBody>
      </p:sp>
      <p:sp>
        <p:nvSpPr>
          <p:cNvPr id="2" name="Rectangle 1"/>
          <p:cNvSpPr/>
          <p:nvPr/>
        </p:nvSpPr>
        <p:spPr>
          <a:xfrm>
            <a:off x="571500" y="7239000"/>
            <a:ext cx="6057900" cy="10668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In Fy2014-2015 there were 2.9 FTE personnel added, however 1 FTE from the Police Department SRO program was reduced as requested by the school district.</a:t>
            </a:r>
            <a:endParaRPr lang="en-US" sz="1400" dirty="0"/>
          </a:p>
        </p:txBody>
      </p:sp>
    </p:spTree>
    <p:extLst>
      <p:ext uri="{BB962C8B-B14F-4D97-AF65-F5344CB8AC3E}">
        <p14:creationId xmlns:p14="http://schemas.microsoft.com/office/powerpoint/2010/main" val="3948371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27" y="8657167"/>
            <a:ext cx="738014" cy="486833"/>
          </a:xfrm>
        </p:spPr>
        <p:txBody>
          <a:bodyPr/>
          <a:lstStyle/>
          <a:p>
            <a:pPr>
              <a:defRPr/>
            </a:pPr>
            <a:fld id="{F5669E6F-A436-41F2-85FF-0D6B9183F3DF}" type="slidenum">
              <a:rPr lang="en-US" smtClean="0"/>
              <a:pPr>
                <a:defRPr/>
              </a:pPr>
              <a:t>24</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634211" y="8603673"/>
            <a:ext cx="738014" cy="486833"/>
          </a:xfrm>
        </p:spPr>
        <p:txBody>
          <a:bodyPr/>
          <a:lstStyle/>
          <a:p>
            <a:pPr algn="r">
              <a:defRPr/>
            </a:pPr>
            <a:fld id="{51166FBA-330C-45E5-AFF4-CFFCACB6A516}" type="slidenum">
              <a:rPr lang="en-US" smtClean="0"/>
              <a:pPr algn="r">
                <a:defRPr/>
              </a:pPr>
              <a:t>25</a:t>
            </a:fld>
            <a:endParaRPr lang="en-US" dirty="0"/>
          </a:p>
        </p:txBody>
      </p:sp>
      <p:sp>
        <p:nvSpPr>
          <p:cNvPr id="26626" name="Rectangle 2"/>
          <p:cNvSpPr>
            <a:spLocks noGrp="1" noChangeArrowheads="1"/>
          </p:cNvSpPr>
          <p:nvPr>
            <p:ph type="body" sz="half" idx="4294967295"/>
          </p:nvPr>
        </p:nvSpPr>
        <p:spPr>
          <a:xfrm>
            <a:off x="466725" y="101600"/>
            <a:ext cx="5905500" cy="7823200"/>
          </a:xfrm>
        </p:spPr>
        <p:txBody>
          <a:bodyPr/>
          <a:lstStyle/>
          <a:p>
            <a:pPr eaLnBrk="1" hangingPunct="1">
              <a:buFontTx/>
              <a:buNone/>
            </a:pPr>
            <a:endParaRPr lang="en-US" sz="4400" dirty="0" smtClean="0"/>
          </a:p>
          <a:p>
            <a:pPr algn="r" eaLnBrk="1" hangingPunct="1">
              <a:buFontTx/>
              <a:buNone/>
            </a:pPr>
            <a:endParaRPr lang="en-US" sz="4400" b="1" dirty="0" smtClean="0"/>
          </a:p>
          <a:p>
            <a:pPr algn="r" eaLnBrk="1" hangingPunct="1">
              <a:buFontTx/>
              <a:buNone/>
            </a:pPr>
            <a:endParaRPr lang="en-US" sz="4100" dirty="0" smtClean="0"/>
          </a:p>
          <a:p>
            <a:pPr algn="r" eaLnBrk="1" hangingPunct="1">
              <a:buFontTx/>
              <a:buNone/>
            </a:pPr>
            <a:endParaRPr lang="en-US" sz="4100" dirty="0" smtClean="0">
              <a:solidFill>
                <a:srgbClr val="337799"/>
              </a:solidFill>
            </a:endParaRPr>
          </a:p>
          <a:p>
            <a:pPr algn="ctr" eaLnBrk="1" hangingPunct="1">
              <a:buFontTx/>
              <a:buNone/>
            </a:pPr>
            <a:r>
              <a:rPr lang="en-US" sz="4400" dirty="0" smtClean="0">
                <a:solidFill>
                  <a:srgbClr val="006699"/>
                </a:solidFill>
                <a:latin typeface="Arial" charset="0"/>
                <a:cs typeface="Arial" charset="0"/>
              </a:rPr>
              <a:t>Financial Summary</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F5669E6F-A436-41F2-85FF-0D6B9183F3DF}" type="slidenum">
              <a:rPr lang="en-US" smtClean="0"/>
              <a:pPr>
                <a:defRPr/>
              </a:pPr>
              <a:t>26</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381000"/>
            <a:ext cx="6400800" cy="1320800"/>
          </a:xfrm>
          <a:solidFill>
            <a:schemeClr val="bg1"/>
          </a:solidFill>
        </p:spPr>
        <p:txBody>
          <a:bodyPr/>
          <a:lstStyle/>
          <a:p>
            <a:pPr eaLnBrk="1" hangingPunct="1"/>
            <a:r>
              <a:rPr lang="en-US" altLang="en-US" sz="2400" dirty="0" smtClean="0">
                <a:solidFill>
                  <a:srgbClr val="006699"/>
                </a:solidFill>
                <a:latin typeface="Arial" panose="020B0604020202020204" pitchFamily="34" charset="0"/>
                <a:cs typeface="Arial" panose="020B0604020202020204" pitchFamily="34" charset="0"/>
              </a:rPr>
              <a:t>Fiscal Year 2014-2015 </a:t>
            </a:r>
            <a:br>
              <a:rPr lang="en-US" altLang="en-US" sz="2400" dirty="0" smtClean="0">
                <a:solidFill>
                  <a:srgbClr val="006699"/>
                </a:solidFill>
                <a:latin typeface="Arial" panose="020B0604020202020204" pitchFamily="34" charset="0"/>
                <a:cs typeface="Arial" panose="020B0604020202020204" pitchFamily="34" charset="0"/>
              </a:rPr>
            </a:br>
            <a:r>
              <a:rPr lang="en-US" altLang="en-US" sz="2400" dirty="0" smtClean="0">
                <a:solidFill>
                  <a:srgbClr val="006699"/>
                </a:solidFill>
                <a:latin typeface="Arial" panose="020B0604020202020204" pitchFamily="34" charset="0"/>
                <a:cs typeface="Arial" panose="020B0604020202020204" pitchFamily="34" charset="0"/>
              </a:rPr>
              <a:t>All Funds Total Resources and Expenditures</a:t>
            </a:r>
          </a:p>
        </p:txBody>
      </p:sp>
      <p:graphicFrame>
        <p:nvGraphicFramePr>
          <p:cNvPr id="22531" name="Content Placeholder 5"/>
          <p:cNvGraphicFramePr>
            <a:graphicFrameLocks noGrp="1"/>
          </p:cNvGraphicFramePr>
          <p:nvPr>
            <p:ph idx="1"/>
            <p:extLst>
              <p:ext uri="{D42A27DB-BD31-4B8C-83A1-F6EECF244321}">
                <p14:modId xmlns:p14="http://schemas.microsoft.com/office/powerpoint/2010/main" val="3649092994"/>
              </p:ext>
            </p:extLst>
          </p:nvPr>
        </p:nvGraphicFramePr>
        <p:xfrm>
          <a:off x="541338" y="2997200"/>
          <a:ext cx="5924550" cy="4065588"/>
        </p:xfrm>
        <a:graphic>
          <a:graphicData uri="http://schemas.openxmlformats.org/presentationml/2006/ole">
            <mc:AlternateContent xmlns:mc="http://schemas.openxmlformats.org/markup-compatibility/2006">
              <mc:Choice xmlns:v="urn:schemas-microsoft-com:vml" Requires="v">
                <p:oleObj spid="_x0000_s204884" name="Worksheet" r:id="rId3" imgW="8772567" imgH="6019920" progId="Excel.Sheet.8">
                  <p:embed/>
                </p:oleObj>
              </mc:Choice>
              <mc:Fallback>
                <p:oleObj name="Worksheet" r:id="rId3" imgW="8772567" imgH="6019920" progId="Excel.Sheet.8">
                  <p:embed/>
                  <p:pic>
                    <p:nvPicPr>
                      <p:cNvPr id="0" name=""/>
                      <p:cNvPicPr>
                        <a:picLocks noGrp="1" noChangeArrowheads="1"/>
                      </p:cNvPicPr>
                      <p:nvPr/>
                    </p:nvPicPr>
                    <p:blipFill>
                      <a:blip r:embed="rId4"/>
                      <a:srcRect/>
                      <a:stretch>
                        <a:fillRect/>
                      </a:stretch>
                    </p:blipFill>
                    <p:spPr bwMode="auto">
                      <a:xfrm>
                        <a:off x="541338" y="2997200"/>
                        <a:ext cx="5924550" cy="4065588"/>
                      </a:xfrm>
                      <a:prstGeom prst="rect">
                        <a:avLst/>
                      </a:prstGeom>
                      <a:solidFill>
                        <a:schemeClr val="accent1"/>
                      </a:solidFill>
                      <a:ln>
                        <a:noFill/>
                      </a:ln>
                    </p:spPr>
                  </p:pic>
                </p:oleObj>
              </mc:Fallback>
            </mc:AlternateContent>
          </a:graphicData>
        </a:graphic>
      </p:graphicFrame>
      <p:sp>
        <p:nvSpPr>
          <p:cNvPr id="22532" name="Slide Number Placeholder 2"/>
          <p:cNvSpPr>
            <a:spLocks noGrp="1"/>
          </p:cNvSpPr>
          <p:nvPr>
            <p:ph type="sldNum" sz="quarter" idx="12"/>
          </p:nvPr>
        </p:nvSpPr>
        <p:spPr bwMode="auto">
          <a:xfrm>
            <a:off x="5727874" y="8657167"/>
            <a:ext cx="738014"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353AD96-BD7F-46F4-BE4A-45ECEC12114A}" type="slidenum">
              <a:rPr lang="en-US" altLang="en-US" sz="790" smtClean="0">
                <a:solidFill>
                  <a:schemeClr val="bg1"/>
                </a:solidFill>
                <a:latin typeface="Arial" panose="020B0604020202020204" pitchFamily="34" charset="0"/>
              </a:rPr>
              <a:pPr>
                <a:spcBef>
                  <a:spcPct val="0"/>
                </a:spcBef>
                <a:buFontTx/>
                <a:buNone/>
              </a:pPr>
              <a:t>27</a:t>
            </a:fld>
            <a:endParaRPr lang="en-US" altLang="en-US" sz="790" dirty="0" smtClean="0">
              <a:solidFill>
                <a:schemeClr val="bg1"/>
              </a:solidFill>
              <a:latin typeface="Arial" panose="020B0604020202020204" pitchFamily="34" charset="0"/>
            </a:endParaRPr>
          </a:p>
        </p:txBody>
      </p:sp>
    </p:spTree>
    <p:extLst>
      <p:ext uri="{BB962C8B-B14F-4D97-AF65-F5344CB8AC3E}">
        <p14:creationId xmlns:p14="http://schemas.microsoft.com/office/powerpoint/2010/main" val="296771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0" y="8629458"/>
            <a:ext cx="738014" cy="486833"/>
          </a:xfrm>
        </p:spPr>
        <p:txBody>
          <a:bodyPr/>
          <a:lstStyle/>
          <a:p>
            <a:pPr>
              <a:defRPr/>
            </a:pPr>
            <a:fld id="{DFE72891-536B-4EE9-A267-D3B0B703DF73}" type="slidenum">
              <a:rPr lang="en-US" smtClean="0"/>
              <a:pPr>
                <a:defRPr/>
              </a:pPr>
              <a:t>28</a:t>
            </a:fld>
            <a:endParaRPr lang="en-US" dirty="0"/>
          </a:p>
        </p:txBody>
      </p:sp>
      <p:sp>
        <p:nvSpPr>
          <p:cNvPr id="4" name="Slide Number Placeholder 1"/>
          <p:cNvSpPr txBox="1">
            <a:spLocks/>
          </p:cNvSpPr>
          <p:nvPr/>
        </p:nvSpPr>
        <p:spPr>
          <a:xfrm>
            <a:off x="457200" y="5024"/>
            <a:ext cx="800100" cy="438912"/>
          </a:xfrm>
          <a:prstGeom prst="rect">
            <a:avLst/>
          </a:prstGeom>
        </p:spPr>
        <p:txBody>
          <a:bodyPr vert="horz" lIns="91440" tIns="45720" rIns="91440" bIns="45720" rtlCol="0" anchor="ctr"/>
          <a:lstStyle>
            <a:defPPr>
              <a:defRPr lang="en-US"/>
            </a:defPPr>
            <a:lvl1pPr algn="l" rtl="0" fontAlgn="base">
              <a:spcBef>
                <a:spcPct val="0"/>
              </a:spcBef>
              <a:spcAft>
                <a:spcPct val="0"/>
              </a:spcAft>
              <a:defRPr sz="1400" b="1"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F5669E6F-A436-41F2-85FF-0D6B9183F3DF}" type="slidenum">
              <a:rPr lang="en-US" smtClean="0"/>
              <a:pPr>
                <a:defRPr/>
              </a:pPr>
              <a:t>28</a:t>
            </a:fld>
            <a:endParaRPr lang="en-US" dirty="0"/>
          </a:p>
        </p:txBody>
      </p:sp>
      <p:graphicFrame>
        <p:nvGraphicFramePr>
          <p:cNvPr id="5" name="Object 1"/>
          <p:cNvGraphicFramePr>
            <a:graphicFrameLocks noChangeAspect="1"/>
          </p:cNvGraphicFramePr>
          <p:nvPr>
            <p:extLst>
              <p:ext uri="{D42A27DB-BD31-4B8C-83A1-F6EECF244321}">
                <p14:modId xmlns:p14="http://schemas.microsoft.com/office/powerpoint/2010/main" val="268694457"/>
              </p:ext>
            </p:extLst>
          </p:nvPr>
        </p:nvGraphicFramePr>
        <p:xfrm>
          <a:off x="457200" y="685800"/>
          <a:ext cx="5905500" cy="7086600"/>
        </p:xfrm>
        <a:graphic>
          <a:graphicData uri="http://schemas.openxmlformats.org/presentationml/2006/ole">
            <mc:AlternateContent xmlns:mc="http://schemas.openxmlformats.org/markup-compatibility/2006">
              <mc:Choice xmlns:v="urn:schemas-microsoft-com:vml" Requires="v">
                <p:oleObj spid="_x0000_s198759" name="Worksheet" r:id="rId3" imgW="5905376" imgH="6639030" progId="Excel.Sheet.12">
                  <p:embed/>
                </p:oleObj>
              </mc:Choice>
              <mc:Fallback>
                <p:oleObj name="Worksheet" r:id="rId3" imgW="5905376" imgH="663903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85800"/>
                        <a:ext cx="5905500" cy="7086600"/>
                      </a:xfrm>
                      <a:prstGeom prst="rect">
                        <a:avLst/>
                      </a:prstGeom>
                      <a:solidFill>
                        <a:schemeClr val="bg1"/>
                      </a:solidFill>
                      <a:ln>
                        <a:noFill/>
                      </a:ln>
                    </p:spPr>
                  </p:pic>
                </p:oleObj>
              </mc:Fallback>
            </mc:AlternateContent>
          </a:graphicData>
        </a:graphic>
      </p:graphicFrame>
    </p:spTree>
    <p:extLst>
      <p:ext uri="{BB962C8B-B14F-4D97-AF65-F5344CB8AC3E}">
        <p14:creationId xmlns:p14="http://schemas.microsoft.com/office/powerpoint/2010/main" val="33578657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F03DDD3-7F86-4A36-A7D9-D085A0E230ED}" type="slidenum">
              <a:rPr lang="en-US" smtClean="0"/>
              <a:pPr>
                <a:defRPr/>
              </a:pPr>
              <a:t>29</a:t>
            </a:fld>
            <a:endParaRPr lang="en-US"/>
          </a:p>
        </p:txBody>
      </p:sp>
      <p:sp>
        <p:nvSpPr>
          <p:cNvPr id="4" name="Slide Number Placeholder 1"/>
          <p:cNvSpPr txBox="1">
            <a:spLocks/>
          </p:cNvSpPr>
          <p:nvPr/>
        </p:nvSpPr>
        <p:spPr>
          <a:xfrm>
            <a:off x="5783263" y="5024"/>
            <a:ext cx="800100" cy="438912"/>
          </a:xfrm>
          <a:prstGeom prst="rect">
            <a:avLst/>
          </a:prstGeom>
        </p:spPr>
        <p:txBody>
          <a:bodyPr vert="horz" lIns="91440" tIns="45720" rIns="91440" bIns="45720" rtlCol="0" anchor="ctr"/>
          <a:lstStyle>
            <a:defPPr>
              <a:defRPr lang="en-US"/>
            </a:defPPr>
            <a:lvl1pPr algn="l" rtl="0" fontAlgn="base">
              <a:spcBef>
                <a:spcPct val="0"/>
              </a:spcBef>
              <a:spcAft>
                <a:spcPct val="0"/>
              </a:spcAft>
              <a:defRPr sz="1400" b="1"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fld id="{F5669E6F-A436-41F2-85FF-0D6B9183F3DF}" type="slidenum">
              <a:rPr lang="en-US" smtClean="0"/>
              <a:pPr algn="r">
                <a:defRPr/>
              </a:pPr>
              <a:t>29</a:t>
            </a:fld>
            <a:endParaRPr lang="en-US" dirty="0"/>
          </a:p>
        </p:txBody>
      </p:sp>
      <p:graphicFrame>
        <p:nvGraphicFramePr>
          <p:cNvPr id="5" name="Object 1"/>
          <p:cNvGraphicFramePr>
            <a:graphicFrameLocks noChangeAspect="1"/>
          </p:cNvGraphicFramePr>
          <p:nvPr/>
        </p:nvGraphicFramePr>
        <p:xfrm>
          <a:off x="533400" y="304800"/>
          <a:ext cx="5905500" cy="7858125"/>
        </p:xfrm>
        <a:graphic>
          <a:graphicData uri="http://schemas.openxmlformats.org/presentationml/2006/ole">
            <mc:AlternateContent xmlns:mc="http://schemas.openxmlformats.org/markup-compatibility/2006">
              <mc:Choice xmlns:v="urn:schemas-microsoft-com:vml" Requires="v">
                <p:oleObj spid="_x0000_s199781" name="Worksheet" r:id="rId3" imgW="5905376" imgH="7629660" progId="Excel.Sheet.12">
                  <p:embed/>
                </p:oleObj>
              </mc:Choice>
              <mc:Fallback>
                <p:oleObj name="Worksheet" r:id="rId3" imgW="5905376" imgH="7629660"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5905500" cy="7858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28109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ChangeArrowheads="1"/>
          </p:cNvSpPr>
          <p:nvPr/>
        </p:nvSpPr>
        <p:spPr bwMode="auto">
          <a:xfrm>
            <a:off x="533400" y="627079"/>
            <a:ext cx="6019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dirty="0">
                <a:solidFill>
                  <a:schemeClr val="bg2">
                    <a:lumMod val="50000"/>
                  </a:schemeClr>
                </a:solidFill>
              </a:rPr>
              <a:t>Public Notice </a:t>
            </a:r>
            <a:r>
              <a:rPr lang="en-US" sz="2200" dirty="0" smtClean="0">
                <a:solidFill>
                  <a:schemeClr val="bg2">
                    <a:lumMod val="50000"/>
                  </a:schemeClr>
                </a:solidFill>
              </a:rPr>
              <a:t>Requirement</a:t>
            </a:r>
            <a:endParaRPr lang="en-US" sz="2200" dirty="0">
              <a:solidFill>
                <a:schemeClr val="bg2">
                  <a:lumMod val="50000"/>
                </a:schemeClr>
              </a:solidFill>
            </a:endParaRPr>
          </a:p>
        </p:txBody>
      </p:sp>
      <p:pic>
        <p:nvPicPr>
          <p:cNvPr id="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599" y="1219200"/>
            <a:ext cx="5181601" cy="1708160"/>
          </a:xfrm>
          <a:prstGeom prst="rect">
            <a:avLst/>
          </a:prstGeom>
        </p:spPr>
        <p:txBody>
          <a:bodyPr wrap="square">
            <a:spAutoFit/>
          </a:bodyPr>
          <a:lstStyle/>
          <a:p>
            <a:pPr algn="just" eaLnBrk="1" hangingPunct="1">
              <a:lnSpc>
                <a:spcPct val="150000"/>
              </a:lnSpc>
            </a:pPr>
            <a:r>
              <a:rPr lang="en-US" altLang="en-US" sz="1400" dirty="0"/>
              <a:t>The Truth-in-Taxation laws of the State of Texas require notices to be published and hold two public hearings if an entity’s proposed tax rate exceeds the effective or rollback tax rate. The purpose of the public hearings are to give the taxpayers an opportunity to express their views on the tax rate.                                  </a:t>
            </a:r>
          </a:p>
        </p:txBody>
      </p:sp>
      <p:sp>
        <p:nvSpPr>
          <p:cNvPr id="9" name="Rectangle 8"/>
          <p:cNvSpPr/>
          <p:nvPr/>
        </p:nvSpPr>
        <p:spPr>
          <a:xfrm>
            <a:off x="457200" y="3505200"/>
            <a:ext cx="5834063" cy="3230563"/>
          </a:xfrm>
          <a:prstGeom prst="rect">
            <a:avLst/>
          </a:prstGeom>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eaLnBrk="1" hangingPunct="1">
              <a:defRPr/>
            </a:pPr>
            <a:endParaRPr lang="en-US" sz="1200" dirty="0">
              <a:solidFill>
                <a:schemeClr val="tx1"/>
              </a:solidFill>
              <a:latin typeface="Arial" pitchFamily="34" charset="0"/>
              <a:cs typeface="Arial" pitchFamily="34" charset="0"/>
            </a:endParaRPr>
          </a:p>
          <a:p>
            <a:pPr eaLnBrk="1" hangingPunct="1">
              <a:defRPr/>
            </a:pPr>
            <a:r>
              <a:rPr lang="en-US" sz="1200" dirty="0">
                <a:solidFill>
                  <a:schemeClr val="tx1"/>
                </a:solidFill>
                <a:latin typeface="Arial" pitchFamily="34" charset="0"/>
                <a:cs typeface="Arial" pitchFamily="34" charset="0"/>
              </a:rPr>
              <a:t>For the Fiscal Year 2014-2015, the City of Bastrop 2014 Property Tax Rates are identified as follows:</a:t>
            </a:r>
          </a:p>
          <a:p>
            <a:pPr algn="just" eaLnBrk="1" hangingPunct="1">
              <a:defRPr/>
            </a:pPr>
            <a:endParaRPr lang="en-US" sz="1400" dirty="0">
              <a:solidFill>
                <a:schemeClr val="tx1"/>
              </a:solidFill>
            </a:endParaRPr>
          </a:p>
          <a:p>
            <a:pPr algn="just" eaLnBrk="1" hangingPunct="1">
              <a:defRPr/>
            </a:pPr>
            <a:r>
              <a:rPr lang="en-US" sz="1400" b="1" dirty="0">
                <a:solidFill>
                  <a:schemeClr val="tx2">
                    <a:lumMod val="75000"/>
                  </a:schemeClr>
                </a:solidFill>
              </a:rPr>
              <a:t>Proposed Tax Rate: 		$0.5640/ $100</a:t>
            </a:r>
          </a:p>
          <a:p>
            <a:pPr algn="just" eaLnBrk="1" hangingPunct="1">
              <a:defRPr/>
            </a:pPr>
            <a:endParaRPr lang="en-US" sz="1400" b="1" dirty="0">
              <a:solidFill>
                <a:schemeClr val="tx2">
                  <a:lumMod val="75000"/>
                </a:schemeClr>
              </a:solidFill>
            </a:endParaRPr>
          </a:p>
          <a:p>
            <a:pPr algn="just" eaLnBrk="1" hangingPunct="1">
              <a:defRPr/>
            </a:pPr>
            <a:r>
              <a:rPr lang="en-US" sz="1400" b="1" dirty="0">
                <a:solidFill>
                  <a:schemeClr val="tx2">
                    <a:lumMod val="75000"/>
                  </a:schemeClr>
                </a:solidFill>
              </a:rPr>
              <a:t>Preceding Year’s Tax Rate:	$0.5840/ $100</a:t>
            </a:r>
          </a:p>
          <a:p>
            <a:pPr algn="just" eaLnBrk="1" hangingPunct="1">
              <a:defRPr/>
            </a:pPr>
            <a:endParaRPr lang="en-US" sz="1400" b="1" dirty="0">
              <a:solidFill>
                <a:schemeClr val="tx2">
                  <a:lumMod val="75000"/>
                </a:schemeClr>
              </a:solidFill>
            </a:endParaRPr>
          </a:p>
          <a:p>
            <a:pPr algn="just" eaLnBrk="1" hangingPunct="1">
              <a:defRPr/>
            </a:pPr>
            <a:r>
              <a:rPr lang="en-US" sz="1400" b="1" dirty="0">
                <a:solidFill>
                  <a:schemeClr val="tx2">
                    <a:lumMod val="75000"/>
                  </a:schemeClr>
                </a:solidFill>
              </a:rPr>
              <a:t>Effective Tax Rate:		$0.5534/ $100</a:t>
            </a:r>
          </a:p>
          <a:p>
            <a:pPr algn="just" eaLnBrk="1" hangingPunct="1">
              <a:defRPr/>
            </a:pPr>
            <a:endParaRPr lang="en-US" sz="1400" b="1" dirty="0">
              <a:solidFill>
                <a:schemeClr val="tx2">
                  <a:lumMod val="75000"/>
                </a:schemeClr>
              </a:solidFill>
            </a:endParaRPr>
          </a:p>
          <a:p>
            <a:pPr algn="just" eaLnBrk="1" hangingPunct="1">
              <a:defRPr/>
            </a:pPr>
            <a:r>
              <a:rPr lang="en-US" sz="1400" b="1" dirty="0">
                <a:solidFill>
                  <a:schemeClr val="tx2">
                    <a:lumMod val="75000"/>
                  </a:schemeClr>
                </a:solidFill>
              </a:rPr>
              <a:t>Rollback Tax Rate:		$0.5903/ $10</a:t>
            </a:r>
            <a:r>
              <a:rPr lang="en-US" sz="1400" b="1" dirty="0">
                <a:solidFill>
                  <a:schemeClr val="accent6">
                    <a:lumMod val="75000"/>
                  </a:schemeClr>
                </a:solidFill>
              </a:rPr>
              <a:t>0</a:t>
            </a:r>
          </a:p>
          <a:p>
            <a:pPr algn="just" eaLnBrk="1" hangingPunct="1">
              <a:defRPr/>
            </a:pPr>
            <a:endParaRPr lang="en-US" sz="1400" b="1" dirty="0">
              <a:solidFill>
                <a:schemeClr val="accent6">
                  <a:lumMod val="75000"/>
                </a:schemeClr>
              </a:solidFill>
            </a:endParaRPr>
          </a:p>
          <a:p>
            <a:pPr algn="just" eaLnBrk="1" hangingPunct="1">
              <a:defRPr/>
            </a:pPr>
            <a:endParaRPr lang="en-US" sz="1400" b="1" dirty="0">
              <a:solidFill>
                <a:schemeClr val="accent6">
                  <a:lumMod val="75000"/>
                </a:schemeClr>
              </a:solidFill>
            </a:endParaRPr>
          </a:p>
          <a:p>
            <a:pPr algn="just" eaLnBrk="1" hangingPunct="1">
              <a:defRPr/>
            </a:pPr>
            <a:r>
              <a:rPr lang="en-US" sz="1400" b="1" dirty="0">
                <a:solidFill>
                  <a:schemeClr val="accent6">
                    <a:lumMod val="75000"/>
                  </a:schemeClr>
                </a:solidFill>
              </a:rPr>
              <a:t>Initial Tax Rate presented was $0.5840/ $100</a:t>
            </a:r>
          </a:p>
          <a:p>
            <a:pPr algn="just" eaLnBrk="1" hangingPunct="1">
              <a:defRPr/>
            </a:pPr>
            <a:endParaRPr lang="en-US" sz="1400"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pPr>
              <a:defRPr/>
            </a:pPr>
            <a:fld id="{51F9A3B9-B9C9-4E65-8879-89BD329B2B27}"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8657167"/>
            <a:ext cx="769446" cy="486833"/>
          </a:xfrm>
        </p:spPr>
        <p:txBody>
          <a:bodyPr/>
          <a:lstStyle/>
          <a:p>
            <a:pPr algn="l">
              <a:defRPr/>
            </a:pPr>
            <a:fld id="{CA4D6FF0-6A86-4B32-AFCC-1B5DDC34F63C}" type="slidenum">
              <a:rPr lang="en-US" smtClean="0"/>
              <a:pPr algn="l">
                <a:defRPr/>
              </a:pPr>
              <a:t>30</a:t>
            </a:fld>
            <a:endParaRPr lang="en-US" dirty="0"/>
          </a:p>
        </p:txBody>
      </p:sp>
      <p:sp>
        <p:nvSpPr>
          <p:cNvPr id="19458" name="Rectangle 2"/>
          <p:cNvSpPr>
            <a:spLocks noGrp="1" noChangeArrowheads="1"/>
          </p:cNvSpPr>
          <p:nvPr>
            <p:ph type="title" idx="4294967295"/>
          </p:nvPr>
        </p:nvSpPr>
        <p:spPr>
          <a:xfrm>
            <a:off x="304800" y="443936"/>
            <a:ext cx="6172200" cy="1219200"/>
          </a:xfrm>
        </p:spPr>
        <p:txBody>
          <a:bodyPr/>
          <a:lstStyle/>
          <a:p>
            <a:pPr algn="ctr" eaLnBrk="1" hangingPunct="1"/>
            <a:r>
              <a:rPr lang="en-US" altLang="en-US" sz="2400" dirty="0" smtClean="0">
                <a:solidFill>
                  <a:schemeClr val="bg2">
                    <a:lumMod val="50000"/>
                  </a:schemeClr>
                </a:solidFill>
                <a:latin typeface="Arial" charset="0"/>
                <a:cs typeface="Arial" charset="0"/>
              </a:rPr>
              <a:t>Fiscal Year 2014-2015 </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Revenues for All Funds </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by Category</a:t>
            </a:r>
          </a:p>
        </p:txBody>
      </p:sp>
      <p:graphicFrame>
        <p:nvGraphicFramePr>
          <p:cNvPr id="8" name="Group 36"/>
          <p:cNvGraphicFramePr>
            <a:graphicFrameLocks noGrp="1"/>
          </p:cNvGraphicFramePr>
          <p:nvPr>
            <p:ph sz="half" idx="4294967295"/>
            <p:extLst>
              <p:ext uri="{D42A27DB-BD31-4B8C-83A1-F6EECF244321}">
                <p14:modId xmlns:p14="http://schemas.microsoft.com/office/powerpoint/2010/main" val="48294697"/>
              </p:ext>
            </p:extLst>
          </p:nvPr>
        </p:nvGraphicFramePr>
        <p:xfrm>
          <a:off x="1143000" y="1371600"/>
          <a:ext cx="4648200" cy="4235464"/>
        </p:xfrm>
        <a:graphic>
          <a:graphicData uri="http://schemas.openxmlformats.org/drawingml/2006/table">
            <a:tbl>
              <a:tblPr/>
              <a:tblGrid>
                <a:gridCol w="3071813"/>
                <a:gridCol w="1576387"/>
              </a:tblGrid>
              <a:tr h="4571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900" b="0" i="0" u="none" strike="noStrike" cap="none" normalizeH="0" baseline="0" smtClean="0">
                        <a:ln>
                          <a:noFill/>
                        </a:ln>
                        <a:solidFill>
                          <a:schemeClr val="tx1"/>
                        </a:solidFill>
                        <a:effectLst/>
                        <a:latin typeface="Arial" charset="0"/>
                      </a:endParaRPr>
                    </a:p>
                  </a:txBody>
                  <a:tcPr marT="45709" marB="45709" anchor="b" horzOverflow="overflow">
                    <a:lnL>
                      <a:noFill/>
                    </a:lnL>
                    <a:lnR>
                      <a:noFill/>
                    </a:lnR>
                    <a:lnT>
                      <a:noFill/>
                    </a:lnT>
                    <a:lnB>
                      <a:noFill/>
                    </a:lnB>
                    <a:lnTlToBr>
                      <a:noFill/>
                    </a:lnTlToBr>
                    <a:lnBlToTr>
                      <a:noFill/>
                    </a:lnBlToTr>
                    <a:noFill/>
                  </a:tcPr>
                </a:tc>
              </a:tr>
              <a:tr h="461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just"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336600"/>
                          </a:solidFill>
                          <a:effectLst/>
                          <a:latin typeface="Arial" charset="0"/>
                          <a:cs typeface="Arial" charset="0"/>
                        </a:rPr>
                        <a:t>            </a:t>
                      </a:r>
                    </a:p>
                    <a:p>
                      <a:pPr marL="342900" marR="0" lvl="0" indent="-342900" algn="just"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336600"/>
                          </a:solidFill>
                          <a:effectLst/>
                          <a:latin typeface="Arial" charset="0"/>
                          <a:cs typeface="Arial" charset="0"/>
                        </a:rPr>
                        <a:t>           FY2014-2015  </a:t>
                      </a:r>
                    </a:p>
                  </a:txBody>
                  <a:tcPr marT="45709" marB="45709"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Ad Valorem Taxes</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4,452,240</a:t>
                      </a:r>
                    </a:p>
                  </a:txBody>
                  <a:tcPr marT="45709" marB="45709"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60332">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Sales Taxes</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5,145,000 </a:t>
                      </a:r>
                    </a:p>
                  </a:txBody>
                  <a:tcPr marT="45709" marB="45709" anchor="b" horzOverflow="overflow">
                    <a:lnL>
                      <a:noFill/>
                    </a:lnL>
                    <a:lnR>
                      <a:noFill/>
                    </a:lnR>
                    <a:lnT>
                      <a:noFill/>
                    </a:lnT>
                    <a:lnB>
                      <a:noFill/>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Franchise &amp; Other Taxes</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3,092,000 </a:t>
                      </a:r>
                    </a:p>
                  </a:txBody>
                  <a:tcPr marT="45709" marB="45709" anchor="b" horzOverflow="overflow">
                    <a:lnL>
                      <a:noFill/>
                    </a:lnL>
                    <a:lnR>
                      <a:noFill/>
                    </a:lnR>
                    <a:lnT>
                      <a:noFill/>
                    </a:lnT>
                    <a:lnB>
                      <a:noFill/>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Licenses &amp; Permits</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88,000</a:t>
                      </a:r>
                    </a:p>
                  </a:txBody>
                  <a:tcPr marT="45709" marB="45709" anchor="b" horzOverflow="overflow">
                    <a:lnL>
                      <a:noFill/>
                    </a:lnL>
                    <a:lnR>
                      <a:noFill/>
                    </a:lnR>
                    <a:lnT>
                      <a:noFill/>
                    </a:lnT>
                    <a:lnB>
                      <a:noFill/>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Service Fees</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12,760,845 </a:t>
                      </a:r>
                    </a:p>
                  </a:txBody>
                  <a:tcPr marT="45709" marB="45709" anchor="b" horzOverflow="overflow">
                    <a:lnL>
                      <a:noFill/>
                    </a:lnL>
                    <a:lnR>
                      <a:noFill/>
                    </a:lnR>
                    <a:lnT>
                      <a:noFill/>
                    </a:lnT>
                    <a:lnB>
                      <a:noFill/>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Fines &amp; Forfeitures</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1,010,100</a:t>
                      </a:r>
                    </a:p>
                  </a:txBody>
                  <a:tcPr marT="45709" marB="45709" anchor="b" horzOverflow="overflow">
                    <a:lnL>
                      <a:noFill/>
                    </a:lnL>
                    <a:lnR>
                      <a:noFill/>
                    </a:lnR>
                    <a:lnT>
                      <a:noFill/>
                    </a:lnT>
                    <a:lnB>
                      <a:noFill/>
                    </a:lnB>
                    <a:lnTlToBr>
                      <a:noFill/>
                    </a:lnTlToBr>
                    <a:lnBlToTr>
                      <a:noFill/>
                    </a:lnBlToTr>
                    <a:noFill/>
                  </a:tcPr>
                </a:tc>
              </a:tr>
              <a:tr h="260332">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Interest &amp; Other Revenue</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36,158 </a:t>
                      </a:r>
                    </a:p>
                  </a:txBody>
                  <a:tcPr marT="45709" marB="45709" anchor="b" horzOverflow="overflow">
                    <a:lnL>
                      <a:noFill/>
                    </a:lnL>
                    <a:lnR>
                      <a:noFill/>
                    </a:lnR>
                    <a:lnT>
                      <a:noFill/>
                    </a:lnT>
                    <a:lnB>
                      <a:noFill/>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Intergovernmental</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2,473,104</a:t>
                      </a:r>
                    </a:p>
                  </a:txBody>
                  <a:tcPr marT="45709" marB="45709" anchor="b" horzOverflow="overflow">
                    <a:lnL>
                      <a:noFill/>
                    </a:lnL>
                    <a:lnR>
                      <a:noFill/>
                    </a:lnR>
                    <a:lnT>
                      <a:noFill/>
                    </a:lnT>
                    <a:lnB>
                      <a:noFill/>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Miscellaneous</a:t>
                      </a:r>
                    </a:p>
                  </a:txBody>
                  <a:tcPr marT="45709" marB="45709"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414,500</a:t>
                      </a:r>
                    </a:p>
                  </a:txBody>
                  <a:tcPr marT="45709" marB="45709" anchor="b" horzOverflow="overflow">
                    <a:lnL>
                      <a:noFill/>
                    </a:lnL>
                    <a:lnR>
                      <a:noFill/>
                    </a:lnR>
                    <a:lnT>
                      <a:noFill/>
                    </a:lnT>
                    <a:lnB>
                      <a:noFill/>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Transfers</a:t>
                      </a:r>
                    </a:p>
                  </a:txBody>
                  <a:tcPr marT="45709" marB="45709"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2,021,959</a:t>
                      </a:r>
                    </a:p>
                  </a:txBody>
                  <a:tcPr marT="45709" marB="45709"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9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charset="0"/>
                          <a:cs typeface="Arial" charset="0"/>
                        </a:rPr>
                        <a:t>Total Revenues</a:t>
                      </a:r>
                    </a:p>
                  </a:txBody>
                  <a:tcPr marT="45709" marB="45709"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31,493,906</a:t>
                      </a:r>
                    </a:p>
                  </a:txBody>
                  <a:tcPr marT="45709" marB="45709"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403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marT="45709" marB="45709"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cs typeface="Arial" charset="0"/>
                      </a:endParaRPr>
                    </a:p>
                  </a:txBody>
                  <a:tcPr marT="45709" marB="45709" anchor="b" horzOverflow="overflow">
                    <a:lnL>
                      <a:noFill/>
                    </a:lnL>
                    <a:lnR>
                      <a:noFill/>
                    </a:lnR>
                    <a:lnT>
                      <a:noFill/>
                    </a:lnT>
                    <a:lnB>
                      <a:noFill/>
                    </a:lnB>
                    <a:lnTlToBr>
                      <a:noFill/>
                    </a:lnTlToBr>
                    <a:lnBlToTr>
                      <a:noFill/>
                    </a:lnBlToTr>
                    <a:noFill/>
                  </a:tcPr>
                </a:tc>
              </a:tr>
            </a:tbl>
          </a:graphicData>
        </a:graphic>
      </p:graphicFrame>
      <p:graphicFrame>
        <p:nvGraphicFramePr>
          <p:cNvPr id="2" name="Chart 1"/>
          <p:cNvGraphicFramePr/>
          <p:nvPr>
            <p:extLst>
              <p:ext uri="{D42A27DB-BD31-4B8C-83A1-F6EECF244321}">
                <p14:modId xmlns:p14="http://schemas.microsoft.com/office/powerpoint/2010/main" val="3791595379"/>
              </p:ext>
            </p:extLst>
          </p:nvPr>
        </p:nvGraphicFramePr>
        <p:xfrm>
          <a:off x="1360691" y="5410200"/>
          <a:ext cx="42291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1"/>
          <p:cNvSpPr txBox="1">
            <a:spLocks/>
          </p:cNvSpPr>
          <p:nvPr/>
        </p:nvSpPr>
        <p:spPr>
          <a:xfrm>
            <a:off x="457200" y="5024"/>
            <a:ext cx="800100" cy="438912"/>
          </a:xfrm>
          <a:prstGeom prst="rect">
            <a:avLst/>
          </a:prstGeom>
        </p:spPr>
        <p:txBody>
          <a:bodyPr vert="horz" lIns="91440" tIns="45720" rIns="91440" bIns="45720" rtlCol="0" anchor="ctr"/>
          <a:lstStyle>
            <a:defPPr>
              <a:defRPr lang="en-US"/>
            </a:defPPr>
            <a:lvl1pPr algn="l" rtl="0" fontAlgn="base">
              <a:spcBef>
                <a:spcPct val="0"/>
              </a:spcBef>
              <a:spcAft>
                <a:spcPct val="0"/>
              </a:spcAft>
              <a:defRPr sz="1400" b="1"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F5669E6F-A436-41F2-85FF-0D6B9183F3DF}" type="slidenum">
              <a:rPr lang="en-US" smtClean="0"/>
              <a:pPr>
                <a:defRPr/>
              </a:pPr>
              <a:t>30</a:t>
            </a:fld>
            <a:endParaRPr lang="en-US" dirty="0"/>
          </a:p>
        </p:txBody>
      </p:sp>
    </p:spTree>
    <p:extLst>
      <p:ext uri="{BB962C8B-B14F-4D97-AF65-F5344CB8AC3E}">
        <p14:creationId xmlns:p14="http://schemas.microsoft.com/office/powerpoint/2010/main" val="4000700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823" y="7391400"/>
            <a:ext cx="121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30B3318-59E0-446D-A274-DCBB7DA4CC93}" type="slidenum">
              <a:rPr lang="en-US" smtClean="0"/>
              <a:pPr>
                <a:defRPr/>
              </a:pPr>
              <a:t>31</a:t>
            </a:fld>
            <a:endParaRPr lang="en-US"/>
          </a:p>
        </p:txBody>
      </p:sp>
      <p:sp>
        <p:nvSpPr>
          <p:cNvPr id="20483" name="Rectangle 5"/>
          <p:cNvSpPr>
            <a:spLocks noGrp="1" noChangeArrowheads="1"/>
          </p:cNvSpPr>
          <p:nvPr>
            <p:ph type="title" idx="4294967295"/>
          </p:nvPr>
        </p:nvSpPr>
        <p:spPr>
          <a:xfrm>
            <a:off x="381000" y="381000"/>
            <a:ext cx="6172200" cy="2057400"/>
          </a:xfrm>
        </p:spPr>
        <p:txBody>
          <a:bodyPr/>
          <a:lstStyle/>
          <a:p>
            <a:pPr algn="ctr" eaLnBrk="1" hangingPunct="1"/>
            <a:r>
              <a:rPr lang="en-US" altLang="en-US" sz="2400" dirty="0" smtClean="0">
                <a:solidFill>
                  <a:schemeClr val="bg2">
                    <a:lumMod val="50000"/>
                  </a:schemeClr>
                </a:solidFill>
                <a:latin typeface="Arial" charset="0"/>
                <a:cs typeface="Arial" charset="0"/>
              </a:rPr>
              <a:t>Fiscal Year 2014-2015 </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Revenues for All Funds </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by Fund Type</a:t>
            </a:r>
            <a:br>
              <a:rPr lang="en-US" altLang="en-US" sz="2400" dirty="0" smtClean="0">
                <a:solidFill>
                  <a:schemeClr val="bg2">
                    <a:lumMod val="50000"/>
                  </a:schemeClr>
                </a:solidFill>
                <a:latin typeface="Arial" charset="0"/>
                <a:cs typeface="Arial" charset="0"/>
              </a:rPr>
            </a:br>
            <a:r>
              <a:rPr lang="en-US" altLang="en-US" sz="2400" dirty="0" smtClean="0">
                <a:solidFill>
                  <a:srgbClr val="336600"/>
                </a:solidFill>
                <a:latin typeface="Arial" charset="0"/>
                <a:cs typeface="Arial" charset="0"/>
              </a:rPr>
              <a:t/>
            </a:r>
            <a:br>
              <a:rPr lang="en-US" altLang="en-US" sz="2400" dirty="0" smtClean="0">
                <a:solidFill>
                  <a:srgbClr val="336600"/>
                </a:solidFill>
                <a:latin typeface="Arial" charset="0"/>
                <a:cs typeface="Arial" charset="0"/>
              </a:rPr>
            </a:br>
            <a:r>
              <a:rPr lang="en-US" altLang="en-US" sz="2400" dirty="0" smtClean="0">
                <a:solidFill>
                  <a:schemeClr val="folHlink"/>
                </a:solidFill>
                <a:latin typeface="Arial" charset="0"/>
                <a:cs typeface="Arial" charset="0"/>
              </a:rPr>
              <a:t>Total Revenue $31,493,906</a:t>
            </a:r>
          </a:p>
        </p:txBody>
      </p:sp>
      <p:graphicFrame>
        <p:nvGraphicFramePr>
          <p:cNvPr id="2" name="Chart 1"/>
          <p:cNvGraphicFramePr>
            <a:graphicFrameLocks/>
          </p:cNvGraphicFramePr>
          <p:nvPr>
            <p:extLst>
              <p:ext uri="{D42A27DB-BD31-4B8C-83A1-F6EECF244321}">
                <p14:modId xmlns:p14="http://schemas.microsoft.com/office/powerpoint/2010/main" val="1986679293"/>
              </p:ext>
            </p:extLst>
          </p:nvPr>
        </p:nvGraphicFramePr>
        <p:xfrm>
          <a:off x="762000" y="2667000"/>
          <a:ext cx="5562602"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7982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p:cNvSpPr>
            <a:spLocks noGrp="1"/>
          </p:cNvSpPr>
          <p:nvPr>
            <p:ph type="sldNum" sz="quarter" idx="12"/>
          </p:nvPr>
        </p:nvSpPr>
        <p:spPr bwMode="auto">
          <a:xfrm>
            <a:off x="76200" y="8657167"/>
            <a:ext cx="738014" cy="4868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A0CEFC-B8CE-4422-9825-60E0CE801259}" type="slidenum">
              <a:rPr lang="en-US" altLang="en-US" sz="790" smtClean="0">
                <a:solidFill>
                  <a:schemeClr val="bg1"/>
                </a:solidFill>
              </a:rPr>
              <a:pPr eaLnBrk="1" hangingPunct="1"/>
              <a:t>32</a:t>
            </a:fld>
            <a:endParaRPr lang="en-US" altLang="en-US" sz="790" dirty="0" smtClean="0">
              <a:solidFill>
                <a:schemeClr val="bg1"/>
              </a:solidFill>
            </a:endParaRPr>
          </a:p>
        </p:txBody>
      </p:sp>
      <p:graphicFrame>
        <p:nvGraphicFramePr>
          <p:cNvPr id="2" name="Object 3"/>
          <p:cNvGraphicFramePr>
            <a:graphicFrameLocks noGrp="1" noChangeAspect="1"/>
          </p:cNvGraphicFramePr>
          <p:nvPr>
            <p:ph sz="half" idx="4294967295"/>
            <p:extLst>
              <p:ext uri="{D42A27DB-BD31-4B8C-83A1-F6EECF244321}">
                <p14:modId xmlns:p14="http://schemas.microsoft.com/office/powerpoint/2010/main" val="1129356503"/>
              </p:ext>
            </p:extLst>
          </p:nvPr>
        </p:nvGraphicFramePr>
        <p:xfrm>
          <a:off x="626948" y="2514600"/>
          <a:ext cx="5680075"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24580" name="Rectangle 5"/>
          <p:cNvSpPr txBox="1">
            <a:spLocks noChangeArrowheads="1"/>
          </p:cNvSpPr>
          <p:nvPr/>
        </p:nvSpPr>
        <p:spPr bwMode="auto">
          <a:xfrm>
            <a:off x="381000" y="304800"/>
            <a:ext cx="6172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a:solidFill>
                  <a:srgbClr val="337799"/>
                </a:solidFill>
              </a:rPr>
              <a:t>Fiscal Year 2014-2015 </a:t>
            </a:r>
            <a:br>
              <a:rPr lang="en-US" altLang="en-US" sz="2400">
                <a:solidFill>
                  <a:srgbClr val="337799"/>
                </a:solidFill>
              </a:rPr>
            </a:br>
            <a:r>
              <a:rPr lang="en-US" altLang="en-US" sz="2400">
                <a:solidFill>
                  <a:srgbClr val="337799"/>
                </a:solidFill>
              </a:rPr>
              <a:t>Proposed Expenditures for All Funds </a:t>
            </a:r>
            <a:br>
              <a:rPr lang="en-US" altLang="en-US" sz="2400">
                <a:solidFill>
                  <a:srgbClr val="337799"/>
                </a:solidFill>
              </a:rPr>
            </a:br>
            <a:r>
              <a:rPr lang="en-US" altLang="en-US" sz="2400">
                <a:solidFill>
                  <a:srgbClr val="337799"/>
                </a:solidFill>
              </a:rPr>
              <a:t>by Function</a:t>
            </a:r>
            <a:r>
              <a:rPr lang="en-US" altLang="en-US" sz="2400">
                <a:solidFill>
                  <a:srgbClr val="336600"/>
                </a:solidFill>
              </a:rPr>
              <a:t/>
            </a:r>
            <a:br>
              <a:rPr lang="en-US" altLang="en-US" sz="2400">
                <a:solidFill>
                  <a:srgbClr val="336600"/>
                </a:solidFill>
              </a:rPr>
            </a:br>
            <a:r>
              <a:rPr lang="en-US" altLang="en-US" sz="2400">
                <a:solidFill>
                  <a:srgbClr val="336600"/>
                </a:solidFill>
              </a:rPr>
              <a:t/>
            </a:r>
            <a:br>
              <a:rPr lang="en-US" altLang="en-US" sz="2400">
                <a:solidFill>
                  <a:srgbClr val="336600"/>
                </a:solidFill>
              </a:rPr>
            </a:br>
            <a:r>
              <a:rPr lang="en-US" altLang="en-US" sz="2400">
                <a:solidFill>
                  <a:schemeClr val="folHlink"/>
                </a:solidFill>
              </a:rPr>
              <a:t>Total Expenditures $31,977,153*</a:t>
            </a:r>
          </a:p>
        </p:txBody>
      </p:sp>
      <p:sp>
        <p:nvSpPr>
          <p:cNvPr id="3" name="Rectangle 2"/>
          <p:cNvSpPr/>
          <p:nvPr/>
        </p:nvSpPr>
        <p:spPr>
          <a:xfrm>
            <a:off x="1128713" y="7470775"/>
            <a:ext cx="4800600" cy="485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1200" dirty="0">
                <a:solidFill>
                  <a:schemeClr val="tx1"/>
                </a:solidFill>
              </a:rPr>
              <a:t>* For comparison purposes, the Proposed Expenditures do not include the Bond Fund Capital Projects.</a:t>
            </a:r>
          </a:p>
        </p:txBody>
      </p:sp>
    </p:spTree>
    <p:extLst>
      <p:ext uri="{BB962C8B-B14F-4D97-AF65-F5344CB8AC3E}">
        <p14:creationId xmlns:p14="http://schemas.microsoft.com/office/powerpoint/2010/main" val="1085131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txBox="1">
            <a:spLocks noChangeArrowheads="1"/>
          </p:cNvSpPr>
          <p:nvPr/>
        </p:nvSpPr>
        <p:spPr bwMode="auto">
          <a:xfrm>
            <a:off x="312738" y="1066800"/>
            <a:ext cx="6172200" cy="1389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a:solidFill>
                  <a:srgbClr val="337799"/>
                </a:solidFill>
              </a:rPr>
              <a:t>Fiscal Year 2014-2015 </a:t>
            </a:r>
            <a:br>
              <a:rPr lang="en-US" altLang="en-US" sz="2400">
                <a:solidFill>
                  <a:srgbClr val="337799"/>
                </a:solidFill>
              </a:rPr>
            </a:br>
            <a:r>
              <a:rPr lang="en-US" altLang="en-US" sz="2400">
                <a:solidFill>
                  <a:srgbClr val="337799"/>
                </a:solidFill>
              </a:rPr>
              <a:t>Proposed Expenditures for All Funds </a:t>
            </a:r>
            <a:br>
              <a:rPr lang="en-US" altLang="en-US" sz="2400">
                <a:solidFill>
                  <a:srgbClr val="337799"/>
                </a:solidFill>
              </a:rPr>
            </a:br>
            <a:r>
              <a:rPr lang="en-US" altLang="en-US" sz="2400">
                <a:solidFill>
                  <a:srgbClr val="337799"/>
                </a:solidFill>
              </a:rPr>
              <a:t>by Fund Type</a:t>
            </a:r>
          </a:p>
          <a:p>
            <a:pPr algn="ctr" eaLnBrk="1" hangingPunct="1"/>
            <a:endParaRPr lang="en-US" altLang="en-US" sz="2400">
              <a:solidFill>
                <a:srgbClr val="337799"/>
              </a:solidFill>
            </a:endParaRPr>
          </a:p>
          <a:p>
            <a:pPr algn="ctr" eaLnBrk="1" hangingPunct="1"/>
            <a:endParaRPr lang="en-US" altLang="en-US" sz="2400">
              <a:solidFill>
                <a:srgbClr val="337799"/>
              </a:solidFill>
            </a:endParaRPr>
          </a:p>
          <a:p>
            <a:pPr algn="ctr" eaLnBrk="1" hangingPunct="1"/>
            <a:endParaRPr lang="en-US" altLang="en-US" sz="2400">
              <a:solidFill>
                <a:srgbClr val="337799"/>
              </a:solidFill>
            </a:endParaRPr>
          </a:p>
          <a:p>
            <a:pPr algn="ctr" eaLnBrk="1" hangingPunct="1"/>
            <a:endParaRPr lang="en-US" altLang="en-US" sz="2400">
              <a:solidFill>
                <a:srgbClr val="337799"/>
              </a:solidFill>
            </a:endParaRPr>
          </a:p>
          <a:p>
            <a:pPr algn="ctr" eaLnBrk="1" hangingPunct="1"/>
            <a:endParaRPr lang="en-US" altLang="en-US" sz="2400">
              <a:solidFill>
                <a:schemeClr val="folHlink"/>
              </a:solidFill>
            </a:endParaRPr>
          </a:p>
        </p:txBody>
      </p:sp>
      <p:graphicFrame>
        <p:nvGraphicFramePr>
          <p:cNvPr id="14403" name="Group 67"/>
          <p:cNvGraphicFramePr>
            <a:graphicFrameLocks noGrp="1"/>
          </p:cNvGraphicFramePr>
          <p:nvPr>
            <p:ph sz="half" idx="1"/>
          </p:nvPr>
        </p:nvGraphicFramePr>
        <p:xfrm>
          <a:off x="762000" y="4149725"/>
          <a:ext cx="5638800" cy="4406901"/>
        </p:xfrm>
        <a:graphic>
          <a:graphicData uri="http://schemas.openxmlformats.org/drawingml/2006/table">
            <a:tbl>
              <a:tblPr/>
              <a:tblGrid>
                <a:gridCol w="3725887"/>
                <a:gridCol w="1912913"/>
              </a:tblGrid>
              <a:tr h="1144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b"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900" b="0" i="0" u="none" strike="noStrike" cap="none" normalizeH="0" baseline="0" dirty="0" smtClean="0">
                        <a:ln>
                          <a:noFill/>
                        </a:ln>
                        <a:solidFill>
                          <a:schemeClr val="tx1"/>
                        </a:solidFill>
                        <a:effectLst/>
                        <a:latin typeface="Arial" charset="0"/>
                      </a:endParaRPr>
                    </a:p>
                  </a:txBody>
                  <a:tcPr anchor="b" horzOverflow="overflow">
                    <a:lnL>
                      <a:noFill/>
                    </a:lnL>
                    <a:lnR cap="flat">
                      <a:noFill/>
                    </a:lnR>
                    <a:lnT cap="flat">
                      <a:noFill/>
                    </a:lnT>
                    <a:lnB>
                      <a:noFill/>
                    </a:lnB>
                    <a:lnTlToBr>
                      <a:noFill/>
                    </a:lnTlToBr>
                    <a:lnBlToTr>
                      <a:noFill/>
                    </a:lnBlToTr>
                    <a:noFill/>
                  </a:tcPr>
                </a:tc>
              </a:tr>
              <a:tr h="6384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Arial" charset="0"/>
                        </a:rPr>
                        <a:t>             </a:t>
                      </a:r>
                      <a:r>
                        <a:rPr kumimoji="0" lang="en-US" sz="900" b="0" i="0" u="none" strike="noStrike" cap="none" normalizeH="0" baseline="0" dirty="0" smtClean="0">
                          <a:ln>
                            <a:noFill/>
                          </a:ln>
                          <a:solidFill>
                            <a:schemeClr val="tx1"/>
                          </a:solidFill>
                          <a:effectLst/>
                          <a:latin typeface="+mn-lt"/>
                        </a:rPr>
                        <a:t>FY 2014-2015 Budget</a:t>
                      </a: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32714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General Fund</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               $       9,937,090 </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8703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GO Debt Service Funds</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               $       2,225,375</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a:noFill/>
                    </a:lnL>
                    <a:lnR cap="flat">
                      <a:noFill/>
                    </a:lnR>
                    <a:lnT>
                      <a:noFill/>
                    </a:lnT>
                    <a:lnB>
                      <a:noFill/>
                    </a:lnB>
                    <a:lnTlToBr>
                      <a:noFill/>
                    </a:lnTlToBr>
                    <a:lnBlToTr>
                      <a:noFill/>
                    </a:lnBlToTr>
                    <a:noFill/>
                  </a:tcPr>
                </a:tc>
              </a:tr>
              <a:tr h="28703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Bastrop Economic Development Corp.</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               $       1,790,650</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a:noFill/>
                    </a:lnL>
                    <a:lnR cap="flat">
                      <a:noFill/>
                    </a:lnR>
                    <a:lnT>
                      <a:noFill/>
                    </a:lnT>
                    <a:lnB>
                      <a:noFill/>
                    </a:lnB>
                    <a:lnTlToBr>
                      <a:noFill/>
                    </a:lnTlToBr>
                    <a:lnBlToTr>
                      <a:noFill/>
                    </a:lnBlToTr>
                    <a:noFill/>
                  </a:tcPr>
                </a:tc>
              </a:tr>
              <a:tr h="28703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mn-lt"/>
                          <a:cs typeface="Arial" pitchFamily="34" charset="0"/>
                        </a:rPr>
                        <a:t>Other Special Revenue Funds</a:t>
                      </a:r>
                      <a:endParaRPr kumimoji="0" lang="en-US" sz="1900" b="0" i="0" u="none" strike="noStrike" cap="none" normalizeH="0" baseline="0" smtClean="0">
                        <a:ln>
                          <a:noFill/>
                        </a:ln>
                        <a:solidFill>
                          <a:schemeClr val="tx1"/>
                        </a:solidFill>
                        <a:effectLst/>
                        <a:latin typeface="+mn-lt"/>
                        <a:cs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               $       5,999,002 </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a:noFill/>
                    </a:lnL>
                    <a:lnR cap="flat">
                      <a:noFill/>
                    </a:lnR>
                    <a:lnT>
                      <a:noFill/>
                    </a:lnT>
                    <a:lnB>
                      <a:noFill/>
                    </a:lnB>
                    <a:lnTlToBr>
                      <a:noFill/>
                    </a:lnTlToBr>
                    <a:lnBlToTr>
                      <a:noFill/>
                    </a:lnBlToTr>
                    <a:noFill/>
                  </a:tcPr>
                </a:tc>
              </a:tr>
              <a:tr h="28703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Water/ Wastewater Fund</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               $       4,271,246</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a:noFill/>
                    </a:lnL>
                    <a:lnR cap="flat">
                      <a:noFill/>
                    </a:lnR>
                    <a:lnT>
                      <a:noFill/>
                    </a:lnT>
                    <a:lnB>
                      <a:noFill/>
                    </a:lnB>
                    <a:lnTlToBr>
                      <a:noFill/>
                    </a:lnTlToBr>
                    <a:lnBlToTr>
                      <a:noFill/>
                    </a:lnBlToTr>
                    <a:noFill/>
                  </a:tcPr>
                </a:tc>
              </a:tr>
              <a:tr h="28703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Bastrop Power &amp; Light</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               $       7,753,790</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8703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Total Expenditures</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pitchFamily="34" charset="0"/>
                        </a:rPr>
                        <a:t>               $     31,977,153</a:t>
                      </a:r>
                      <a:endParaRPr kumimoji="0" lang="en-US" sz="1900" b="0" i="0" u="none" strike="noStrike" cap="none" normalizeH="0" baseline="0" dirty="0" smtClean="0">
                        <a:ln>
                          <a:noFill/>
                        </a:ln>
                        <a:solidFill>
                          <a:schemeClr val="tx1"/>
                        </a:solidFill>
                        <a:effectLst/>
                        <a:latin typeface="+mn-lt"/>
                        <a:cs typeface="Arial" pitchFamily="34" charset="0"/>
                      </a:endParaRPr>
                    </a:p>
                  </a:txBody>
                  <a:tcPr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740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b" horzOverflow="overflow">
                    <a:lnL>
                      <a:noFill/>
                    </a:lnL>
                    <a:lnR cap="flat">
                      <a:noFill/>
                    </a:lnR>
                    <a:lnT>
                      <a:noFill/>
                    </a:lnT>
                    <a:lnB cap="flat">
                      <a:noFill/>
                    </a:lnB>
                    <a:lnTlToBr>
                      <a:noFill/>
                    </a:lnTlToBr>
                    <a:lnBlToTr>
                      <a:noFill/>
                    </a:lnBlToTr>
                    <a:noFill/>
                  </a:tcPr>
                </a:tc>
              </a:tr>
            </a:tbl>
          </a:graphicData>
        </a:graphic>
      </p:graphicFrame>
      <p:graphicFrame>
        <p:nvGraphicFramePr>
          <p:cNvPr id="2" name="Object 13"/>
          <p:cNvGraphicFramePr>
            <a:graphicFrameLocks noGrp="1" noChangeAspect="1"/>
          </p:cNvGraphicFramePr>
          <p:nvPr>
            <p:ph sz="half" idx="2"/>
            <p:extLst>
              <p:ext uri="{D42A27DB-BD31-4B8C-83A1-F6EECF244321}">
                <p14:modId xmlns:p14="http://schemas.microsoft.com/office/powerpoint/2010/main" val="3016774774"/>
              </p:ext>
            </p:extLst>
          </p:nvPr>
        </p:nvGraphicFramePr>
        <p:xfrm>
          <a:off x="1117600" y="1727200"/>
          <a:ext cx="4927600" cy="3965575"/>
        </p:xfrm>
        <a:graphic>
          <a:graphicData uri="http://schemas.openxmlformats.org/drawingml/2006/chart">
            <c:chart xmlns:c="http://schemas.openxmlformats.org/drawingml/2006/chart" xmlns:r="http://schemas.openxmlformats.org/officeDocument/2006/relationships" r:id="rId3"/>
          </a:graphicData>
        </a:graphic>
      </p:graphicFrame>
      <p:sp>
        <p:nvSpPr>
          <p:cNvPr id="256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53DEFF-1224-4FED-845C-722FC20A7468}" type="slidenum">
              <a:rPr lang="en-US" altLang="en-US" sz="790" smtClean="0">
                <a:solidFill>
                  <a:schemeClr val="bg1"/>
                </a:solidFill>
              </a:rPr>
              <a:pPr eaLnBrk="1" hangingPunct="1"/>
              <a:t>33</a:t>
            </a:fld>
            <a:endParaRPr lang="en-US" altLang="en-US" sz="790" smtClean="0">
              <a:solidFill>
                <a:schemeClr val="bg1"/>
              </a:solidFill>
            </a:endParaRPr>
          </a:p>
        </p:txBody>
      </p:sp>
    </p:spTree>
    <p:extLst>
      <p:ext uri="{BB962C8B-B14F-4D97-AF65-F5344CB8AC3E}">
        <p14:creationId xmlns:p14="http://schemas.microsoft.com/office/powerpoint/2010/main" val="3008925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5C50F57F-18EB-481B-8A8C-37A6E1C4B589}" type="slidenum">
              <a:rPr lang="en-US" smtClean="0"/>
              <a:pPr>
                <a:defRPr/>
              </a:pPr>
              <a:t>34</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8D39358-AADE-449B-8ADF-5A66032B2B3B}" type="slidenum">
              <a:rPr lang="en-US" smtClean="0"/>
              <a:pPr>
                <a:defRPr/>
              </a:pPr>
              <a:t>35</a:t>
            </a:fld>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6353493"/>
            <a:ext cx="12954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61963" y="357188"/>
            <a:ext cx="5954712" cy="8048625"/>
          </a:xfrm>
          <a:prstGeom prst="rect">
            <a:avLst/>
          </a:prstGeom>
          <a:solidFill>
            <a:schemeClr val="bg1"/>
          </a:solidFill>
          <a:ln>
            <a:noFill/>
          </a:ln>
          <a:extLst/>
        </p:spPr>
        <p:txBody>
          <a:bodyPr>
            <a:normAutofit fontScale="77500" lnSpcReduction="20000"/>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Aft>
                <a:spcPts val="0"/>
              </a:spcAft>
              <a:buFont typeface="Arial" charset="0"/>
              <a:buNone/>
              <a:defRPr/>
            </a:pPr>
            <a:r>
              <a:rPr lang="en-US" sz="2800" dirty="0">
                <a:solidFill>
                  <a:srgbClr val="337799"/>
                </a:solidFill>
                <a:latin typeface="Arial" pitchFamily="34" charset="0"/>
                <a:cs typeface="Arial" pitchFamily="34" charset="0"/>
              </a:rPr>
              <a:t>FY2014-2015 Program Requests </a:t>
            </a:r>
            <a:endParaRPr lang="en-US" sz="2300" dirty="0">
              <a:solidFill>
                <a:srgbClr val="337799"/>
              </a:solidFill>
              <a:latin typeface="Arial" pitchFamily="34" charset="0"/>
              <a:cs typeface="Arial" pitchFamily="34" charset="0"/>
            </a:endParaRPr>
          </a:p>
          <a:p>
            <a:pPr fontAlgn="auto">
              <a:spcAft>
                <a:spcPts val="0"/>
              </a:spcAft>
              <a:buFont typeface="Arial" charset="0"/>
              <a:buNone/>
              <a:defRPr/>
            </a:pPr>
            <a:endParaRPr lang="en-US" sz="2300" dirty="0">
              <a:solidFill>
                <a:srgbClr val="006699"/>
              </a:solidFill>
            </a:endParaRPr>
          </a:p>
          <a:p>
            <a:pPr marL="0" indent="0" eaLnBrk="1" fontAlgn="auto" hangingPunct="1">
              <a:spcAft>
                <a:spcPts val="0"/>
              </a:spcAft>
              <a:buFont typeface="Arial" charset="0"/>
              <a:buNone/>
              <a:defRPr/>
            </a:pPr>
            <a:r>
              <a:rPr lang="en-US" sz="1400" dirty="0">
                <a:solidFill>
                  <a:srgbClr val="CC9900"/>
                </a:solidFill>
              </a:rPr>
              <a:t>Personnel Additions</a:t>
            </a:r>
          </a:p>
          <a:p>
            <a:pPr marL="0" indent="0" algn="just" eaLnBrk="1" fontAlgn="auto" hangingPunct="1">
              <a:spcAft>
                <a:spcPts val="0"/>
              </a:spcAft>
              <a:buFont typeface="Arial" charset="0"/>
              <a:buNone/>
              <a:defRPr/>
            </a:pPr>
            <a:r>
              <a:rPr lang="en-US" sz="1400" dirty="0"/>
              <a:t>Provided 2% COLA adjustment and 2 ½% Step Increase.</a:t>
            </a:r>
          </a:p>
          <a:p>
            <a:pPr marL="0" indent="0" eaLnBrk="1" fontAlgn="auto" hangingPunct="1">
              <a:spcAft>
                <a:spcPts val="0"/>
              </a:spcAft>
              <a:buFont typeface="Arial" charset="0"/>
              <a:buNone/>
              <a:defRPr/>
            </a:pPr>
            <a:endParaRPr lang="en-US" sz="1400" dirty="0"/>
          </a:p>
          <a:p>
            <a:pPr marL="0" indent="0" eaLnBrk="1" fontAlgn="auto" hangingPunct="1">
              <a:spcAft>
                <a:spcPts val="0"/>
              </a:spcAft>
              <a:buFont typeface="Arial" charset="0"/>
              <a:buNone/>
              <a:defRPr/>
            </a:pPr>
            <a:r>
              <a:rPr lang="en-US" sz="1400" dirty="0"/>
              <a:t>	Information Technology </a:t>
            </a:r>
            <a:br>
              <a:rPr lang="en-US" sz="1400" dirty="0"/>
            </a:br>
            <a:r>
              <a:rPr lang="en-US" sz="1400" dirty="0"/>
              <a:t>	     Part-time IT Technician - .625 FTE (fulltime equivalent)</a:t>
            </a:r>
          </a:p>
          <a:p>
            <a:pPr marL="0" indent="0" eaLnBrk="1" fontAlgn="auto" hangingPunct="1">
              <a:spcAft>
                <a:spcPts val="0"/>
              </a:spcAft>
              <a:buFont typeface="Arial" charset="0"/>
              <a:buNone/>
              <a:defRPr/>
            </a:pPr>
            <a:r>
              <a:rPr lang="en-US" sz="1400" dirty="0"/>
              <a:t>			</a:t>
            </a:r>
            <a:br>
              <a:rPr lang="en-US" sz="1400" dirty="0"/>
            </a:br>
            <a:r>
              <a:rPr lang="en-US" sz="1400" dirty="0"/>
              <a:t>	Police Department</a:t>
            </a:r>
          </a:p>
          <a:p>
            <a:pPr marL="0" indent="0" eaLnBrk="1" fontAlgn="auto" hangingPunct="1">
              <a:spcAft>
                <a:spcPts val="0"/>
              </a:spcAft>
              <a:buFont typeface="Arial" charset="0"/>
              <a:buNone/>
              <a:defRPr/>
            </a:pPr>
            <a:r>
              <a:rPr lang="en-US" sz="1400" dirty="0"/>
              <a:t>   	    Two (2) Police Officers  - 2 FTE’s</a:t>
            </a:r>
          </a:p>
          <a:p>
            <a:pPr marL="0" indent="0" eaLnBrk="1" fontAlgn="auto" hangingPunct="1">
              <a:spcAft>
                <a:spcPts val="0"/>
              </a:spcAft>
              <a:buFont typeface="Arial" charset="0"/>
              <a:buNone/>
              <a:defRPr/>
            </a:pPr>
            <a:endParaRPr lang="en-US" sz="1400" dirty="0"/>
          </a:p>
          <a:p>
            <a:pPr marL="0" indent="0" eaLnBrk="1" fontAlgn="auto" hangingPunct="1">
              <a:spcAft>
                <a:spcPts val="0"/>
              </a:spcAft>
              <a:buFont typeface="Arial" charset="0"/>
              <a:buNone/>
              <a:defRPr/>
            </a:pPr>
            <a:r>
              <a:rPr lang="en-US" sz="1400" dirty="0"/>
              <a:t>	Convention Center</a:t>
            </a:r>
          </a:p>
          <a:p>
            <a:pPr marL="0" indent="0" eaLnBrk="1" fontAlgn="auto" hangingPunct="1">
              <a:spcAft>
                <a:spcPts val="0"/>
              </a:spcAft>
              <a:buFont typeface="Arial" charset="0"/>
              <a:buNone/>
              <a:defRPr/>
            </a:pPr>
            <a:r>
              <a:rPr lang="en-US" sz="1400" dirty="0"/>
              <a:t>      	     Increase Part-time Event Coordinator to Fulltime - .3 FTE</a:t>
            </a:r>
          </a:p>
          <a:p>
            <a:pPr marL="0" indent="0">
              <a:buFont typeface="Arial" charset="0"/>
              <a:buNone/>
              <a:defRPr/>
            </a:pPr>
            <a:endParaRPr lang="en-US" sz="1400" dirty="0">
              <a:solidFill>
                <a:srgbClr val="CC9900"/>
              </a:solidFill>
            </a:endParaRPr>
          </a:p>
          <a:p>
            <a:pPr marL="0" indent="0">
              <a:buFont typeface="Arial" charset="0"/>
              <a:buNone/>
              <a:defRPr/>
            </a:pPr>
            <a:r>
              <a:rPr lang="en-US" sz="1400" dirty="0">
                <a:solidFill>
                  <a:srgbClr val="CC9900"/>
                </a:solidFill>
              </a:rPr>
              <a:t>Equipment/ Vehicle/ Other Additions</a:t>
            </a:r>
            <a:endParaRPr lang="en-US" sz="1400" dirty="0"/>
          </a:p>
          <a:p>
            <a:pPr marL="0" indent="0">
              <a:buFont typeface="Arial" charset="0"/>
              <a:buNone/>
              <a:defRPr/>
            </a:pPr>
            <a:r>
              <a:rPr lang="en-US" sz="1400" b="1" dirty="0"/>
              <a:t>General Fund </a:t>
            </a:r>
          </a:p>
          <a:p>
            <a:pPr marL="0" indent="0">
              <a:buFont typeface="Arial" charset="0"/>
              <a:buNone/>
              <a:defRPr/>
            </a:pPr>
            <a:r>
              <a:rPr lang="en-US" sz="1400" dirty="0"/>
              <a:t>	</a:t>
            </a:r>
            <a:endParaRPr lang="en-US" sz="1400" b="1" dirty="0">
              <a:cs typeface="Arial" pitchFamily="34" charset="0"/>
            </a:endParaRPr>
          </a:p>
          <a:p>
            <a:pPr marL="0" indent="0">
              <a:buFont typeface="Arial" charset="0"/>
              <a:buNone/>
              <a:defRPr/>
            </a:pPr>
            <a:r>
              <a:rPr lang="en-US" sz="1400" dirty="0">
                <a:cs typeface="Arial" pitchFamily="34" charset="0"/>
              </a:rPr>
              <a:t>            Information Technology</a:t>
            </a:r>
          </a:p>
          <a:p>
            <a:pPr marL="0" indent="0">
              <a:buFont typeface="Arial" charset="0"/>
              <a:buNone/>
              <a:defRPr/>
            </a:pPr>
            <a:r>
              <a:rPr lang="en-US" sz="1400" dirty="0">
                <a:cs typeface="Arial" pitchFamily="34" charset="0"/>
              </a:rPr>
              <a:t>	Software upgrades  $5,670</a:t>
            </a:r>
          </a:p>
          <a:p>
            <a:pPr marL="0" indent="0">
              <a:buFont typeface="Arial" charset="0"/>
              <a:buNone/>
              <a:defRPr/>
            </a:pPr>
            <a:r>
              <a:rPr lang="en-US" sz="1400" dirty="0">
                <a:cs typeface="Arial" pitchFamily="34" charset="0"/>
              </a:rPr>
              <a:t>	Microsoft Enterprise Agreement $25,325</a:t>
            </a:r>
            <a:br>
              <a:rPr lang="en-US" sz="1400" dirty="0">
                <a:cs typeface="Arial" pitchFamily="34" charset="0"/>
              </a:rPr>
            </a:br>
            <a:r>
              <a:rPr lang="en-US" sz="1400" dirty="0">
                <a:cs typeface="Arial" pitchFamily="34" charset="0"/>
              </a:rPr>
              <a:t>	Battery Backup Replacement $5,000</a:t>
            </a:r>
          </a:p>
          <a:p>
            <a:pPr marL="0" indent="0">
              <a:buFont typeface="Arial" charset="0"/>
              <a:buNone/>
              <a:defRPr/>
            </a:pPr>
            <a:r>
              <a:rPr lang="en-US" sz="1400" dirty="0">
                <a:cs typeface="Arial" pitchFamily="34" charset="0"/>
              </a:rPr>
              <a:t>	APX Radio Replacement $6,000			</a:t>
            </a:r>
          </a:p>
          <a:p>
            <a:pPr marL="0" indent="0">
              <a:buFont typeface="Arial" charset="0"/>
              <a:buNone/>
              <a:defRPr/>
            </a:pPr>
            <a:r>
              <a:rPr lang="en-US" sz="1400" dirty="0">
                <a:cs typeface="Arial" pitchFamily="34" charset="0"/>
              </a:rPr>
              <a:t>           </a:t>
            </a:r>
            <a:br>
              <a:rPr lang="en-US" sz="1400" dirty="0">
                <a:cs typeface="Arial" pitchFamily="34" charset="0"/>
              </a:rPr>
            </a:br>
            <a:r>
              <a:rPr lang="en-US" sz="1400" dirty="0">
                <a:cs typeface="Arial" pitchFamily="34" charset="0"/>
              </a:rPr>
              <a:t>             Police Department</a:t>
            </a:r>
          </a:p>
          <a:p>
            <a:pPr marL="0" indent="0">
              <a:buFont typeface="Arial" charset="0"/>
              <a:buNone/>
              <a:defRPr/>
            </a:pPr>
            <a:r>
              <a:rPr lang="en-US" sz="1400" dirty="0">
                <a:cs typeface="Arial" pitchFamily="34" charset="0"/>
              </a:rPr>
              <a:t>	Patrol Vehicles (3)  $169,500*</a:t>
            </a:r>
          </a:p>
          <a:p>
            <a:pPr marL="0" indent="0">
              <a:buFont typeface="Arial" charset="0"/>
              <a:buNone/>
              <a:defRPr/>
            </a:pPr>
            <a:r>
              <a:rPr lang="en-US" sz="1400" dirty="0">
                <a:cs typeface="Arial" pitchFamily="34" charset="0"/>
              </a:rPr>
              <a:t>	Six (6) 800 MHZ Radios $19,900</a:t>
            </a:r>
          </a:p>
          <a:p>
            <a:pPr marL="0" indent="0">
              <a:buFont typeface="Arial" charset="0"/>
              <a:buNone/>
              <a:defRPr/>
            </a:pPr>
            <a:r>
              <a:rPr lang="en-US" sz="1400" dirty="0">
                <a:cs typeface="Arial" pitchFamily="34" charset="0"/>
              </a:rPr>
              <a:t>	Nineteen Pistol Mounted Flashlights $2,850</a:t>
            </a:r>
            <a:br>
              <a:rPr lang="en-US" sz="1400" dirty="0">
                <a:cs typeface="Arial" pitchFamily="34" charset="0"/>
              </a:rPr>
            </a:br>
            <a:endParaRPr lang="en-US" sz="1400" dirty="0">
              <a:cs typeface="Arial" pitchFamily="34" charset="0"/>
            </a:endParaRPr>
          </a:p>
          <a:p>
            <a:pPr marL="0" indent="0">
              <a:buFont typeface="Arial" charset="0"/>
              <a:buNone/>
              <a:defRPr/>
            </a:pPr>
            <a:r>
              <a:rPr lang="en-US" sz="1400" dirty="0">
                <a:cs typeface="Arial" pitchFamily="34" charset="0"/>
              </a:rPr>
              <a:t>           Fire Department      </a:t>
            </a:r>
          </a:p>
          <a:p>
            <a:pPr marL="0" indent="0">
              <a:buFont typeface="Arial" charset="0"/>
              <a:buNone/>
              <a:defRPr/>
            </a:pPr>
            <a:r>
              <a:rPr lang="en-US" sz="1400" dirty="0">
                <a:cs typeface="Arial" pitchFamily="34" charset="0"/>
              </a:rPr>
              <a:t>	Station 1 Roof and Façade Repair $50,000*</a:t>
            </a:r>
            <a:br>
              <a:rPr lang="en-US" sz="1400" dirty="0">
                <a:cs typeface="Arial" pitchFamily="34" charset="0"/>
              </a:rPr>
            </a:br>
            <a:r>
              <a:rPr lang="en-US" sz="1400" dirty="0">
                <a:cs typeface="Arial" pitchFamily="34" charset="0"/>
              </a:rPr>
              <a:t>	Protective Gear $22,000</a:t>
            </a:r>
          </a:p>
          <a:p>
            <a:pPr marL="0" indent="0">
              <a:buFont typeface="Arial" charset="0"/>
              <a:buNone/>
              <a:defRPr/>
            </a:pPr>
            <a:r>
              <a:rPr lang="en-US" sz="1400" dirty="0">
                <a:cs typeface="Arial" pitchFamily="34" charset="0"/>
              </a:rPr>
              <a:t>                      </a:t>
            </a:r>
            <a:br>
              <a:rPr lang="en-US" sz="1400" dirty="0">
                <a:cs typeface="Arial" pitchFamily="34" charset="0"/>
              </a:rPr>
            </a:br>
            <a:r>
              <a:rPr lang="en-US" sz="1400" dirty="0">
                <a:cs typeface="Arial" pitchFamily="34" charset="0"/>
              </a:rPr>
              <a:t>            Planning Department</a:t>
            </a:r>
          </a:p>
          <a:p>
            <a:pPr marL="0" indent="0">
              <a:buFont typeface="Arial" charset="0"/>
              <a:buNone/>
              <a:defRPr/>
            </a:pPr>
            <a:r>
              <a:rPr lang="en-US" sz="1400" dirty="0">
                <a:cs typeface="Arial" pitchFamily="34" charset="0"/>
              </a:rPr>
              <a:t>	Form Based Codes – Zoning Ordinance $130,000*</a:t>
            </a:r>
            <a:br>
              <a:rPr lang="en-US" sz="1400" dirty="0">
                <a:cs typeface="Arial" pitchFamily="34" charset="0"/>
              </a:rPr>
            </a:br>
            <a:r>
              <a:rPr lang="en-US" sz="1400" dirty="0">
                <a:cs typeface="Arial" pitchFamily="34" charset="0"/>
              </a:rPr>
              <a:t>	Comprehensive Plan Update $200,000**</a:t>
            </a:r>
          </a:p>
          <a:p>
            <a:pPr marL="0" indent="0">
              <a:buFont typeface="Arial" charset="0"/>
              <a:buNone/>
              <a:defRPr/>
            </a:pPr>
            <a:r>
              <a:rPr lang="en-US" sz="1400" dirty="0">
                <a:cs typeface="Arial" pitchFamily="34" charset="0"/>
              </a:rPr>
              <a:t>           </a:t>
            </a:r>
          </a:p>
          <a:p>
            <a:pPr marL="0" indent="0">
              <a:buFont typeface="Arial" charset="0"/>
              <a:buNone/>
              <a:defRPr/>
            </a:pPr>
            <a:r>
              <a:rPr lang="en-US" sz="1400" dirty="0">
                <a:cs typeface="Arial" pitchFamily="34" charset="0"/>
              </a:rPr>
              <a:t>            Public Works</a:t>
            </a:r>
          </a:p>
          <a:p>
            <a:pPr marL="0" indent="0">
              <a:buFont typeface="Arial" charset="0"/>
              <a:buNone/>
              <a:defRPr/>
            </a:pPr>
            <a:r>
              <a:rPr lang="en-US" sz="1400" dirty="0">
                <a:cs typeface="Arial" pitchFamily="34" charset="0"/>
              </a:rPr>
              <a:t>	Street Improvement $155,000*	</a:t>
            </a:r>
          </a:p>
          <a:p>
            <a:pPr marL="0" indent="0">
              <a:buFont typeface="Arial" charset="0"/>
              <a:buNone/>
              <a:defRPr/>
            </a:pPr>
            <a:r>
              <a:rPr lang="en-US" sz="1400" dirty="0">
                <a:cs typeface="Arial" pitchFamily="34" charset="0"/>
              </a:rPr>
              <a:t>	</a:t>
            </a:r>
          </a:p>
          <a:p>
            <a:pPr marL="0" indent="0">
              <a:buFont typeface="Arial" charset="0"/>
              <a:buNone/>
              <a:defRPr/>
            </a:pPr>
            <a:r>
              <a:rPr lang="en-US" sz="1400" dirty="0">
                <a:cs typeface="Arial" pitchFamily="34" charset="0"/>
              </a:rPr>
              <a:t>           Parks </a:t>
            </a:r>
          </a:p>
          <a:p>
            <a:pPr marL="0" indent="0">
              <a:buFont typeface="Arial" charset="0"/>
              <a:buNone/>
              <a:defRPr/>
            </a:pPr>
            <a:r>
              <a:rPr lang="en-US" sz="1400" dirty="0">
                <a:cs typeface="Arial" pitchFamily="34" charset="0"/>
              </a:rPr>
              <a:t>	Parks Play scape $33,000*</a:t>
            </a:r>
            <a:br>
              <a:rPr lang="en-US" sz="1400" dirty="0">
                <a:cs typeface="Arial" pitchFamily="34" charset="0"/>
              </a:rPr>
            </a:br>
            <a:r>
              <a:rPr lang="en-US" sz="1400" dirty="0">
                <a:cs typeface="Arial" pitchFamily="34" charset="0"/>
              </a:rPr>
              <a:t>	Parks Master Plan $10,000*</a:t>
            </a:r>
            <a:br>
              <a:rPr lang="en-US" sz="1400" dirty="0">
                <a:cs typeface="Arial" pitchFamily="34" charset="0"/>
              </a:rPr>
            </a:br>
            <a:r>
              <a:rPr lang="en-US" sz="1400" dirty="0">
                <a:cs typeface="Arial" pitchFamily="34" charset="0"/>
              </a:rPr>
              <a:t>      </a:t>
            </a:r>
          </a:p>
          <a:p>
            <a:pPr marL="0" indent="0">
              <a:buFont typeface="Arial" charset="0"/>
              <a:buNone/>
              <a:defRPr/>
            </a:pPr>
            <a:r>
              <a:rPr lang="en-US" sz="1400" dirty="0">
                <a:cs typeface="Arial" pitchFamily="34" charset="0"/>
              </a:rPr>
              <a:t>           Library</a:t>
            </a:r>
          </a:p>
          <a:p>
            <a:pPr marL="0" indent="0">
              <a:buFont typeface="Arial" charset="0"/>
              <a:buNone/>
              <a:defRPr/>
            </a:pPr>
            <a:r>
              <a:rPr lang="en-US" sz="1400" dirty="0">
                <a:cs typeface="Arial" pitchFamily="34" charset="0"/>
              </a:rPr>
              <a:t>	Computers $10,000*</a:t>
            </a:r>
            <a:br>
              <a:rPr lang="en-US" sz="1400" dirty="0">
                <a:cs typeface="Arial" pitchFamily="34" charset="0"/>
              </a:rPr>
            </a:br>
            <a:endParaRPr lang="en-US" sz="1400" dirty="0">
              <a:cs typeface="Arial" pitchFamily="34" charset="0"/>
            </a:endParaRPr>
          </a:p>
          <a:p>
            <a:pPr marL="0" indent="0">
              <a:buFont typeface="Arial" charset="0"/>
              <a:buNone/>
              <a:defRPr/>
            </a:pPr>
            <a:r>
              <a:rPr lang="en-US" sz="1400" dirty="0"/>
              <a:t>*Funded from Fund Balance</a:t>
            </a:r>
          </a:p>
          <a:p>
            <a:pPr marL="0" indent="0">
              <a:buFont typeface="Arial" charset="0"/>
              <a:buNone/>
              <a:defRPr/>
            </a:pPr>
            <a:r>
              <a:rPr lang="en-US" sz="1400" dirty="0"/>
              <a:t>** Funded by </a:t>
            </a:r>
            <a:r>
              <a:rPr lang="en-US" sz="1400" dirty="0" smtClean="0"/>
              <a:t>BPL</a:t>
            </a:r>
            <a:endParaRPr lang="en-US" sz="1400" dirty="0"/>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876800"/>
            <a:ext cx="2278063"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8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7318" y="8657167"/>
            <a:ext cx="738014" cy="486833"/>
          </a:xfrm>
        </p:spPr>
        <p:txBody>
          <a:bodyPr/>
          <a:lstStyle/>
          <a:p>
            <a:pPr>
              <a:defRPr/>
            </a:pPr>
            <a:fld id="{5C50F57F-18EB-481B-8A8C-37A6E1C4B589}" type="slidenum">
              <a:rPr lang="en-US" smtClean="0"/>
              <a:pPr>
                <a:defRPr/>
              </a:pPr>
              <a:t>36</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2"/>
          <p:cNvPicPr>
            <a:picLocks noChangeAspect="1" noChangeArrowheads="1"/>
          </p:cNvPicPr>
          <p:nvPr/>
        </p:nvPicPr>
        <p:blipFill>
          <a:blip r:embed="rId3"/>
          <a:srcRect/>
          <a:stretch>
            <a:fillRect/>
          </a:stretch>
        </p:blipFill>
        <p:spPr bwMode="auto">
          <a:xfrm>
            <a:off x="762000" y="539210"/>
            <a:ext cx="703264" cy="680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4"/>
          <p:cNvSpPr>
            <a:spLocks noGrp="1" noChangeArrowheads="1"/>
          </p:cNvSpPr>
          <p:nvPr>
            <p:ph type="title"/>
          </p:nvPr>
        </p:nvSpPr>
        <p:spPr>
          <a:xfrm>
            <a:off x="1475655" y="-644787"/>
            <a:ext cx="6172200" cy="1524000"/>
          </a:xfrm>
        </p:spPr>
        <p:txBody>
          <a:bodyPr>
            <a:normAutofit/>
          </a:bodyPr>
          <a:lstStyle/>
          <a:p>
            <a:pPr eaLnBrk="1" hangingPunct="1"/>
            <a:r>
              <a:rPr lang="en-US" sz="2200" dirty="0" smtClean="0">
                <a:solidFill>
                  <a:srgbClr val="336600"/>
                </a:solidFill>
                <a:latin typeface="Arial" charset="0"/>
                <a:cs typeface="Arial" charset="0"/>
              </a:rPr>
              <a:t>Revenue Summary</a:t>
            </a:r>
          </a:p>
        </p:txBody>
      </p:sp>
      <p:sp>
        <p:nvSpPr>
          <p:cNvPr id="2" name="Slide Number Placeholder 1"/>
          <p:cNvSpPr>
            <a:spLocks noGrp="1"/>
          </p:cNvSpPr>
          <p:nvPr>
            <p:ph type="sldNum" sz="quarter" idx="12"/>
          </p:nvPr>
        </p:nvSpPr>
        <p:spPr>
          <a:xfrm>
            <a:off x="361950" y="5024"/>
            <a:ext cx="800100" cy="438912"/>
          </a:xfrm>
        </p:spPr>
        <p:txBody>
          <a:bodyPr/>
          <a:lstStyle/>
          <a:p>
            <a:pPr>
              <a:defRPr/>
            </a:pPr>
            <a:fld id="{238715D8-F151-40B2-9EBE-E2022BF3196C}" type="slidenum">
              <a:rPr lang="en-US" smtClean="0"/>
              <a:pPr>
                <a:defRPr/>
              </a:pPr>
              <a:t>37</a:t>
            </a:fld>
            <a:endParaRPr lang="en-US" dirty="0"/>
          </a:p>
        </p:txBody>
      </p:sp>
      <p:sp>
        <p:nvSpPr>
          <p:cNvPr id="39940" name="Rectangle 15"/>
          <p:cNvSpPr>
            <a:spLocks noChangeArrowheads="1"/>
          </p:cNvSpPr>
          <p:nvPr/>
        </p:nvSpPr>
        <p:spPr bwMode="auto">
          <a:xfrm>
            <a:off x="609600" y="1338736"/>
            <a:ext cx="5791200" cy="6924973"/>
          </a:xfrm>
          <a:prstGeom prst="rect">
            <a:avLst/>
          </a:prstGeom>
          <a:solidFill>
            <a:srgbClr val="FFFFFF"/>
          </a:solidFill>
          <a:ln>
            <a:noFill/>
          </a:ln>
          <a:extLst/>
        </p:spPr>
        <p:txBody>
          <a:bodyPr anchor="ctr">
            <a:spAutoFit/>
          </a:bodyPr>
          <a:lstStyle/>
          <a:p>
            <a:pPr algn="just"/>
            <a:r>
              <a:rPr lang="en-US" sz="1200" dirty="0">
                <a:solidFill>
                  <a:srgbClr val="336600"/>
                </a:solidFill>
              </a:rPr>
              <a:t>PROPERTY, AD VALOREM TAXES</a:t>
            </a:r>
            <a:r>
              <a:rPr lang="en-US" sz="1200" dirty="0"/>
              <a:t> attach as an enforceable lien on property as of January 1st of each year.  The City’s property tax is levied each October 1st on the assessed value listed as of the prior January 1st for all real and business personal property located in the City.  Assessed values are established by the Bastrop County Central Appraisal District at 100% of the estimated market value and certified by the Appraisal Review Board.  </a:t>
            </a:r>
            <a:endParaRPr lang="en-US" sz="1200" dirty="0" smtClean="0"/>
          </a:p>
          <a:p>
            <a:pPr algn="just"/>
            <a:endParaRPr lang="en-US" sz="1200" dirty="0"/>
          </a:p>
          <a:p>
            <a:pPr algn="just"/>
            <a:r>
              <a:rPr lang="en-US" sz="1200" dirty="0" smtClean="0"/>
              <a:t>The </a:t>
            </a:r>
            <a:r>
              <a:rPr lang="en-US" sz="1200" dirty="0"/>
              <a:t>assessed taxable value of the roll on January 1, </a:t>
            </a:r>
            <a:r>
              <a:rPr lang="en-US" sz="1200" dirty="0" smtClean="0"/>
              <a:t>2014, </a:t>
            </a:r>
            <a:r>
              <a:rPr lang="en-US" sz="1200" dirty="0"/>
              <a:t>upon which the </a:t>
            </a:r>
            <a:r>
              <a:rPr lang="en-US" sz="1200" dirty="0" smtClean="0"/>
              <a:t>tax </a:t>
            </a:r>
            <a:r>
              <a:rPr lang="en-US" sz="1200" dirty="0"/>
              <a:t>levy is based, is </a:t>
            </a:r>
            <a:r>
              <a:rPr lang="en-US" sz="1200" dirty="0" smtClean="0"/>
              <a:t>$737,922,965. The </a:t>
            </a:r>
            <a:r>
              <a:rPr lang="en-US" sz="1200" dirty="0"/>
              <a:t>City is permitted by Article XI, Section 5 of the State of Texas Constitution to levy taxes up to $2.50 per $100 of assessed valuation for general government services including the payment of principal and interest on general obligation long-term debt.  The tax rate for the year ending September 30, </a:t>
            </a:r>
            <a:r>
              <a:rPr lang="en-US" sz="1200" dirty="0" smtClean="0"/>
              <a:t>2015, </a:t>
            </a:r>
            <a:r>
              <a:rPr lang="en-US" sz="1200" dirty="0"/>
              <a:t>is $</a:t>
            </a:r>
            <a:r>
              <a:rPr lang="en-US" sz="1200" dirty="0" smtClean="0"/>
              <a:t>0.5640 </a:t>
            </a:r>
            <a:r>
              <a:rPr lang="en-US" sz="1200" dirty="0"/>
              <a:t>per $100 assessed valuation.  The amount allocated for general government operations is $</a:t>
            </a:r>
            <a:r>
              <a:rPr lang="en-US" sz="1200" dirty="0" smtClean="0"/>
              <a:t>0.3598, </a:t>
            </a:r>
            <a:r>
              <a:rPr lang="en-US" sz="1200" dirty="0"/>
              <a:t>while the remaining $</a:t>
            </a:r>
            <a:r>
              <a:rPr lang="en-US" sz="1200" dirty="0" smtClean="0"/>
              <a:t>0.2042 </a:t>
            </a:r>
            <a:r>
              <a:rPr lang="en-US" sz="1200" dirty="0"/>
              <a:t>is allocated for general obligation long-term debt service.</a:t>
            </a:r>
          </a:p>
          <a:p>
            <a:pPr algn="just"/>
            <a:endParaRPr lang="en-US" sz="1200" dirty="0"/>
          </a:p>
          <a:p>
            <a:pPr algn="just"/>
            <a:r>
              <a:rPr lang="en-US" sz="1200" dirty="0"/>
              <a:t>Taxes are due by January 31st following the October 1st levy date and are considered delinquent after January 31st of each year.  Based upon historical collection trends, current tax collections are estimated to be 97% of the levy and will generate </a:t>
            </a:r>
            <a:r>
              <a:rPr lang="en-US" sz="1200" dirty="0" smtClean="0"/>
              <a:t>$4,357,240 </a:t>
            </a:r>
            <a:r>
              <a:rPr lang="en-US" sz="1200" dirty="0"/>
              <a:t>in revenues.  Delinquent taxes and penalties are expected to add an additional </a:t>
            </a:r>
            <a:r>
              <a:rPr lang="en-US" sz="1200" dirty="0" smtClean="0"/>
              <a:t>$95,000 </a:t>
            </a:r>
            <a:r>
              <a:rPr lang="en-US" sz="1200" dirty="0"/>
              <a:t>in revenues.</a:t>
            </a:r>
          </a:p>
          <a:p>
            <a:pPr algn="just"/>
            <a:endParaRPr lang="en-US" sz="1200" dirty="0"/>
          </a:p>
          <a:p>
            <a:pPr algn="just"/>
            <a:r>
              <a:rPr lang="en-US" sz="1200" dirty="0"/>
              <a:t>In Texas, countywide central appraisal districts are required to assess all property within the appraisal district on the basis of 100% of its appraised value and are prohibited from applying any assessment ratios.  The value of property within the appraisal district must be reviewed every five years; however, the City may, at its own expense, require annual reviews of appraised values. </a:t>
            </a:r>
          </a:p>
          <a:p>
            <a:pPr algn="just"/>
            <a:endParaRPr lang="en-US" sz="1200" dirty="0"/>
          </a:p>
          <a:p>
            <a:pPr algn="just"/>
            <a:r>
              <a:rPr lang="en-US" sz="1200" dirty="0"/>
              <a:t>The A Truth-in-Taxation@ laws of the State of Texas require notices to be published and hold two public hearings if an entity’s proposed tax rate exceeds the effective or rollback tax rate.  The purpose of the public hearing is to give the taxpayers an opportunity to express their views on the tax rate.  The City of Bastrop effective rate is $</a:t>
            </a:r>
            <a:r>
              <a:rPr lang="en-US" sz="1200" dirty="0" smtClean="0"/>
              <a:t>0.5534/ </a:t>
            </a:r>
            <a:r>
              <a:rPr lang="en-US" sz="1200" dirty="0"/>
              <a:t>$100, rollback rate is $</a:t>
            </a:r>
            <a:r>
              <a:rPr lang="en-US" sz="1200" dirty="0" smtClean="0"/>
              <a:t>0.5903/ </a:t>
            </a:r>
            <a:r>
              <a:rPr lang="en-US" sz="1200" dirty="0"/>
              <a:t>$100, and the </a:t>
            </a:r>
            <a:r>
              <a:rPr lang="en-US" sz="1200" dirty="0" smtClean="0"/>
              <a:t>proposed/ adopted </a:t>
            </a:r>
            <a:r>
              <a:rPr lang="en-US" sz="1200" dirty="0"/>
              <a:t>rate is $</a:t>
            </a:r>
            <a:r>
              <a:rPr lang="en-US" sz="1200" dirty="0" smtClean="0"/>
              <a:t>0.5640/ </a:t>
            </a:r>
            <a:r>
              <a:rPr lang="en-US" sz="1200" dirty="0"/>
              <a:t>$100. The proposed rate </a:t>
            </a:r>
            <a:r>
              <a:rPr lang="en-US" sz="1200" dirty="0" smtClean="0"/>
              <a:t>did </a:t>
            </a:r>
            <a:r>
              <a:rPr lang="en-US" sz="1200" dirty="0"/>
              <a:t>exceed the effective or rollback rate therefore the City </a:t>
            </a:r>
            <a:r>
              <a:rPr lang="en-US" sz="1200" dirty="0" smtClean="0"/>
              <a:t>was required </a:t>
            </a:r>
            <a:r>
              <a:rPr lang="en-US" sz="1200" dirty="0"/>
              <a:t>to publish certain notices </a:t>
            </a:r>
            <a:r>
              <a:rPr lang="en-US" sz="1200" dirty="0" smtClean="0"/>
              <a:t>and </a:t>
            </a:r>
            <a:r>
              <a:rPr lang="en-US" sz="1200" dirty="0"/>
              <a:t>hold two public hearings on the tax rate.                                  </a:t>
            </a:r>
          </a:p>
        </p:txBody>
      </p:sp>
      <p:sp>
        <p:nvSpPr>
          <p:cNvPr id="6" name="Slide Number Placeholder 2"/>
          <p:cNvSpPr txBox="1">
            <a:spLocks/>
          </p:cNvSpPr>
          <p:nvPr/>
        </p:nvSpPr>
        <p:spPr>
          <a:xfrm>
            <a:off x="5569009" y="8613049"/>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37</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381000" y="8657167"/>
            <a:ext cx="738014" cy="486833"/>
          </a:xfrm>
        </p:spPr>
        <p:txBody>
          <a:bodyPr/>
          <a:lstStyle/>
          <a:p>
            <a:pPr algn="l">
              <a:defRPr/>
            </a:pPr>
            <a:fld id="{165F6FFE-B729-474C-A04D-CB8938DF43AF}" type="slidenum">
              <a:rPr lang="en-US" smtClean="0"/>
              <a:pPr algn="l">
                <a:defRPr/>
              </a:pPr>
              <a:t>38</a:t>
            </a:fld>
            <a:endParaRPr lang="en-US" dirty="0"/>
          </a:p>
        </p:txBody>
      </p:sp>
      <p:sp>
        <p:nvSpPr>
          <p:cNvPr id="4" name="Slide Number Placeholder 2"/>
          <p:cNvSpPr txBox="1">
            <a:spLocks/>
          </p:cNvSpPr>
          <p:nvPr/>
        </p:nvSpPr>
        <p:spPr>
          <a:xfrm>
            <a:off x="6102280" y="-13264"/>
            <a:ext cx="533400" cy="438912"/>
          </a:xfrm>
          <a:prstGeom prst="rect">
            <a:avLst/>
          </a:prstGeom>
        </p:spPr>
        <p:txBody>
          <a:bodyPr vert="horz" lIns="91440" tIns="45720" rIns="91440" bIns="45720" rtlCol="0" anchor="ctr"/>
          <a:lstStyle>
            <a:defPPr>
              <a:defRPr lang="en-US"/>
            </a:defPPr>
            <a:lvl1pPr algn="l" rtl="0" fontAlgn="base">
              <a:spcBef>
                <a:spcPct val="0"/>
              </a:spcBef>
              <a:spcAft>
                <a:spcPct val="0"/>
              </a:spcAft>
              <a:defRPr sz="1400" b="1"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949BE54D-8B26-4334-A9E6-D85D631C1548}" type="slidenum">
              <a:rPr lang="en-US" smtClean="0"/>
              <a:pPr>
                <a:defRPr/>
              </a:pPr>
              <a:t>38</a:t>
            </a:fld>
            <a:endParaRPr lang="en-US" dirty="0"/>
          </a:p>
        </p:txBody>
      </p:sp>
      <p:graphicFrame>
        <p:nvGraphicFramePr>
          <p:cNvPr id="6" name="Group 885"/>
          <p:cNvGraphicFramePr>
            <a:graphicFrameLocks/>
          </p:cNvGraphicFramePr>
          <p:nvPr>
            <p:extLst>
              <p:ext uri="{D42A27DB-BD31-4B8C-83A1-F6EECF244321}">
                <p14:modId xmlns:p14="http://schemas.microsoft.com/office/powerpoint/2010/main" val="4092021867"/>
              </p:ext>
            </p:extLst>
          </p:nvPr>
        </p:nvGraphicFramePr>
        <p:xfrm>
          <a:off x="533400" y="609600"/>
          <a:ext cx="5867400" cy="6359528"/>
        </p:xfrm>
        <a:graphic>
          <a:graphicData uri="http://schemas.openxmlformats.org/drawingml/2006/table">
            <a:tbl>
              <a:tblPr/>
              <a:tblGrid>
                <a:gridCol w="3185721"/>
                <a:gridCol w="319930"/>
                <a:gridCol w="319930"/>
                <a:gridCol w="318421"/>
                <a:gridCol w="319930"/>
                <a:gridCol w="1403468"/>
              </a:tblGrid>
              <a:tr h="866650">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337799"/>
                          </a:solidFill>
                          <a:effectLst/>
                          <a:latin typeface="Arial" charset="0"/>
                          <a:cs typeface="Arial" charset="0"/>
                        </a:rPr>
                        <a:t>Property Tax Calculations</a:t>
                      </a:r>
                    </a:p>
                    <a:p>
                      <a:pPr marL="0" marR="0" lvl="0" indent="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r>
                        <a:rPr kumimoji="0" lang="en-US" sz="1900" b="0" i="0" u="none" strike="noStrike" cap="none" normalizeH="0" baseline="0" dirty="0" smtClean="0">
                          <a:ln>
                            <a:noFill/>
                          </a:ln>
                          <a:solidFill>
                            <a:schemeClr val="tx1"/>
                          </a:solidFill>
                          <a:effectLst/>
                          <a:latin typeface="Arial" charset="0"/>
                        </a:rPr>
                        <a:t>(Ad Valorem Taxes)</a:t>
                      </a:r>
                      <a:endParaRPr kumimoji="0" lang="en-US" sz="1900" b="0" i="0" u="none" strike="noStrike" cap="none" normalizeH="0" baseline="0" dirty="0" smtClean="0">
                        <a:ln>
                          <a:noFill/>
                        </a:ln>
                        <a:solidFill>
                          <a:srgbClr val="336600"/>
                        </a:solidFill>
                        <a:effectLst/>
                        <a:latin typeface="Arial" charset="0"/>
                      </a:endParaRPr>
                    </a:p>
                  </a:txBody>
                  <a:tcPr marT="45732" marB="45732" anchor="b" horzOverflow="overflow">
                    <a:lnL cap="flat">
                      <a:noFill/>
                    </a:lnL>
                    <a:lnR cap="flat">
                      <a:noFill/>
                    </a:lnR>
                    <a:lnT cap="fla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610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FY2015</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a:noFill/>
                    </a:lnB>
                    <a:lnTlToBr>
                      <a:noFill/>
                    </a:lnTlToBr>
                    <a:lnBlToTr>
                      <a:noFill/>
                    </a:lnBlToTr>
                    <a:solidFill>
                      <a:schemeClr val="bg1"/>
                    </a:solidFill>
                  </a:tcPr>
                </a:tc>
              </a:tr>
              <a:tr h="308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Tax Year 2014</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81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TAX ROLL:</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2474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Assessed Valuation (100%)</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$737,922,965</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a:noFill/>
                    </a:lnB>
                    <a:lnTlToBr>
                      <a:noFill/>
                    </a:lnTlToBr>
                    <a:lnBlToTr>
                      <a:noFill/>
                    </a:lnBlToTr>
                    <a:solidFill>
                      <a:schemeClr val="bg1"/>
                    </a:solidFill>
                  </a:tcPr>
                </a:tc>
              </a:tr>
              <a:tr h="29202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Rate per $100</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0.56400</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81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Tax Levy Freeze Adjusted</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4,161,886</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29202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Tax Levy - Frozen (Disabled/ over 65)*</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330,115</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081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Total Tax Levy</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4,492,001</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29202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Percent of Collection</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97%</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5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r>
              <a:tr h="3081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SUMMARY OF TAX COLLECTIONS:</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a:noFill/>
                    </a:lnB>
                    <a:lnTlToBr>
                      <a:noFill/>
                    </a:lnTlToBr>
                    <a:lnBlToTr>
                      <a:noFill/>
                    </a:lnBlToTr>
                    <a:solidFill>
                      <a:schemeClr val="bg1"/>
                    </a:solidFill>
                  </a:tcPr>
                </a:tc>
              </a:tr>
              <a:tr h="307139">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Current Tax</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4,037,029</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a:noFill/>
                    </a:lnB>
                    <a:lnTlToBr>
                      <a:noFill/>
                    </a:lnTlToBr>
                    <a:lnBlToTr>
                      <a:noFill/>
                    </a:lnBlToTr>
                    <a:solidFill>
                      <a:schemeClr val="bg1"/>
                    </a:solidFill>
                  </a:tcPr>
                </a:tc>
              </a:tr>
              <a:tr h="3081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Revenue From Tax Freeze Property</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320,211</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a:noFill/>
                    </a:lnB>
                    <a:lnTlToBr>
                      <a:noFill/>
                    </a:lnTlToBr>
                    <a:lnBlToTr>
                      <a:noFill/>
                    </a:lnBlToTr>
                    <a:solidFill>
                      <a:schemeClr val="bg1"/>
                    </a:solidFill>
                  </a:tcPr>
                </a:tc>
              </a:tr>
              <a:tr h="30811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Delinquent Tax</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a:noFill/>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55,000</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a:noFill/>
                    </a:lnB>
                    <a:lnTlToBr>
                      <a:noFill/>
                    </a:lnTlToBr>
                    <a:lnBlToTr>
                      <a:noFill/>
                    </a:lnBlToTr>
                    <a:solidFill>
                      <a:schemeClr val="bg1"/>
                    </a:solidFill>
                  </a:tcPr>
                </a:tc>
              </a:tr>
              <a:tr h="37516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Penalty and Interest</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cs typeface="Arial" charset="0"/>
                        </a:rPr>
                        <a:t>40,000</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8670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cs typeface="Arial" charset="0"/>
                      </a:endParaRPr>
                    </a:p>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TOTAL TAX COLLECTIONS</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 </a:t>
                      </a:r>
                      <a:endParaRPr kumimoji="0" lang="en-US" sz="1200" b="0" i="0" u="none" strike="noStrike" cap="none" normalizeH="0" baseline="0" smtClean="0">
                        <a:ln>
                          <a:noFill/>
                        </a:ln>
                        <a:solidFill>
                          <a:schemeClr val="tx1"/>
                        </a:solidFill>
                        <a:effectLst/>
                        <a:latin typeface="Arial" charset="0"/>
                      </a:endParaRPr>
                    </a:p>
                  </a:txBody>
                  <a:tcPr marT="45732" marB="45732"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$4,452,240</a:t>
                      </a:r>
                      <a:endParaRPr kumimoji="0" lang="en-US" sz="1200" b="0" i="0" u="none" strike="noStrike" cap="none" normalizeH="0" baseline="0" dirty="0" smtClean="0">
                        <a:ln>
                          <a:noFill/>
                        </a:ln>
                        <a:solidFill>
                          <a:schemeClr val="tx1"/>
                        </a:solidFill>
                        <a:effectLst/>
                        <a:latin typeface="Arial" charset="0"/>
                      </a:endParaRPr>
                    </a:p>
                  </a:txBody>
                  <a:tcPr marT="45732" marB="45732"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828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14"/>
          <p:cNvSpPr>
            <a:spLocks noGrp="1" noChangeArrowheads="1"/>
          </p:cNvSpPr>
          <p:nvPr>
            <p:ph type="title"/>
          </p:nvPr>
        </p:nvSpPr>
        <p:spPr bwMode="auto">
          <a:xfrm>
            <a:off x="482600" y="228600"/>
            <a:ext cx="6172200" cy="508000"/>
          </a:xfrm>
        </p:spPr>
        <p:txBody>
          <a:bodyPr wrap="square" numCol="1" anchorCtr="0" compatLnSpc="1">
            <a:prstTxWarp prst="textNoShape">
              <a:avLst/>
            </a:prstTxWarp>
            <a:normAutofit fontScale="90000"/>
          </a:bodyPr>
          <a:lstStyle/>
          <a:p>
            <a:pPr algn="ctr" eaLnBrk="1" fontAlgn="auto" hangingPunct="1">
              <a:spcAft>
                <a:spcPts val="0"/>
              </a:spcAft>
              <a:defRPr/>
            </a:pPr>
            <a:r>
              <a:rPr lang="en-US" altLang="en-US" smtClean="0">
                <a:solidFill>
                  <a:srgbClr val="337799"/>
                </a:solidFill>
                <a:latin typeface="Arial" panose="020B0604020202020204" pitchFamily="34" charset="0"/>
                <a:cs typeface="Arial" panose="020B0604020202020204" pitchFamily="34" charset="0"/>
              </a:rPr>
              <a:t>Property Tax Rate History</a:t>
            </a:r>
          </a:p>
        </p:txBody>
      </p:sp>
      <p:graphicFrame>
        <p:nvGraphicFramePr>
          <p:cNvPr id="149826" name="Group 322"/>
          <p:cNvGraphicFramePr>
            <a:graphicFrameLocks noGrp="1"/>
          </p:cNvGraphicFramePr>
          <p:nvPr>
            <p:ph sz="half" idx="1"/>
          </p:nvPr>
        </p:nvGraphicFramePr>
        <p:xfrm>
          <a:off x="511175" y="3124200"/>
          <a:ext cx="5791201" cy="5170485"/>
        </p:xfrm>
        <a:graphic>
          <a:graphicData uri="http://schemas.openxmlformats.org/drawingml/2006/table">
            <a:tbl>
              <a:tblPr/>
              <a:tblGrid>
                <a:gridCol w="2667001"/>
                <a:gridCol w="855353"/>
                <a:gridCol w="219364"/>
                <a:gridCol w="875888"/>
                <a:gridCol w="242866"/>
                <a:gridCol w="930729"/>
              </a:tblGrid>
              <a:tr h="844260">
                <a:tc gridSpan="6">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337799"/>
                          </a:solidFill>
                          <a:effectLst/>
                          <a:latin typeface="Arial" pitchFamily="34" charset="0"/>
                          <a:cs typeface="Arial" pitchFamily="34" charset="0"/>
                        </a:rPr>
                        <a:t>Property Tax Distribution </a:t>
                      </a:r>
                    </a:p>
                  </a:txBody>
                  <a:tcPr marT="45728" marB="45728" anchor="b" horzOverflow="overflow">
                    <a:lnL cap="flat">
                      <a:noFill/>
                    </a:lnL>
                    <a:lnR cap="flat">
                      <a:noFill/>
                    </a:lnR>
                    <a:lnT cap="flat">
                      <a:noFill/>
                    </a:lnT>
                    <a:lnB>
                      <a:noFill/>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12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TAX</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RATE</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PERCENT</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TOTAL</a:t>
                      </a:r>
                    </a:p>
                  </a:txBody>
                  <a:tcPr marT="45728" marB="45728"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sng" strike="noStrike" cap="none" normalizeH="0" baseline="0" smtClean="0">
                          <a:ln>
                            <a:noFill/>
                          </a:ln>
                          <a:solidFill>
                            <a:schemeClr val="tx1"/>
                          </a:solidFill>
                          <a:effectLst/>
                          <a:latin typeface="Arial" pitchFamily="34" charset="0"/>
                          <a:cs typeface="Arial" pitchFamily="34" charset="0"/>
                        </a:rPr>
                        <a:t>GENERAL FUND:</a:t>
                      </a: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681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Current Tax</a:t>
                      </a:r>
                    </a:p>
                  </a:txBody>
                  <a:tcPr marT="45728" marB="45728"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$0.3598</a:t>
                      </a: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2,575,625</a:t>
                      </a:r>
                    </a:p>
                  </a:txBody>
                  <a:tcPr marT="45728" marB="45728" anchor="b" horzOverflow="overflow">
                    <a:lnL>
                      <a:noFill/>
                    </a:lnL>
                    <a:lnR cap="flat">
                      <a:noFill/>
                    </a:lnR>
                    <a:lnT>
                      <a:noFill/>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Revenue From Tax Freeze Property</a:t>
                      </a: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204,295</a:t>
                      </a:r>
                    </a:p>
                  </a:txBody>
                  <a:tcPr marT="45728" marB="45728" anchor="b" horzOverflow="overflow">
                    <a:lnL>
                      <a:noFill/>
                    </a:lnL>
                    <a:lnR cap="flat">
                      <a:noFill/>
                    </a:lnR>
                    <a:lnT>
                      <a:noFill/>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Delinquent Tax</a:t>
                      </a: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35,750</a:t>
                      </a:r>
                    </a:p>
                  </a:txBody>
                  <a:tcPr marT="45728" marB="45728" anchor="b" horzOverflow="overflow">
                    <a:lnL>
                      <a:noFill/>
                    </a:lnL>
                    <a:lnR cap="flat">
                      <a:noFill/>
                    </a:lnR>
                    <a:lnT>
                      <a:noFill/>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Penalty and Interest</a:t>
                      </a:r>
                    </a:p>
                  </a:txBody>
                  <a:tcPr marT="45728" marB="45728"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26,000</a:t>
                      </a:r>
                    </a:p>
                  </a:txBody>
                  <a:tcPr marT="45728" marB="45728"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pitchFamily="34" charset="0"/>
                          <a:cs typeface="Arial" pitchFamily="34" charset="0"/>
                        </a:rPr>
                        <a:t>Total General Fund</a:t>
                      </a: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$0.3598</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63.80%</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$2,841,670</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50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sng" strike="noStrike" cap="none" normalizeH="0" baseline="0" smtClean="0">
                          <a:ln>
                            <a:noFill/>
                          </a:ln>
                          <a:solidFill>
                            <a:schemeClr val="tx1"/>
                          </a:solidFill>
                          <a:effectLst/>
                          <a:latin typeface="Arial" pitchFamily="34" charset="0"/>
                          <a:cs typeface="Arial" pitchFamily="34" charset="0"/>
                        </a:rPr>
                        <a:t>DEBT SERVICE FUND:</a:t>
                      </a: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cap="flat">
                      <a:noFill/>
                    </a:lnR>
                    <a:lnT>
                      <a:noFill/>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Current Tax</a:t>
                      </a:r>
                    </a:p>
                  </a:txBody>
                  <a:tcPr marT="45728" marB="45728"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$0.2042 </a:t>
                      </a: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1,461,403</a:t>
                      </a:r>
                    </a:p>
                  </a:txBody>
                  <a:tcPr marT="45728" marB="45728" anchor="b" horzOverflow="overflow">
                    <a:lnL>
                      <a:noFill/>
                    </a:lnL>
                    <a:lnR cap="flat">
                      <a:noFill/>
                    </a:lnR>
                    <a:lnT>
                      <a:noFill/>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Revenues From Tax Freeze Property</a:t>
                      </a: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115,917</a:t>
                      </a:r>
                    </a:p>
                  </a:txBody>
                  <a:tcPr marT="45728" marB="45728" anchor="b" horzOverflow="overflow">
                    <a:lnL>
                      <a:noFill/>
                    </a:lnL>
                    <a:lnR cap="flat">
                      <a:noFill/>
                    </a:lnR>
                    <a:lnT>
                      <a:noFill/>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Delinquent Tax</a:t>
                      </a:r>
                    </a:p>
                  </a:txBody>
                  <a:tcPr marT="45728" marB="45728"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19,250</a:t>
                      </a:r>
                    </a:p>
                  </a:txBody>
                  <a:tcPr marT="45728" marB="45728" anchor="b" horzOverflow="overflow">
                    <a:lnL>
                      <a:noFill/>
                    </a:lnL>
                    <a:lnR cap="flat">
                      <a:noFill/>
                    </a:lnR>
                    <a:lnT>
                      <a:noFill/>
                    </a:lnT>
                    <a:lnB>
                      <a:noFill/>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Penalty and Interest</a:t>
                      </a:r>
                    </a:p>
                  </a:txBody>
                  <a:tcPr marT="45728" marB="45728"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14,000</a:t>
                      </a:r>
                    </a:p>
                  </a:txBody>
                  <a:tcPr marT="45728" marB="45728"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pitchFamily="34" charset="0"/>
                          <a:cs typeface="Arial" pitchFamily="34" charset="0"/>
                        </a:rPr>
                        <a:t>Total Debt Service</a:t>
                      </a: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$0.2042</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36.20%</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$1,610,570</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505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DISTRIBUTION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cap="flat">
                      <a:noFill/>
                    </a:lnL>
                    <a:lnR>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$0.5640</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a:t>
                      </a:r>
                    </a:p>
                  </a:txBody>
                  <a:tcPr marT="45728" marB="45728" anchor="b" horzOverflow="overflow">
                    <a:lnL>
                      <a:noFill/>
                    </a:lnL>
                    <a:lnR>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100.00%</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pitchFamily="34" charset="0"/>
                          <a:cs typeface="Arial" pitchFamily="34" charset="0"/>
                        </a:rPr>
                        <a:t> </a:t>
                      </a:r>
                      <a:endParaRPr kumimoji="0" lang="en-US" sz="1100" b="0" i="0" u="none" strike="noStrike" cap="none" normalizeH="0" baseline="0" smtClean="0">
                        <a:ln>
                          <a:noFill/>
                        </a:ln>
                        <a:solidFill>
                          <a:schemeClr val="tx1"/>
                        </a:solidFill>
                        <a:effectLst/>
                        <a:latin typeface="Arial" pitchFamily="34" charset="0"/>
                        <a:cs typeface="Arial" pitchFamily="34" charset="0"/>
                      </a:endParaRPr>
                    </a:p>
                  </a:txBody>
                  <a:tcPr marT="45728" marB="45728" anchor="b" horzOverflow="overflow">
                    <a:lnL>
                      <a:noFill/>
                    </a:lnL>
                    <a:lnR>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cs typeface="Arial" pitchFamily="34" charset="0"/>
                        </a:rPr>
                        <a:t>$4,452,240</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txBody>
                  <a:tcPr marT="45728" marB="45728" anchor="b" horzOverflow="overflow">
                    <a:lnL>
                      <a:noFill/>
                    </a:lnL>
                    <a:lnR cap="flat">
                      <a:noFill/>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 name="Object 291"/>
          <p:cNvGraphicFramePr>
            <a:graphicFrameLocks noGrp="1" noChangeAspect="1"/>
          </p:cNvGraphicFramePr>
          <p:nvPr>
            <p:ph sz="half" idx="2"/>
            <p:extLst>
              <p:ext uri="{D42A27DB-BD31-4B8C-83A1-F6EECF244321}">
                <p14:modId xmlns:p14="http://schemas.microsoft.com/office/powerpoint/2010/main" val="88628696"/>
              </p:ext>
            </p:extLst>
          </p:nvPr>
        </p:nvGraphicFramePr>
        <p:xfrm>
          <a:off x="555625" y="787400"/>
          <a:ext cx="5773738" cy="2611438"/>
        </p:xfrm>
        <a:graphic>
          <a:graphicData uri="http://schemas.openxmlformats.org/drawingml/2006/chart">
            <c:chart xmlns:c="http://schemas.openxmlformats.org/drawingml/2006/chart" xmlns:r="http://schemas.openxmlformats.org/officeDocument/2006/relationships" r:id="rId2"/>
          </a:graphicData>
        </a:graphic>
      </p:graphicFrame>
      <p:sp>
        <p:nvSpPr>
          <p:cNvPr id="2058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E45B89-8B2D-43B5-963D-53816000E892}" type="slidenum">
              <a:rPr lang="en-US" altLang="en-US" sz="790" smtClean="0">
                <a:solidFill>
                  <a:schemeClr val="bg1"/>
                </a:solidFill>
              </a:rPr>
              <a:pPr/>
              <a:t>39</a:t>
            </a:fld>
            <a:endParaRPr lang="en-US" altLang="en-US" sz="790" dirty="0" smtClean="0">
              <a:solidFill>
                <a:schemeClr val="bg1"/>
              </a:solidFill>
            </a:endParaRPr>
          </a:p>
        </p:txBody>
      </p:sp>
    </p:spTree>
    <p:extLst>
      <p:ext uri="{BB962C8B-B14F-4D97-AF65-F5344CB8AC3E}">
        <p14:creationId xmlns:p14="http://schemas.microsoft.com/office/powerpoint/2010/main" val="1626469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Grp="1" noChangeAspect="1" noChangeArrowheads="1"/>
          </p:cNvPicPr>
          <p:nvPr>
            <p:ph idx="4294967295"/>
          </p:nvPr>
        </p:nvPicPr>
        <p:blipFill>
          <a:blip r:embed="rId2">
            <a:lum bright="60000" contrast="-70000"/>
            <a:extLst>
              <a:ext uri="{28A0092B-C50C-407E-A947-70E740481C1C}">
                <a14:useLocalDpi xmlns:a14="http://schemas.microsoft.com/office/drawing/2010/main" val="0"/>
              </a:ext>
            </a:extLst>
          </a:blip>
          <a:stretch>
            <a:fillRect/>
          </a:stretch>
        </p:blipFill>
        <p:spPr>
          <a:xfrm>
            <a:off x="4762500" y="3722688"/>
            <a:ext cx="2095500" cy="2838450"/>
          </a:xfrm>
        </p:spPr>
      </p:pic>
      <p:sp>
        <p:nvSpPr>
          <p:cNvPr id="5123" name="Rectangle 5"/>
          <p:cNvSpPr>
            <a:spLocks noChangeArrowheads="1"/>
          </p:cNvSpPr>
          <p:nvPr/>
        </p:nvSpPr>
        <p:spPr bwMode="auto">
          <a:xfrm>
            <a:off x="403643" y="-98084"/>
            <a:ext cx="6083300" cy="892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tabLst>
                <a:tab pos="0" algn="l"/>
                <a:tab pos="228600" algn="l"/>
                <a:tab pos="6115050" algn="r"/>
              </a:tabLst>
            </a:pPr>
            <a:endParaRPr lang="en-US" sz="1200" b="1" dirty="0">
              <a:solidFill>
                <a:srgbClr val="336600"/>
              </a:solidFill>
            </a:endParaRPr>
          </a:p>
          <a:p>
            <a:pPr>
              <a:tabLst>
                <a:tab pos="0" algn="l"/>
                <a:tab pos="228600" algn="l"/>
                <a:tab pos="6115050" algn="r"/>
              </a:tabLst>
            </a:pPr>
            <a:endParaRPr lang="en-US" sz="1200" b="1" dirty="0">
              <a:solidFill>
                <a:srgbClr val="336600"/>
              </a:solidFill>
            </a:endParaRPr>
          </a:p>
          <a:p>
            <a:pPr>
              <a:tabLst>
                <a:tab pos="0" algn="l"/>
                <a:tab pos="228600" algn="l"/>
                <a:tab pos="6115050" algn="r"/>
              </a:tabLst>
            </a:pPr>
            <a:r>
              <a:rPr lang="en-US" sz="1200" dirty="0" smtClean="0"/>
              <a:t>City </a:t>
            </a:r>
            <a:r>
              <a:rPr lang="en-US" sz="1200" dirty="0"/>
              <a:t>Manager’s Budget Message</a:t>
            </a:r>
            <a:endParaRPr lang="en-US" sz="1200" dirty="0">
              <a:solidFill>
                <a:srgbClr val="336600"/>
              </a:solidFill>
            </a:endParaRPr>
          </a:p>
          <a:p>
            <a:pPr>
              <a:tabLst>
                <a:tab pos="0" algn="l"/>
                <a:tab pos="228600" algn="l"/>
                <a:tab pos="6115050" algn="r"/>
              </a:tabLst>
            </a:pPr>
            <a:endParaRPr lang="en-US" sz="500" b="1" dirty="0">
              <a:solidFill>
                <a:srgbClr val="336600"/>
              </a:solidFill>
            </a:endParaRPr>
          </a:p>
          <a:p>
            <a:pPr>
              <a:tabLst>
                <a:tab pos="0" algn="l"/>
                <a:tab pos="228600" algn="l"/>
                <a:tab pos="6115050" algn="r"/>
              </a:tabLst>
            </a:pPr>
            <a:r>
              <a:rPr lang="en-US" sz="1400" b="1" dirty="0">
                <a:solidFill>
                  <a:srgbClr val="336600"/>
                </a:solidFill>
              </a:rPr>
              <a:t>CITY SUMMARY</a:t>
            </a:r>
          </a:p>
          <a:p>
            <a:pPr>
              <a:tabLst>
                <a:tab pos="0" algn="l"/>
                <a:tab pos="228600" algn="l"/>
                <a:tab pos="6115050" algn="r"/>
              </a:tabLst>
            </a:pPr>
            <a:r>
              <a:rPr lang="en-US" sz="900" b="1" dirty="0">
                <a:solidFill>
                  <a:srgbClr val="336600"/>
                </a:solidFill>
              </a:rPr>
              <a:t>        	</a:t>
            </a:r>
          </a:p>
          <a:p>
            <a:pPr algn="r">
              <a:tabLst>
                <a:tab pos="0" algn="l"/>
                <a:tab pos="228600" algn="l"/>
                <a:tab pos="6115050" algn="r"/>
              </a:tabLst>
            </a:pPr>
            <a:r>
              <a:rPr lang="en-US" sz="1200" dirty="0"/>
              <a:t>Mission Statement.…..…………………………………………………………………………	9</a:t>
            </a:r>
          </a:p>
          <a:p>
            <a:pPr algn="r">
              <a:tabLst>
                <a:tab pos="0" algn="l"/>
                <a:tab pos="228600" algn="l"/>
                <a:tab pos="6115050" algn="r"/>
              </a:tabLst>
            </a:pPr>
            <a:r>
              <a:rPr lang="en-US" sz="1200" dirty="0"/>
              <a:t>City of Bastrop History………………………………………………………………………..	10      </a:t>
            </a:r>
          </a:p>
          <a:p>
            <a:pPr algn="r">
              <a:tabLst>
                <a:tab pos="0" algn="l"/>
                <a:tab pos="228600" algn="l"/>
                <a:tab pos="6115050" algn="r"/>
              </a:tabLst>
            </a:pPr>
            <a:r>
              <a:rPr lang="en-US" sz="1200" dirty="0"/>
              <a:t>City Elected/ Appointed Officials…………………………………………………………... .	13</a:t>
            </a:r>
          </a:p>
          <a:p>
            <a:pPr algn="r">
              <a:tabLst>
                <a:tab pos="0" algn="l"/>
                <a:tab pos="228600" algn="l"/>
                <a:tab pos="6115050" algn="r"/>
              </a:tabLst>
            </a:pPr>
            <a:r>
              <a:rPr lang="en-US" sz="1200" dirty="0"/>
              <a:t>City of Bastrop Base Map…………………………………………………………....………	19</a:t>
            </a:r>
          </a:p>
          <a:p>
            <a:pPr algn="r">
              <a:tabLst>
                <a:tab pos="0" algn="l"/>
                <a:tab pos="228600" algn="l"/>
                <a:tab pos="6115050" algn="r"/>
              </a:tabLst>
            </a:pPr>
            <a:r>
              <a:rPr lang="en-US" sz="1200" dirty="0"/>
              <a:t>Organization Chart………………………………………………………………..................	21</a:t>
            </a:r>
          </a:p>
          <a:p>
            <a:pPr algn="r">
              <a:tabLst>
                <a:tab pos="0" algn="l"/>
                <a:tab pos="228600" algn="l"/>
                <a:tab pos="6115050" algn="r"/>
              </a:tabLst>
            </a:pPr>
            <a:r>
              <a:rPr lang="en-US" sz="1200" dirty="0"/>
              <a:t>	Departmental Staffing Summary...…………………...…….…………………………….....	23</a:t>
            </a:r>
          </a:p>
          <a:p>
            <a:pPr algn="r">
              <a:tabLst>
                <a:tab pos="0" algn="l"/>
                <a:tab pos="228600" algn="l"/>
                <a:tab pos="6115050" algn="r"/>
              </a:tabLst>
            </a:pPr>
            <a:r>
              <a:rPr lang="en-US" sz="900" dirty="0"/>
              <a:t>		</a:t>
            </a:r>
          </a:p>
          <a:p>
            <a:pPr>
              <a:tabLst>
                <a:tab pos="0" algn="l"/>
                <a:tab pos="228600" algn="l"/>
                <a:tab pos="6115050" algn="r"/>
              </a:tabLst>
            </a:pPr>
            <a:r>
              <a:rPr lang="en-US" sz="1400" b="1" dirty="0">
                <a:solidFill>
                  <a:srgbClr val="336600"/>
                </a:solidFill>
              </a:rPr>
              <a:t>FINANCIAL SUMMARY</a:t>
            </a:r>
          </a:p>
          <a:p>
            <a:pPr algn="r">
              <a:tabLst>
                <a:tab pos="0" algn="l"/>
                <a:tab pos="228600" algn="l"/>
                <a:tab pos="6115050" algn="r"/>
              </a:tabLst>
            </a:pPr>
            <a:endParaRPr lang="en-US" sz="900" b="1" dirty="0">
              <a:solidFill>
                <a:srgbClr val="336600"/>
              </a:solidFill>
            </a:endParaRPr>
          </a:p>
          <a:p>
            <a:pPr algn="r">
              <a:tabLst>
                <a:tab pos="0" algn="l"/>
                <a:tab pos="228600" algn="l"/>
                <a:tab pos="6115050" algn="r"/>
              </a:tabLst>
            </a:pPr>
            <a:r>
              <a:rPr lang="en-US" sz="1200" dirty="0"/>
              <a:t>All Fund Summary : Graph of Total Available Resources and Expenditures</a:t>
            </a:r>
            <a:r>
              <a:rPr lang="en-US" sz="1200" dirty="0" smtClean="0"/>
              <a:t>…………</a:t>
            </a:r>
            <a:r>
              <a:rPr lang="en-US" sz="1200" dirty="0"/>
              <a:t>	27</a:t>
            </a:r>
          </a:p>
          <a:p>
            <a:pPr algn="r">
              <a:tabLst>
                <a:tab pos="0" algn="l"/>
                <a:tab pos="228600" algn="l"/>
                <a:tab pos="6115050" algn="r"/>
              </a:tabLst>
            </a:pPr>
            <a:r>
              <a:rPr lang="en-US" sz="1200" dirty="0"/>
              <a:t>All Fund Summary: </a:t>
            </a:r>
            <a:r>
              <a:rPr lang="en-US" sz="1000" i="1" dirty="0"/>
              <a:t>Revenues, Expenditures and Changes in Fund Balance</a:t>
            </a:r>
            <a:r>
              <a:rPr lang="en-US" sz="1200" dirty="0"/>
              <a:t>….…….…….……	28</a:t>
            </a:r>
          </a:p>
          <a:p>
            <a:pPr algn="r">
              <a:tabLst>
                <a:tab pos="0" algn="l"/>
                <a:tab pos="228600" algn="l"/>
                <a:tab pos="6115050" algn="r"/>
              </a:tabLst>
            </a:pPr>
            <a:r>
              <a:rPr lang="en-US" sz="1200" dirty="0"/>
              <a:t>	Budgeted Revenues and Expenditures for All Funds Graphs...………………………….	30</a:t>
            </a:r>
          </a:p>
          <a:p>
            <a:pPr algn="r">
              <a:tabLst>
                <a:tab pos="0" algn="l"/>
                <a:tab pos="228600" algn="l"/>
                <a:tab pos="6115050" algn="r"/>
              </a:tabLst>
            </a:pPr>
            <a:r>
              <a:rPr lang="en-US" sz="1200" dirty="0"/>
              <a:t>Fiscal Year </a:t>
            </a:r>
            <a:r>
              <a:rPr lang="en-US" sz="1200" dirty="0" smtClean="0"/>
              <a:t>2015 </a:t>
            </a:r>
            <a:r>
              <a:rPr lang="en-US" sz="1200" dirty="0"/>
              <a:t>Program Requests - Budgeted…………………………………………	35</a:t>
            </a:r>
          </a:p>
          <a:p>
            <a:pPr algn="r">
              <a:tabLst>
                <a:tab pos="0" algn="l"/>
                <a:tab pos="228600" algn="l"/>
                <a:tab pos="6115050" algn="r"/>
              </a:tabLst>
            </a:pPr>
            <a:r>
              <a:rPr lang="en-US" sz="1200" dirty="0"/>
              <a:t>	Revenue Summary..……………...…………….…...………..……..…...………..…………	</a:t>
            </a:r>
            <a:r>
              <a:rPr lang="en-US" sz="1200" dirty="0" smtClean="0"/>
              <a:t>37</a:t>
            </a:r>
            <a:endParaRPr lang="en-US" sz="1200" dirty="0"/>
          </a:p>
          <a:p>
            <a:pPr algn="r">
              <a:tabLst>
                <a:tab pos="0" algn="l"/>
                <a:tab pos="228600" algn="l"/>
                <a:tab pos="6115050" algn="r"/>
              </a:tabLst>
            </a:pPr>
            <a:r>
              <a:rPr lang="en-US" sz="1200" dirty="0"/>
              <a:t>	Property Tax Rate Calculations.………………….………………..….………...................	</a:t>
            </a:r>
            <a:r>
              <a:rPr lang="en-US" sz="1200" dirty="0" smtClean="0"/>
              <a:t>38</a:t>
            </a:r>
            <a:endParaRPr lang="en-US" sz="1200" dirty="0"/>
          </a:p>
          <a:p>
            <a:pPr algn="r">
              <a:tabLst>
                <a:tab pos="0" algn="l"/>
                <a:tab pos="228600" algn="l"/>
                <a:tab pos="6115050" algn="r"/>
              </a:tabLst>
            </a:pPr>
            <a:r>
              <a:rPr lang="en-US" sz="1200" dirty="0"/>
              <a:t>Property Tax Rate History</a:t>
            </a:r>
            <a:r>
              <a:rPr lang="en-US" sz="1200" dirty="0" smtClean="0"/>
              <a:t>………………………………………………………………….</a:t>
            </a:r>
            <a:r>
              <a:rPr lang="en-US" sz="1200" dirty="0"/>
              <a:t>	</a:t>
            </a:r>
            <a:r>
              <a:rPr lang="en-US" sz="1200" dirty="0" smtClean="0"/>
              <a:t>39</a:t>
            </a:r>
            <a:endParaRPr lang="en-US" sz="1200" dirty="0"/>
          </a:p>
          <a:p>
            <a:pPr algn="r">
              <a:tabLst>
                <a:tab pos="0" algn="l"/>
                <a:tab pos="228600" algn="l"/>
                <a:tab pos="6115050" algn="r"/>
              </a:tabLst>
            </a:pPr>
            <a:endParaRPr lang="en-US" sz="900" dirty="0"/>
          </a:p>
          <a:p>
            <a:pPr>
              <a:tabLst>
                <a:tab pos="0" algn="l"/>
                <a:tab pos="228600" algn="l"/>
                <a:tab pos="6115050" algn="r"/>
              </a:tabLst>
            </a:pPr>
            <a:r>
              <a:rPr lang="en-US" sz="1400" b="1" dirty="0">
                <a:solidFill>
                  <a:srgbClr val="336600"/>
                </a:solidFill>
              </a:rPr>
              <a:t>GENERAL FUND</a:t>
            </a:r>
            <a:r>
              <a:rPr lang="en-US" sz="1400" dirty="0"/>
              <a:t> </a:t>
            </a:r>
          </a:p>
          <a:p>
            <a:pPr algn="r">
              <a:tabLst>
                <a:tab pos="0" algn="l"/>
                <a:tab pos="228600" algn="l"/>
                <a:tab pos="6115050" algn="r"/>
              </a:tabLst>
            </a:pPr>
            <a:endParaRPr lang="en-US" sz="900" dirty="0"/>
          </a:p>
          <a:p>
            <a:pPr algn="r">
              <a:tabLst>
                <a:tab pos="0" algn="l"/>
                <a:tab pos="228600" algn="l"/>
                <a:tab pos="6115050" algn="r"/>
              </a:tabLst>
            </a:pPr>
            <a:r>
              <a:rPr lang="en-US" sz="1200" dirty="0"/>
              <a:t>Narrative……………………..…………………………………………………………………	49</a:t>
            </a:r>
          </a:p>
          <a:p>
            <a:pPr algn="r">
              <a:tabLst>
                <a:tab pos="0" algn="l"/>
                <a:tab pos="228600" algn="l"/>
                <a:tab pos="6115050" algn="r"/>
              </a:tabLst>
            </a:pPr>
            <a:r>
              <a:rPr lang="en-US" sz="1200" dirty="0" smtClean="0"/>
              <a:t>FY2015 </a:t>
            </a:r>
            <a:r>
              <a:rPr lang="en-US" sz="1200" dirty="0"/>
              <a:t>General Fund Program Requests..………………………………………………..	</a:t>
            </a:r>
            <a:r>
              <a:rPr lang="en-US" sz="1200" dirty="0" smtClean="0"/>
              <a:t>51</a:t>
            </a:r>
            <a:endParaRPr lang="en-US" sz="1200" dirty="0"/>
          </a:p>
          <a:p>
            <a:pPr algn="r">
              <a:tabLst>
                <a:tab pos="0" algn="l"/>
                <a:tab pos="228600" algn="l"/>
                <a:tab pos="6115050" algn="r"/>
              </a:tabLst>
            </a:pPr>
            <a:r>
              <a:rPr lang="en-US" sz="1200" dirty="0"/>
              <a:t>Revenue Summary</a:t>
            </a:r>
            <a:r>
              <a:rPr lang="en-US" sz="1200" dirty="0" smtClean="0"/>
              <a:t>..…………………………………………………………………………..</a:t>
            </a:r>
            <a:r>
              <a:rPr lang="en-US" sz="1200" dirty="0"/>
              <a:t>	52</a:t>
            </a:r>
          </a:p>
          <a:p>
            <a:pPr algn="r">
              <a:tabLst>
                <a:tab pos="0" algn="l"/>
                <a:tab pos="228600" algn="l"/>
                <a:tab pos="6115050" algn="r"/>
              </a:tabLst>
            </a:pPr>
            <a:r>
              <a:rPr lang="en-US" sz="1200" dirty="0"/>
              <a:t>Statement of Revenues &amp; Expenditures</a:t>
            </a:r>
            <a:r>
              <a:rPr lang="en-US" sz="1200" dirty="0" smtClean="0"/>
              <a:t>……......…………………………...………….....</a:t>
            </a:r>
            <a:r>
              <a:rPr lang="en-US" sz="1200" dirty="0"/>
              <a:t>	55</a:t>
            </a:r>
          </a:p>
          <a:p>
            <a:pPr algn="r">
              <a:tabLst>
                <a:tab pos="0" algn="l"/>
                <a:tab pos="228600" algn="l"/>
                <a:tab pos="6115050" algn="r"/>
              </a:tabLst>
            </a:pPr>
            <a:r>
              <a:rPr lang="en-US" sz="1200" dirty="0"/>
              <a:t>Budgeted Revenues and Expenditure Graphs………………………………………….....	56</a:t>
            </a:r>
          </a:p>
          <a:p>
            <a:pPr algn="r">
              <a:tabLst>
                <a:tab pos="0" algn="l"/>
                <a:tab pos="228600" algn="l"/>
                <a:tab pos="6115050" algn="r"/>
              </a:tabLst>
            </a:pPr>
            <a:r>
              <a:rPr lang="en-US" sz="1200" dirty="0"/>
              <a:t>Legislative……….....…………………………...……………………………………………. 	61</a:t>
            </a:r>
          </a:p>
          <a:p>
            <a:pPr algn="r">
              <a:tabLst>
                <a:tab pos="0" algn="l"/>
                <a:tab pos="228600" algn="l"/>
                <a:tab pos="6115050" algn="r"/>
              </a:tabLst>
            </a:pPr>
            <a:r>
              <a:rPr lang="en-US" sz="1200" dirty="0"/>
              <a:t>Organizational</a:t>
            </a:r>
            <a:r>
              <a:rPr lang="en-US" sz="1200" dirty="0" smtClean="0"/>
              <a:t>...…..…………………………….…………………………………………..</a:t>
            </a:r>
            <a:r>
              <a:rPr lang="en-US" sz="1200" dirty="0"/>
              <a:t>	</a:t>
            </a:r>
            <a:r>
              <a:rPr lang="en-US" sz="1200" dirty="0" smtClean="0"/>
              <a:t>65</a:t>
            </a:r>
          </a:p>
          <a:p>
            <a:pPr algn="r">
              <a:tabLst>
                <a:tab pos="0" algn="l"/>
                <a:tab pos="228600" algn="l"/>
                <a:tab pos="6115050" algn="r"/>
              </a:tabLst>
            </a:pPr>
            <a:r>
              <a:rPr lang="en-US" sz="1200" dirty="0" smtClean="0"/>
              <a:t>City </a:t>
            </a:r>
            <a:r>
              <a:rPr lang="en-US" sz="1200" dirty="0"/>
              <a:t>Manager</a:t>
            </a:r>
            <a:r>
              <a:rPr lang="en-US" sz="1200" dirty="0" smtClean="0"/>
              <a:t>………..……………………………...……………………………………....</a:t>
            </a:r>
            <a:r>
              <a:rPr lang="en-US" sz="1200" dirty="0"/>
              <a:t>	67</a:t>
            </a:r>
          </a:p>
          <a:p>
            <a:pPr algn="r">
              <a:tabLst>
                <a:tab pos="0" algn="l"/>
                <a:tab pos="228600" algn="l"/>
                <a:tab pos="6115050" algn="r"/>
              </a:tabLst>
            </a:pPr>
            <a:r>
              <a:rPr lang="en-US" sz="1200" dirty="0"/>
              <a:t>City </a:t>
            </a:r>
            <a:r>
              <a:rPr lang="en-US" sz="1200" dirty="0" smtClean="0"/>
              <a:t>Secretary……..………………………………………………………………………...</a:t>
            </a:r>
            <a:r>
              <a:rPr lang="en-US" sz="1200" dirty="0"/>
              <a:t>	72</a:t>
            </a:r>
          </a:p>
          <a:p>
            <a:pPr algn="r">
              <a:tabLst>
                <a:tab pos="0" algn="l"/>
                <a:tab pos="228600" algn="l"/>
                <a:tab pos="6115050" algn="r"/>
              </a:tabLst>
            </a:pPr>
            <a:r>
              <a:rPr lang="en-US" sz="1200" dirty="0"/>
              <a:t>Finance………………..……………………………..…………………………………….…..	76</a:t>
            </a:r>
          </a:p>
          <a:p>
            <a:pPr algn="r">
              <a:tabLst>
                <a:tab pos="0" algn="l"/>
                <a:tab pos="228600" algn="l"/>
                <a:tab pos="6115050" algn="r"/>
              </a:tabLst>
            </a:pPr>
            <a:r>
              <a:rPr lang="en-US" sz="1200" dirty="0"/>
              <a:t>Human </a:t>
            </a:r>
            <a:r>
              <a:rPr lang="en-US" sz="1200" dirty="0" smtClean="0"/>
              <a:t>Resources…..……………………………………………………………………...</a:t>
            </a:r>
            <a:r>
              <a:rPr lang="en-US" sz="1200" dirty="0"/>
              <a:t>	82</a:t>
            </a:r>
          </a:p>
          <a:p>
            <a:pPr algn="r">
              <a:tabLst>
                <a:tab pos="0" algn="l"/>
                <a:tab pos="228600" algn="l"/>
                <a:tab pos="6115050" algn="r"/>
              </a:tabLst>
            </a:pPr>
            <a:r>
              <a:rPr lang="en-US" sz="1200" dirty="0"/>
              <a:t>Information Technology……………………………………………………………………….	86</a:t>
            </a:r>
          </a:p>
          <a:p>
            <a:pPr algn="r">
              <a:tabLst>
                <a:tab pos="0" algn="l"/>
                <a:tab pos="228600" algn="l"/>
                <a:tab pos="6115050" algn="r"/>
              </a:tabLst>
            </a:pPr>
            <a:r>
              <a:rPr lang="en-US" sz="1200" dirty="0"/>
              <a:t>Police....…………...………………………………………………………….………………..	90</a:t>
            </a:r>
          </a:p>
          <a:p>
            <a:pPr algn="r">
              <a:tabLst>
                <a:tab pos="0" algn="l"/>
                <a:tab pos="228600" algn="l"/>
                <a:tab pos="6115050" algn="r"/>
              </a:tabLst>
            </a:pPr>
            <a:r>
              <a:rPr lang="en-US" sz="1200" dirty="0"/>
              <a:t>Fire (Volunteer)...........……………………………………………………….………….…...	</a:t>
            </a:r>
            <a:r>
              <a:rPr lang="en-US" sz="1200" dirty="0" smtClean="0"/>
              <a:t>99</a:t>
            </a:r>
            <a:endParaRPr lang="en-US" sz="1200" dirty="0"/>
          </a:p>
          <a:p>
            <a:pPr algn="r">
              <a:tabLst>
                <a:tab pos="0" algn="l"/>
                <a:tab pos="228600" algn="l"/>
                <a:tab pos="6115050" algn="r"/>
              </a:tabLst>
            </a:pPr>
            <a:r>
              <a:rPr lang="en-US" sz="1200" dirty="0"/>
              <a:t>Municipal Court….....…………...……………………………………………………….…..	</a:t>
            </a:r>
            <a:r>
              <a:rPr lang="en-US" sz="1200" dirty="0" smtClean="0"/>
              <a:t>103</a:t>
            </a:r>
            <a:endParaRPr lang="en-US" sz="1200" dirty="0"/>
          </a:p>
          <a:p>
            <a:pPr algn="r">
              <a:tabLst>
                <a:tab pos="0" algn="l"/>
                <a:tab pos="228600" algn="l"/>
                <a:tab pos="6115050" algn="r"/>
              </a:tabLst>
            </a:pPr>
            <a:r>
              <a:rPr lang="en-US" sz="1200" dirty="0"/>
              <a:t>Planning…………....…………...……………………………………………………….…...	</a:t>
            </a:r>
            <a:r>
              <a:rPr lang="en-US" sz="1200" dirty="0" smtClean="0"/>
              <a:t>107</a:t>
            </a:r>
            <a:endParaRPr lang="en-US" sz="1200" dirty="0"/>
          </a:p>
          <a:p>
            <a:pPr algn="r">
              <a:tabLst>
                <a:tab pos="0" algn="l"/>
                <a:tab pos="228600" algn="l"/>
                <a:tab pos="6115050" algn="r"/>
              </a:tabLst>
            </a:pPr>
            <a:r>
              <a:rPr lang="en-US" sz="1200" dirty="0"/>
              <a:t>Health…..…...……..........……..……………………………………….……………….…...	</a:t>
            </a:r>
            <a:r>
              <a:rPr lang="en-US" sz="1200" dirty="0" smtClean="0"/>
              <a:t>112</a:t>
            </a:r>
            <a:endParaRPr lang="en-US" sz="1200" dirty="0"/>
          </a:p>
          <a:p>
            <a:pPr algn="r">
              <a:tabLst>
                <a:tab pos="0" algn="l"/>
                <a:tab pos="228600" algn="l"/>
                <a:tab pos="6115050" algn="r"/>
              </a:tabLst>
            </a:pPr>
            <a:r>
              <a:rPr lang="en-US" sz="1200" dirty="0"/>
              <a:t>Public Works...…..…….…………………………………………………….………….…...	</a:t>
            </a:r>
            <a:r>
              <a:rPr lang="en-US" sz="1200" dirty="0" smtClean="0"/>
              <a:t>113</a:t>
            </a:r>
            <a:endParaRPr lang="en-US" sz="1200" dirty="0"/>
          </a:p>
          <a:p>
            <a:pPr algn="r">
              <a:tabLst>
                <a:tab pos="0" algn="l"/>
                <a:tab pos="228600" algn="l"/>
                <a:tab pos="6115050" algn="r"/>
              </a:tabLst>
            </a:pPr>
            <a:r>
              <a:rPr lang="en-US" sz="1200" dirty="0"/>
              <a:t>Recreation ...……...…….……………………………………………………………….…..	</a:t>
            </a:r>
            <a:r>
              <a:rPr lang="en-US" sz="1200" dirty="0" smtClean="0"/>
              <a:t>117</a:t>
            </a:r>
            <a:endParaRPr lang="en-US" sz="1200" dirty="0"/>
          </a:p>
          <a:p>
            <a:pPr algn="r">
              <a:tabLst>
                <a:tab pos="0" algn="l"/>
                <a:tab pos="228600" algn="l"/>
                <a:tab pos="6115050" algn="r"/>
              </a:tabLst>
            </a:pPr>
            <a:r>
              <a:rPr lang="en-US" sz="1200" dirty="0"/>
              <a:t>Parks……...…..………..……………………………………………………………….…....	</a:t>
            </a:r>
            <a:r>
              <a:rPr lang="en-US" sz="1200" dirty="0" smtClean="0"/>
              <a:t>119</a:t>
            </a:r>
            <a:endParaRPr lang="en-US" sz="1200" dirty="0"/>
          </a:p>
          <a:p>
            <a:pPr algn="r">
              <a:tabLst>
                <a:tab pos="0" algn="l"/>
                <a:tab pos="228600" algn="l"/>
                <a:tab pos="6115050" algn="r"/>
              </a:tabLst>
            </a:pPr>
            <a:r>
              <a:rPr lang="en-US" sz="1200" dirty="0"/>
              <a:t>Building Maintenance.....………………………………………………………………..…..	</a:t>
            </a:r>
            <a:r>
              <a:rPr lang="en-US" sz="1200" dirty="0" smtClean="0"/>
              <a:t>123  </a:t>
            </a:r>
            <a:r>
              <a:rPr lang="en-US" sz="1200" dirty="0"/>
              <a:t>Library……………….....……………………………………………………………………..	</a:t>
            </a:r>
            <a:r>
              <a:rPr lang="en-US" sz="1200" dirty="0" smtClean="0"/>
              <a:t>127</a:t>
            </a:r>
            <a:endParaRPr lang="en-US" sz="1200" dirty="0"/>
          </a:p>
          <a:p>
            <a:pPr algn="r">
              <a:tabLst>
                <a:tab pos="0" algn="l"/>
                <a:tab pos="228600" algn="l"/>
                <a:tab pos="6115050" algn="r"/>
              </a:tabLst>
            </a:pPr>
            <a:endParaRPr lang="en-US" sz="1200" dirty="0"/>
          </a:p>
        </p:txBody>
      </p:sp>
      <p:sp>
        <p:nvSpPr>
          <p:cNvPr id="5124" name="Rectangle 2"/>
          <p:cNvSpPr txBox="1">
            <a:spLocks noChangeArrowheads="1"/>
          </p:cNvSpPr>
          <p:nvPr/>
        </p:nvSpPr>
        <p:spPr bwMode="auto">
          <a:xfrm>
            <a:off x="0" y="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TABLE OF CONTENTS </a:t>
            </a:r>
          </a:p>
        </p:txBody>
      </p:sp>
      <p:sp>
        <p:nvSpPr>
          <p:cNvPr id="2" name="Slide Number Placeholder 1"/>
          <p:cNvSpPr>
            <a:spLocks noGrp="1"/>
          </p:cNvSpPr>
          <p:nvPr>
            <p:ph type="sldNum" sz="quarter" idx="12"/>
          </p:nvPr>
        </p:nvSpPr>
        <p:spPr>
          <a:xfrm>
            <a:off x="17318" y="8617611"/>
            <a:ext cx="738014" cy="486833"/>
          </a:xfrm>
        </p:spPr>
        <p:txBody>
          <a:bodyPr/>
          <a:lstStyle/>
          <a:p>
            <a:pPr>
              <a:defRPr/>
            </a:pPr>
            <a:fld id="{51F9A3B9-B9C9-4E65-8879-89BD329B2B27}" type="slidenum">
              <a:rPr lang="en-US" smtClean="0"/>
              <a:pPr>
                <a:defRPr/>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lgn="r">
              <a:defRPr/>
            </a:pPr>
            <a:fld id="{A493911F-0D9E-4055-8809-1DCFA586D7F2}" type="slidenum">
              <a:rPr lang="en-US" smtClean="0"/>
              <a:pPr algn="r">
                <a:defRPr/>
              </a:pPr>
              <a:t>40</a:t>
            </a:fld>
            <a:endParaRPr lang="en-US" dirty="0"/>
          </a:p>
        </p:txBody>
      </p:sp>
      <p:sp>
        <p:nvSpPr>
          <p:cNvPr id="43010" name="Rectangle 2"/>
          <p:cNvSpPr>
            <a:spLocks noGrp="1" noChangeArrowheads="1"/>
          </p:cNvSpPr>
          <p:nvPr>
            <p:ph type="title" idx="4294967295"/>
          </p:nvPr>
        </p:nvSpPr>
        <p:spPr>
          <a:xfrm>
            <a:off x="685800" y="22225"/>
            <a:ext cx="6172200" cy="968375"/>
          </a:xfrm>
          <a:solidFill>
            <a:schemeClr val="bg1"/>
          </a:solidFill>
        </p:spPr>
        <p:txBody>
          <a:bodyPr>
            <a:normAutofit/>
          </a:bodyPr>
          <a:lstStyle/>
          <a:p>
            <a:pPr eaLnBrk="1" hangingPunct="1"/>
            <a:r>
              <a:rPr lang="en-US" sz="2200" dirty="0" smtClean="0">
                <a:solidFill>
                  <a:schemeClr val="bg2">
                    <a:lumMod val="50000"/>
                  </a:schemeClr>
                </a:solidFill>
                <a:latin typeface="Arial" charset="0"/>
                <a:cs typeface="Arial" charset="0"/>
              </a:rPr>
              <a:t>Property Tax Rate Distribution History </a:t>
            </a:r>
            <a:r>
              <a:rPr lang="en-US" sz="2200" dirty="0" smtClean="0">
                <a:solidFill>
                  <a:schemeClr val="bg2">
                    <a:lumMod val="50000"/>
                  </a:schemeClr>
                </a:solidFill>
              </a:rPr>
              <a:t/>
            </a:r>
            <a:br>
              <a:rPr lang="en-US" sz="2200" dirty="0" smtClean="0">
                <a:solidFill>
                  <a:schemeClr val="bg2">
                    <a:lumMod val="50000"/>
                  </a:schemeClr>
                </a:solidFill>
              </a:rPr>
            </a:br>
            <a:endParaRPr lang="en-US" sz="2200" b="1" dirty="0" smtClean="0">
              <a:solidFill>
                <a:schemeClr val="bg2">
                  <a:lumMod val="50000"/>
                </a:schemeClr>
              </a:solidFill>
            </a:endParaRPr>
          </a:p>
        </p:txBody>
      </p:sp>
      <p:graphicFrame>
        <p:nvGraphicFramePr>
          <p:cNvPr id="23925" name="Group 373"/>
          <p:cNvGraphicFramePr>
            <a:graphicFrameLocks noGrp="1"/>
          </p:cNvGraphicFramePr>
          <p:nvPr>
            <p:ph sz="quarter" idx="4294967295"/>
            <p:extLst>
              <p:ext uri="{D42A27DB-BD31-4B8C-83A1-F6EECF244321}">
                <p14:modId xmlns:p14="http://schemas.microsoft.com/office/powerpoint/2010/main" val="2699497681"/>
              </p:ext>
            </p:extLst>
          </p:nvPr>
        </p:nvGraphicFramePr>
        <p:xfrm>
          <a:off x="533400" y="228600"/>
          <a:ext cx="5638800" cy="4608193"/>
        </p:xfrm>
        <a:graphic>
          <a:graphicData uri="http://schemas.openxmlformats.org/drawingml/2006/table">
            <a:tbl>
              <a:tblPr/>
              <a:tblGrid>
                <a:gridCol w="1066800"/>
                <a:gridCol w="1600200"/>
                <a:gridCol w="1371600"/>
                <a:gridCol w="1600200"/>
              </a:tblGrid>
              <a:tr h="455459">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cap="flat">
                      <a:noFill/>
                    </a:lnT>
                    <a:lnB>
                      <a:noFill/>
                    </a:lnB>
                    <a:lnTlToBr>
                      <a:noFill/>
                    </a:lnTlToBr>
                    <a:lnBlToTr>
                      <a:noFill/>
                    </a:lnBlToTr>
                    <a:noFill/>
                  </a:tcPr>
                </a:tc>
              </a:tr>
              <a:tr h="80471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100" b="1" i="0" u="sng" strike="noStrike" cap="none" normalizeH="0" baseline="0" dirty="0" smtClean="0">
                        <a:ln>
                          <a:noFill/>
                        </a:ln>
                        <a:solidFill>
                          <a:schemeClr val="tx1"/>
                        </a:solidFill>
                        <a:effectLst/>
                        <a:latin typeface="+mn-lt"/>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mn-lt"/>
                          <a:cs typeface="Arial" charset="0"/>
                        </a:rPr>
                        <a:t>FISCAL</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mn-lt"/>
                          <a:cs typeface="Arial" charset="0"/>
                        </a:rPr>
                        <a:t>YEAR</a:t>
                      </a:r>
                      <a:endParaRPr kumimoji="0" lang="en-US" sz="1100" b="1" i="0" u="sng"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mn-lt"/>
                          <a:cs typeface="Arial" charset="0"/>
                        </a:rPr>
                        <a:t>M &amp; O</a:t>
                      </a:r>
                      <a:endParaRPr kumimoji="0" lang="en-US" sz="1100" b="1" i="0" u="sng"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mn-lt"/>
                          <a:cs typeface="Arial" charset="0"/>
                        </a:rPr>
                        <a:t>I &amp; S</a:t>
                      </a:r>
                      <a:endParaRPr kumimoji="0" lang="en-US" sz="1100" b="1" i="0" u="sng"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mn-lt"/>
                          <a:cs typeface="Arial" charset="0"/>
                        </a:rPr>
                        <a:t>RATE  </a:t>
                      </a:r>
                      <a:endParaRPr kumimoji="0" lang="en-US" sz="1100" b="1" i="0" u="sng"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a:noFill/>
                    </a:lnB>
                    <a:lnTlToBr>
                      <a:noFill/>
                    </a:lnTlToBr>
                    <a:lnBlToTr>
                      <a:noFill/>
                    </a:lnBlToTr>
                    <a:noFill/>
                  </a:tcPr>
                </a:tc>
              </a:tr>
              <a:tr h="31443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2005</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0.2050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0.2961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0.5011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a:noFill/>
                    </a:lnB>
                    <a:lnTlToBr>
                      <a:noFill/>
                    </a:lnTlToBr>
                    <a:lnBlToTr>
                      <a:noFill/>
                    </a:lnBlToTr>
                    <a:noFill/>
                  </a:tcPr>
                </a:tc>
              </a:tr>
              <a:tr h="30889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2006</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0.1902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0.3375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0.5277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a:noFill/>
                    </a:lnB>
                    <a:lnTlToBr>
                      <a:noFill/>
                    </a:lnTlToBr>
                    <a:lnBlToTr>
                      <a:noFill/>
                    </a:lnBlToTr>
                    <a:noFill/>
                  </a:tcPr>
                </a:tc>
              </a:tr>
              <a:tr h="303344">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2007</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0.1834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0.4001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0.5835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2008</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0.1952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0.3398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0.5350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2009</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0.1992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0.3548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0.5540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2010</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0.2292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0.3248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0.5540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cap="flat">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2011</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0.2889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0.2651</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cs typeface="Arial" charset="0"/>
                        </a:rPr>
                        <a:t> $        0.5540 </a:t>
                      </a:r>
                      <a:endParaRPr kumimoji="0" lang="en-US" sz="1100" b="0" i="0" u="none" strike="noStrike" cap="none" normalizeH="0" baseline="0" dirty="0" smtClean="0">
                        <a:ln>
                          <a:noFill/>
                        </a:ln>
                        <a:solidFill>
                          <a:schemeClr val="tx1"/>
                        </a:solidFill>
                        <a:effectLst/>
                        <a:latin typeface="+mn-lt"/>
                      </a:endParaRPr>
                    </a:p>
                  </a:txBody>
                  <a:tcPr marT="45721" marB="45721" anchor="b" horzOverflow="overflow">
                    <a:lnL>
                      <a:noFill/>
                    </a:lnL>
                    <a:lnR cap="flat">
                      <a:noFill/>
                    </a:lnR>
                    <a:lnT>
                      <a:noFill/>
                    </a:lnT>
                    <a:lnB cap="flat">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2012</a:t>
                      </a:r>
                    </a:p>
                  </a:txBody>
                  <a:tcPr marT="45721" marB="45721"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0.32027</a:t>
                      </a: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0.26373</a:t>
                      </a: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0.5840</a:t>
                      </a:r>
                    </a:p>
                  </a:txBody>
                  <a:tcPr marT="45721" marB="45721" anchor="b" horzOverflow="overflow">
                    <a:lnL>
                      <a:noFill/>
                    </a:lnL>
                    <a:lnR cap="flat">
                      <a:noFill/>
                    </a:lnR>
                    <a:lnT>
                      <a:noFill/>
                    </a:lnT>
                    <a:lnB cap="flat">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2013</a:t>
                      </a:r>
                    </a:p>
                  </a:txBody>
                  <a:tcPr marT="45721" marB="45721"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0.3504</a:t>
                      </a: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0.2336</a:t>
                      </a: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0.5840</a:t>
                      </a:r>
                    </a:p>
                  </a:txBody>
                  <a:tcPr marT="45721" marB="45721" anchor="b" horzOverflow="overflow">
                    <a:lnL>
                      <a:noFill/>
                    </a:lnL>
                    <a:lnR cap="flat">
                      <a:noFill/>
                    </a:lnR>
                    <a:lnT>
                      <a:noFill/>
                    </a:lnT>
                    <a:lnB cap="flat">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2014</a:t>
                      </a:r>
                    </a:p>
                  </a:txBody>
                  <a:tcPr marT="45721" marB="45721"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0.3638</a:t>
                      </a: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0.2202</a:t>
                      </a:r>
                    </a:p>
                  </a:txBody>
                  <a:tcPr marT="45721" marB="45721" anchor="b" horzOverflow="overflow">
                    <a:lnL>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0.5840</a:t>
                      </a:r>
                    </a:p>
                  </a:txBody>
                  <a:tcPr marT="45721" marB="45721" anchor="b" horzOverflow="overflow">
                    <a:lnL>
                      <a:noFill/>
                    </a:lnL>
                    <a:lnR cap="flat">
                      <a:noFill/>
                    </a:lnR>
                    <a:lnT>
                      <a:noFill/>
                    </a:lnT>
                    <a:lnB cap="flat">
                      <a:noFill/>
                    </a:lnB>
                    <a:lnTlToBr>
                      <a:noFill/>
                    </a:lnTlToBr>
                    <a:lnBlToTr>
                      <a:noFill/>
                    </a:lnBlToTr>
                    <a:noFill/>
                  </a:tcPr>
                </a:tc>
              </a:tr>
              <a:tr h="302668">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2015</a:t>
                      </a:r>
                    </a:p>
                  </a:txBody>
                  <a:tcPr marT="45721" marB="45721" anchor="b" horzOverflow="overflow">
                    <a:lnL cap="flat">
                      <a:noFill/>
                    </a:lnL>
                    <a:lnR>
                      <a:noFill/>
                    </a:lnR>
                    <a:lnT>
                      <a:noFill/>
                    </a:lnT>
                    <a:lnB cap="flat">
                      <a:noFill/>
                    </a:lnB>
                    <a:lnTlToBr>
                      <a:noFill/>
                    </a:lnTlToBr>
                    <a:lnBlToTr>
                      <a:noFill/>
                    </a:lnBlToTr>
                    <a:solidFill>
                      <a:schemeClr val="bg2"/>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0.3598</a:t>
                      </a:r>
                    </a:p>
                  </a:txBody>
                  <a:tcPr marT="45721" marB="45721" anchor="b" horzOverflow="overflow">
                    <a:lnL>
                      <a:noFill/>
                    </a:lnL>
                    <a:lnR>
                      <a:noFill/>
                    </a:lnR>
                    <a:lnT>
                      <a:noFill/>
                    </a:lnT>
                    <a:lnB cap="flat">
                      <a:noFill/>
                    </a:lnB>
                    <a:lnTlToBr>
                      <a:noFill/>
                    </a:lnTlToBr>
                    <a:lnBlToTr>
                      <a:noFill/>
                    </a:lnBlToTr>
                    <a:solidFill>
                      <a:schemeClr val="bg2"/>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0.2042</a:t>
                      </a:r>
                    </a:p>
                  </a:txBody>
                  <a:tcPr marT="45721" marB="45721" anchor="b" horzOverflow="overflow">
                    <a:lnL>
                      <a:noFill/>
                    </a:lnL>
                    <a:lnR>
                      <a:noFill/>
                    </a:lnR>
                    <a:lnT>
                      <a:noFill/>
                    </a:lnT>
                    <a:lnB cap="flat">
                      <a:noFill/>
                    </a:lnB>
                    <a:lnTlToBr>
                      <a:noFill/>
                    </a:lnTlToBr>
                    <a:lnBlToTr>
                      <a:noFill/>
                    </a:lnBlToTr>
                    <a:solidFill>
                      <a:schemeClr val="bg2"/>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mn-lt"/>
                        </a:rPr>
                        <a:t>$        0.5640</a:t>
                      </a:r>
                    </a:p>
                  </a:txBody>
                  <a:tcPr marT="45721" marB="45721" anchor="b" horzOverflow="overflow">
                    <a:lnL>
                      <a:noFill/>
                    </a:lnL>
                    <a:lnR cap="flat">
                      <a:noFill/>
                    </a:lnR>
                    <a:lnT>
                      <a:noFill/>
                    </a:lnT>
                    <a:lnB cap="flat">
                      <a:noFill/>
                    </a:lnB>
                    <a:lnTlToBr>
                      <a:noFill/>
                    </a:lnTlToBr>
                    <a:lnBlToTr>
                      <a:noFill/>
                    </a:lnBlToTr>
                    <a:solidFill>
                      <a:schemeClr val="bg2"/>
                    </a:solidFill>
                  </a:tcPr>
                </a:tc>
              </a:tr>
            </a:tbl>
          </a:graphicData>
        </a:graphic>
      </p:graphicFrame>
      <p:graphicFrame>
        <p:nvGraphicFramePr>
          <p:cNvPr id="22" name="Chart 21"/>
          <p:cNvGraphicFramePr/>
          <p:nvPr>
            <p:extLst>
              <p:ext uri="{D42A27DB-BD31-4B8C-83A1-F6EECF244321}">
                <p14:modId xmlns:p14="http://schemas.microsoft.com/office/powerpoint/2010/main" val="3126399490"/>
              </p:ext>
            </p:extLst>
          </p:nvPr>
        </p:nvGraphicFramePr>
        <p:xfrm>
          <a:off x="609600" y="5029200"/>
          <a:ext cx="5562600" cy="3276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3956068"/>
            <a:ext cx="6858000" cy="377825"/>
          </a:xfrm>
        </p:spPr>
        <p:txBody>
          <a:bodyPr/>
          <a:lstStyle/>
          <a:p>
            <a:pPr eaLnBrk="1" hangingPunct="1"/>
            <a:r>
              <a:rPr lang="en-US" sz="1400" b="1" dirty="0" smtClean="0">
                <a:solidFill>
                  <a:schemeClr val="tx1"/>
                </a:solidFill>
              </a:rPr>
              <a:t>                                             Annual Sales Tax Receipts – General Fund</a:t>
            </a:r>
          </a:p>
        </p:txBody>
      </p:sp>
      <p:sp>
        <p:nvSpPr>
          <p:cNvPr id="2" name="Slide Number Placeholder 1"/>
          <p:cNvSpPr>
            <a:spLocks noGrp="1"/>
          </p:cNvSpPr>
          <p:nvPr>
            <p:ph type="sldNum" sz="quarter" idx="12"/>
          </p:nvPr>
        </p:nvSpPr>
        <p:spPr>
          <a:xfrm>
            <a:off x="376582" y="0"/>
            <a:ext cx="800100" cy="438912"/>
          </a:xfrm>
        </p:spPr>
        <p:txBody>
          <a:bodyPr/>
          <a:lstStyle/>
          <a:p>
            <a:pPr>
              <a:defRPr/>
            </a:pPr>
            <a:fld id="{5C50F57F-18EB-481B-8A8C-37A6E1C4B589}" type="slidenum">
              <a:rPr lang="en-US" smtClean="0"/>
              <a:pPr>
                <a:defRPr/>
              </a:pPr>
              <a:t>41</a:t>
            </a:fld>
            <a:endParaRPr lang="en-US" dirty="0"/>
          </a:p>
        </p:txBody>
      </p:sp>
      <p:sp>
        <p:nvSpPr>
          <p:cNvPr id="44036" name="Text Box 10"/>
          <p:cNvSpPr txBox="1">
            <a:spLocks noChangeArrowheads="1"/>
          </p:cNvSpPr>
          <p:nvPr/>
        </p:nvSpPr>
        <p:spPr bwMode="auto">
          <a:xfrm>
            <a:off x="285750" y="3251200"/>
            <a:ext cx="514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dirty="0">
              <a:latin typeface="Times New Roman" pitchFamily="18" charset="0"/>
            </a:endParaRPr>
          </a:p>
        </p:txBody>
      </p:sp>
      <p:sp>
        <p:nvSpPr>
          <p:cNvPr id="44037" name="Text Box 13"/>
          <p:cNvSpPr txBox="1">
            <a:spLocks noChangeArrowheads="1"/>
          </p:cNvSpPr>
          <p:nvPr/>
        </p:nvSpPr>
        <p:spPr bwMode="auto">
          <a:xfrm rot="16200000">
            <a:off x="2373474" y="3343276"/>
            <a:ext cx="46166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endParaRPr lang="en-US" dirty="0">
              <a:latin typeface="Times New Roman" pitchFamily="18" charset="0"/>
            </a:endParaRPr>
          </a:p>
        </p:txBody>
      </p:sp>
      <p:sp>
        <p:nvSpPr>
          <p:cNvPr id="44038" name="Text Box 14"/>
          <p:cNvSpPr txBox="1">
            <a:spLocks noChangeArrowheads="1"/>
          </p:cNvSpPr>
          <p:nvPr/>
        </p:nvSpPr>
        <p:spPr bwMode="auto">
          <a:xfrm rot="16200000">
            <a:off x="969244" y="6155119"/>
            <a:ext cx="1312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200" dirty="0">
                <a:solidFill>
                  <a:schemeClr val="bg1"/>
                </a:solidFill>
                <a:latin typeface="Times New Roman" pitchFamily="18" charset="0"/>
              </a:rPr>
              <a:t>$1,806,297</a:t>
            </a:r>
          </a:p>
        </p:txBody>
      </p:sp>
      <p:sp>
        <p:nvSpPr>
          <p:cNvPr id="44039" name="Text Box 15"/>
          <p:cNvSpPr txBox="1">
            <a:spLocks noChangeArrowheads="1"/>
          </p:cNvSpPr>
          <p:nvPr/>
        </p:nvSpPr>
        <p:spPr bwMode="auto">
          <a:xfrm rot="16200000">
            <a:off x="1463289" y="6063899"/>
            <a:ext cx="1447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200" dirty="0">
                <a:solidFill>
                  <a:schemeClr val="bg1"/>
                </a:solidFill>
                <a:latin typeface="Times New Roman" pitchFamily="18" charset="0"/>
              </a:rPr>
              <a:t>$2,023,821</a:t>
            </a:r>
          </a:p>
        </p:txBody>
      </p:sp>
      <p:sp>
        <p:nvSpPr>
          <p:cNvPr id="44040" name="Text Box 16"/>
          <p:cNvSpPr txBox="1">
            <a:spLocks noChangeArrowheads="1"/>
          </p:cNvSpPr>
          <p:nvPr/>
        </p:nvSpPr>
        <p:spPr bwMode="auto">
          <a:xfrm>
            <a:off x="3394088" y="51308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dirty="0">
              <a:latin typeface="Times New Roman" pitchFamily="18" charset="0"/>
            </a:endParaRPr>
          </a:p>
        </p:txBody>
      </p:sp>
      <p:sp>
        <p:nvSpPr>
          <p:cNvPr id="44041" name="Text Box 17"/>
          <p:cNvSpPr txBox="1">
            <a:spLocks noChangeArrowheads="1"/>
          </p:cNvSpPr>
          <p:nvPr/>
        </p:nvSpPr>
        <p:spPr bwMode="auto">
          <a:xfrm rot="16200000">
            <a:off x="1788847" y="5804307"/>
            <a:ext cx="1624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200" dirty="0">
                <a:solidFill>
                  <a:schemeClr val="bg1"/>
                </a:solidFill>
                <a:latin typeface="Times New Roman" pitchFamily="18" charset="0"/>
              </a:rPr>
              <a:t>$2,170,754</a:t>
            </a:r>
          </a:p>
        </p:txBody>
      </p:sp>
      <p:sp>
        <p:nvSpPr>
          <p:cNvPr id="44042" name="Text Box 18"/>
          <p:cNvSpPr txBox="1">
            <a:spLocks noChangeArrowheads="1"/>
          </p:cNvSpPr>
          <p:nvPr/>
        </p:nvSpPr>
        <p:spPr bwMode="auto">
          <a:xfrm rot="16200000">
            <a:off x="2257940" y="5681445"/>
            <a:ext cx="1668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solidFill>
                  <a:schemeClr val="bg1"/>
                </a:solidFill>
                <a:latin typeface="Times New Roman" pitchFamily="18" charset="0"/>
              </a:rPr>
              <a:t>$</a:t>
            </a:r>
            <a:r>
              <a:rPr lang="en-US" sz="1200" dirty="0">
                <a:solidFill>
                  <a:schemeClr val="bg1"/>
                </a:solidFill>
                <a:latin typeface="Times New Roman" pitchFamily="18" charset="0"/>
              </a:rPr>
              <a:t>2,371,361</a:t>
            </a:r>
          </a:p>
        </p:txBody>
      </p:sp>
      <p:sp>
        <p:nvSpPr>
          <p:cNvPr id="44043" name="Text Box 20"/>
          <p:cNvSpPr txBox="1">
            <a:spLocks noChangeArrowheads="1"/>
          </p:cNvSpPr>
          <p:nvPr/>
        </p:nvSpPr>
        <p:spPr bwMode="auto">
          <a:xfrm rot="16200000">
            <a:off x="3738463" y="5483312"/>
            <a:ext cx="16700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latin typeface="Times New Roman" pitchFamily="18" charset="0"/>
              </a:rPr>
              <a:t> </a:t>
            </a:r>
            <a:r>
              <a:rPr lang="en-US" sz="1400" dirty="0">
                <a:solidFill>
                  <a:schemeClr val="bg1"/>
                </a:solidFill>
                <a:latin typeface="Times New Roman" pitchFamily="18" charset="0"/>
              </a:rPr>
              <a:t>$</a:t>
            </a:r>
            <a:r>
              <a:rPr lang="en-US" sz="1200" dirty="0">
                <a:solidFill>
                  <a:schemeClr val="bg1"/>
                </a:solidFill>
                <a:latin typeface="Times New Roman" pitchFamily="18" charset="0"/>
              </a:rPr>
              <a:t>2,722,333</a:t>
            </a:r>
          </a:p>
        </p:txBody>
      </p:sp>
      <p:sp>
        <p:nvSpPr>
          <p:cNvPr id="44044" name="Rectangle 23"/>
          <p:cNvSpPr>
            <a:spLocks noChangeArrowheads="1"/>
          </p:cNvSpPr>
          <p:nvPr/>
        </p:nvSpPr>
        <p:spPr bwMode="auto">
          <a:xfrm>
            <a:off x="542925" y="1036075"/>
            <a:ext cx="5638800" cy="2677656"/>
          </a:xfrm>
          <a:prstGeom prst="rect">
            <a:avLst/>
          </a:prstGeom>
          <a:solidFill>
            <a:schemeClr val="bg1"/>
          </a:solidFill>
          <a:ln>
            <a:noFill/>
          </a:ln>
          <a:extLst/>
        </p:spPr>
        <p:txBody>
          <a:bodyPr anchor="ctr">
            <a:spAutoFit/>
          </a:bodyPr>
          <a:lstStyle/>
          <a:p>
            <a:pPr algn="just"/>
            <a:r>
              <a:rPr lang="en-US" sz="1200" dirty="0">
                <a:solidFill>
                  <a:srgbClr val="336600"/>
                </a:solidFill>
              </a:rPr>
              <a:t>SALES TAX</a:t>
            </a:r>
            <a:r>
              <a:rPr lang="en-US" sz="1200" dirty="0"/>
              <a:t> in the City of Bastrop is collected at a rate of 8.25% of the goods and services sold within the City’s boundaries.  The tax is collected by businesses making the sale and is remitted to the State’s Comptroller of Public Accounts on a monthly, and, in some cases, a quarterly basis.  The State retains 6.25%, the county retains .5%, BEDC retains .5%, and the remaining 1% is distributed to the City of Bastrop within forty days following the period for which the tax is collected by the businesses.  </a:t>
            </a:r>
          </a:p>
          <a:p>
            <a:pPr algn="just"/>
            <a:endParaRPr lang="en-US" sz="1200" dirty="0"/>
          </a:p>
          <a:p>
            <a:pPr algn="just"/>
            <a:r>
              <a:rPr lang="en-US" sz="1200" dirty="0"/>
              <a:t>For the year ending September 30, </a:t>
            </a:r>
            <a:r>
              <a:rPr lang="en-US" sz="1200" dirty="0" smtClean="0"/>
              <a:t>2014, </a:t>
            </a:r>
            <a:r>
              <a:rPr lang="en-US" sz="1200" dirty="0"/>
              <a:t>the City of Bastrop expects to receive </a:t>
            </a:r>
            <a:r>
              <a:rPr lang="en-US" sz="1200" dirty="0" smtClean="0"/>
              <a:t>$3,379,000 </a:t>
            </a:r>
            <a:r>
              <a:rPr lang="en-US" sz="1200" dirty="0"/>
              <a:t>in sales and use tax revenue in the General Fund. The Bastrop Economic Development Corporation is expected to receive $</a:t>
            </a:r>
            <a:r>
              <a:rPr lang="en-US" sz="1200" dirty="0" smtClean="0"/>
              <a:t>1,689,500. </a:t>
            </a:r>
            <a:r>
              <a:rPr lang="en-US" sz="1200" dirty="0"/>
              <a:t>Fiscal year </a:t>
            </a:r>
            <a:r>
              <a:rPr lang="en-US" sz="1200" dirty="0" smtClean="0"/>
              <a:t>2013-2014 </a:t>
            </a:r>
            <a:r>
              <a:rPr lang="en-US" sz="1200" dirty="0"/>
              <a:t>recognized a </a:t>
            </a:r>
            <a:r>
              <a:rPr lang="en-US" sz="1200" dirty="0" smtClean="0"/>
              <a:t>7.0 </a:t>
            </a:r>
            <a:r>
              <a:rPr lang="en-US" sz="1200" dirty="0"/>
              <a:t>percent increase </a:t>
            </a:r>
            <a:r>
              <a:rPr lang="en-US" sz="1200" dirty="0" smtClean="0"/>
              <a:t>above FY2014 budget levels due </a:t>
            </a:r>
            <a:r>
              <a:rPr lang="en-US" sz="1200" dirty="0"/>
              <a:t>to </a:t>
            </a:r>
            <a:r>
              <a:rPr lang="en-US" sz="1200" dirty="0" smtClean="0"/>
              <a:t>economic growth and the rebuilding resulting from the Bastrop </a:t>
            </a:r>
            <a:r>
              <a:rPr lang="en-US" sz="1200" dirty="0"/>
              <a:t>County Complex Fire which occurred in September of 2011.</a:t>
            </a:r>
          </a:p>
        </p:txBody>
      </p:sp>
      <p:sp>
        <p:nvSpPr>
          <p:cNvPr id="44045" name="Rectangle 24"/>
          <p:cNvSpPr>
            <a:spLocks noChangeArrowheads="1"/>
          </p:cNvSpPr>
          <p:nvPr/>
        </p:nvSpPr>
        <p:spPr bwMode="auto">
          <a:xfrm>
            <a:off x="381000" y="533415"/>
            <a:ext cx="5676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dirty="0" smtClean="0">
                <a:solidFill>
                  <a:srgbClr val="336600"/>
                </a:solidFill>
              </a:rPr>
              <a:t>   </a:t>
            </a:r>
            <a:r>
              <a:rPr lang="en-US" sz="2200" dirty="0" smtClean="0">
                <a:solidFill>
                  <a:schemeClr val="bg2">
                    <a:lumMod val="50000"/>
                  </a:schemeClr>
                </a:solidFill>
              </a:rPr>
              <a:t>Revenue </a:t>
            </a:r>
            <a:r>
              <a:rPr lang="en-US" sz="2200" dirty="0">
                <a:solidFill>
                  <a:schemeClr val="bg2">
                    <a:lumMod val="50000"/>
                  </a:schemeClr>
                </a:solidFill>
              </a:rPr>
              <a:t>Summary </a:t>
            </a:r>
            <a:r>
              <a:rPr lang="en-US" sz="800" dirty="0">
                <a:solidFill>
                  <a:schemeClr val="bg2">
                    <a:lumMod val="50000"/>
                  </a:schemeClr>
                </a:solidFill>
              </a:rPr>
              <a:t>continued.</a:t>
            </a:r>
          </a:p>
          <a:p>
            <a:pPr algn="ctr"/>
            <a:endParaRPr lang="en-US" sz="800" dirty="0">
              <a:solidFill>
                <a:srgbClr val="336600"/>
              </a:solidFill>
            </a:endParaRPr>
          </a:p>
          <a:p>
            <a:pPr algn="ctr"/>
            <a:r>
              <a:rPr lang="en-US" dirty="0">
                <a:solidFill>
                  <a:srgbClr val="336600"/>
                </a:solidFill>
              </a:rPr>
              <a:t>			</a:t>
            </a:r>
          </a:p>
        </p:txBody>
      </p:sp>
      <p:sp>
        <p:nvSpPr>
          <p:cNvPr id="44046" name="Text Box 20"/>
          <p:cNvSpPr txBox="1">
            <a:spLocks noChangeArrowheads="1"/>
          </p:cNvSpPr>
          <p:nvPr/>
        </p:nvSpPr>
        <p:spPr bwMode="auto">
          <a:xfrm rot="16200000">
            <a:off x="3325312" y="5652240"/>
            <a:ext cx="16700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latin typeface="Times New Roman" pitchFamily="18" charset="0"/>
              </a:rPr>
              <a:t> </a:t>
            </a:r>
            <a:r>
              <a:rPr lang="en-US" sz="1400" dirty="0">
                <a:solidFill>
                  <a:schemeClr val="bg1"/>
                </a:solidFill>
                <a:latin typeface="Times New Roman" pitchFamily="18" charset="0"/>
              </a:rPr>
              <a:t>$</a:t>
            </a:r>
            <a:r>
              <a:rPr lang="en-US" sz="1200" dirty="0">
                <a:solidFill>
                  <a:schemeClr val="bg1"/>
                </a:solidFill>
                <a:latin typeface="Times New Roman" pitchFamily="18" charset="0"/>
              </a:rPr>
              <a:t>2,606,584</a:t>
            </a:r>
          </a:p>
        </p:txBody>
      </p:sp>
      <p:sp>
        <p:nvSpPr>
          <p:cNvPr id="44047" name="Text Box 20"/>
          <p:cNvSpPr txBox="1">
            <a:spLocks noChangeArrowheads="1"/>
          </p:cNvSpPr>
          <p:nvPr/>
        </p:nvSpPr>
        <p:spPr bwMode="auto">
          <a:xfrm rot="16200000">
            <a:off x="2762321" y="5667239"/>
            <a:ext cx="1668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latin typeface="Times New Roman" pitchFamily="18" charset="0"/>
              </a:rPr>
              <a:t> </a:t>
            </a:r>
            <a:r>
              <a:rPr lang="en-US" sz="1400" dirty="0">
                <a:solidFill>
                  <a:schemeClr val="bg1"/>
                </a:solidFill>
                <a:latin typeface="Times New Roman" pitchFamily="18" charset="0"/>
              </a:rPr>
              <a:t>$</a:t>
            </a:r>
            <a:r>
              <a:rPr lang="en-US" sz="1200" dirty="0">
                <a:solidFill>
                  <a:schemeClr val="bg1"/>
                </a:solidFill>
                <a:latin typeface="Times New Roman" pitchFamily="18" charset="0"/>
              </a:rPr>
              <a:t>2,508,969</a:t>
            </a:r>
          </a:p>
        </p:txBody>
      </p:sp>
      <p:sp>
        <p:nvSpPr>
          <p:cNvPr id="44048" name="Text Box 20"/>
          <p:cNvSpPr txBox="1">
            <a:spLocks noChangeArrowheads="1"/>
          </p:cNvSpPr>
          <p:nvPr/>
        </p:nvSpPr>
        <p:spPr bwMode="auto">
          <a:xfrm rot="16200000">
            <a:off x="4272669" y="5346260"/>
            <a:ext cx="1668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latin typeface="Times New Roman" pitchFamily="18" charset="0"/>
              </a:rPr>
              <a:t> </a:t>
            </a:r>
            <a:r>
              <a:rPr lang="en-US" sz="1400" dirty="0">
                <a:solidFill>
                  <a:schemeClr val="bg1"/>
                </a:solidFill>
                <a:latin typeface="Times New Roman" pitchFamily="18" charset="0"/>
              </a:rPr>
              <a:t>$</a:t>
            </a:r>
            <a:r>
              <a:rPr lang="en-US" sz="1200" dirty="0" smtClean="0">
                <a:solidFill>
                  <a:schemeClr val="bg1"/>
                </a:solidFill>
                <a:latin typeface="Times New Roman" pitchFamily="18" charset="0"/>
              </a:rPr>
              <a:t>3,194,452</a:t>
            </a:r>
            <a:endParaRPr lang="en-US" sz="1200" dirty="0">
              <a:solidFill>
                <a:schemeClr val="bg1"/>
              </a:solidFill>
              <a:latin typeface="Times New Roman" pitchFamily="18" charset="0"/>
            </a:endParaRPr>
          </a:p>
        </p:txBody>
      </p:sp>
      <p:sp>
        <p:nvSpPr>
          <p:cNvPr id="44049" name="Text Box 20"/>
          <p:cNvSpPr txBox="1">
            <a:spLocks noChangeArrowheads="1"/>
          </p:cNvSpPr>
          <p:nvPr/>
        </p:nvSpPr>
        <p:spPr bwMode="auto">
          <a:xfrm rot="16200000">
            <a:off x="4828838" y="5346260"/>
            <a:ext cx="1668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latin typeface="Times New Roman" pitchFamily="18" charset="0"/>
              </a:rPr>
              <a:t> </a:t>
            </a:r>
            <a:r>
              <a:rPr lang="en-US" sz="1400" dirty="0" smtClean="0">
                <a:solidFill>
                  <a:schemeClr val="bg1"/>
                </a:solidFill>
                <a:latin typeface="Times New Roman" pitchFamily="18" charset="0"/>
              </a:rPr>
              <a:t>$</a:t>
            </a:r>
            <a:r>
              <a:rPr lang="en-US" sz="1200" dirty="0" smtClean="0">
                <a:solidFill>
                  <a:schemeClr val="bg1"/>
                </a:solidFill>
                <a:latin typeface="Times New Roman" pitchFamily="18" charset="0"/>
              </a:rPr>
              <a:t>3,155,000</a:t>
            </a:r>
            <a:endParaRPr lang="en-US" sz="1200" dirty="0">
              <a:solidFill>
                <a:schemeClr val="bg1"/>
              </a:solidFill>
              <a:latin typeface="Times New Roman" pitchFamily="18" charset="0"/>
            </a:endParaRPr>
          </a:p>
        </p:txBody>
      </p:sp>
      <p:sp>
        <p:nvSpPr>
          <p:cNvPr id="19" name="Text Box 20"/>
          <p:cNvSpPr txBox="1">
            <a:spLocks noChangeArrowheads="1"/>
          </p:cNvSpPr>
          <p:nvPr/>
        </p:nvSpPr>
        <p:spPr bwMode="auto">
          <a:xfrm rot="16200000">
            <a:off x="5289015" y="5305512"/>
            <a:ext cx="1668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latin typeface="Times New Roman" pitchFamily="18" charset="0"/>
              </a:rPr>
              <a:t> </a:t>
            </a:r>
            <a:r>
              <a:rPr lang="en-US" sz="1400" dirty="0" smtClean="0">
                <a:solidFill>
                  <a:schemeClr val="bg1"/>
                </a:solidFill>
                <a:latin typeface="Times New Roman" pitchFamily="18" charset="0"/>
              </a:rPr>
              <a:t>$</a:t>
            </a:r>
            <a:r>
              <a:rPr lang="en-US" sz="1200" dirty="0" smtClean="0">
                <a:solidFill>
                  <a:schemeClr val="bg1"/>
                </a:solidFill>
                <a:latin typeface="Times New Roman" pitchFamily="18" charset="0"/>
              </a:rPr>
              <a:t>3,155,000</a:t>
            </a:r>
            <a:endParaRPr lang="en-US" sz="1200" dirty="0">
              <a:solidFill>
                <a:schemeClr val="bg1"/>
              </a:solidFill>
              <a:latin typeface="Times New Roman" pitchFamily="18" charset="0"/>
            </a:endParaRPr>
          </a:p>
        </p:txBody>
      </p:sp>
      <p:graphicFrame>
        <p:nvGraphicFramePr>
          <p:cNvPr id="22" name="Object 13"/>
          <p:cNvGraphicFramePr>
            <a:graphicFrameLocks noGrp="1" noChangeAspect="1"/>
          </p:cNvGraphicFramePr>
          <p:nvPr>
            <p:ph sz="half" idx="2"/>
            <p:extLst>
              <p:ext uri="{D42A27DB-BD31-4B8C-83A1-F6EECF244321}">
                <p14:modId xmlns:p14="http://schemas.microsoft.com/office/powerpoint/2010/main" val="2730944007"/>
              </p:ext>
            </p:extLst>
          </p:nvPr>
        </p:nvGraphicFramePr>
        <p:xfrm>
          <a:off x="609600" y="4576230"/>
          <a:ext cx="5572125" cy="3394143"/>
        </p:xfrm>
        <a:graphic>
          <a:graphicData uri="http://schemas.openxmlformats.org/drawingml/2006/chart">
            <c:chart xmlns:c="http://schemas.openxmlformats.org/drawingml/2006/chart" xmlns:r="http://schemas.openxmlformats.org/officeDocument/2006/relationships" r:id="rId2"/>
          </a:graphicData>
        </a:graphic>
      </p:graphicFrame>
      <p:sp>
        <p:nvSpPr>
          <p:cNvPr id="20" name="Slide Number Placeholder 1"/>
          <p:cNvSpPr txBox="1">
            <a:spLocks/>
          </p:cNvSpPr>
          <p:nvPr/>
        </p:nvSpPr>
        <p:spPr>
          <a:xfrm>
            <a:off x="5569009" y="8613049"/>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41</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54013" y="152400"/>
            <a:ext cx="6172200" cy="1524000"/>
          </a:xfrm>
        </p:spPr>
        <p:txBody>
          <a:bodyPr/>
          <a:lstStyle/>
          <a:p>
            <a:pPr eaLnBrk="1" hangingPunct="1"/>
            <a:r>
              <a:rPr lang="en-US" sz="2200" dirty="0" smtClean="0">
                <a:solidFill>
                  <a:srgbClr val="336600"/>
                </a:solidFill>
                <a:latin typeface="Arial" charset="0"/>
                <a:cs typeface="Arial" charset="0"/>
              </a:rPr>
              <a:t> </a:t>
            </a:r>
            <a:r>
              <a:rPr lang="en-US" sz="2200" dirty="0" smtClean="0">
                <a:solidFill>
                  <a:schemeClr val="bg2">
                    <a:lumMod val="50000"/>
                  </a:schemeClr>
                </a:solidFill>
                <a:latin typeface="Arial" charset="0"/>
                <a:cs typeface="Arial" charset="0"/>
              </a:rPr>
              <a:t>Revenue Summary </a:t>
            </a:r>
            <a:r>
              <a:rPr lang="en-US" sz="800" dirty="0" smtClean="0">
                <a:solidFill>
                  <a:schemeClr val="bg2">
                    <a:lumMod val="50000"/>
                  </a:schemeClr>
                </a:solidFill>
              </a:rPr>
              <a:t>continued.</a:t>
            </a:r>
            <a:r>
              <a:rPr lang="en-US" sz="2400" dirty="0" smtClean="0">
                <a:solidFill>
                  <a:schemeClr val="bg2">
                    <a:lumMod val="50000"/>
                  </a:schemeClr>
                </a:solidFill>
              </a:rPr>
              <a:t/>
            </a:r>
            <a:br>
              <a:rPr lang="en-US" sz="2400" dirty="0" smtClean="0">
                <a:solidFill>
                  <a:schemeClr val="bg2">
                    <a:lumMod val="50000"/>
                  </a:schemeClr>
                </a:solidFill>
              </a:rPr>
            </a:br>
            <a:endParaRPr lang="en-US" sz="2400" dirty="0" smtClean="0">
              <a:solidFill>
                <a:schemeClr val="bg2">
                  <a:lumMod val="50000"/>
                </a:schemeClr>
              </a:solidFill>
            </a:endParaRPr>
          </a:p>
        </p:txBody>
      </p:sp>
      <p:graphicFrame>
        <p:nvGraphicFramePr>
          <p:cNvPr id="45059" name="Object 7"/>
          <p:cNvGraphicFramePr>
            <a:graphicFrameLocks noGrp="1" noChangeAspect="1"/>
          </p:cNvGraphicFramePr>
          <p:nvPr>
            <p:ph sz="half" idx="1"/>
            <p:extLst>
              <p:ext uri="{D42A27DB-BD31-4B8C-83A1-F6EECF244321}">
                <p14:modId xmlns:p14="http://schemas.microsoft.com/office/powerpoint/2010/main" val="280864971"/>
              </p:ext>
            </p:extLst>
          </p:nvPr>
        </p:nvGraphicFramePr>
        <p:xfrm>
          <a:off x="1186656" y="3548426"/>
          <a:ext cx="4560888" cy="2698750"/>
        </p:xfrm>
        <a:graphic>
          <a:graphicData uri="http://schemas.openxmlformats.org/presentationml/2006/ole">
            <mc:AlternateContent xmlns:mc="http://schemas.openxmlformats.org/markup-compatibility/2006">
              <mc:Choice xmlns:v="urn:schemas-microsoft-com:vml" Requires="v">
                <p:oleObj spid="_x0000_s45497" name="Worksheet" r:id="rId4" imgW="6905678" imgH="4086180" progId="Excel.Sheet.8">
                  <p:embed/>
                </p:oleObj>
              </mc:Choice>
              <mc:Fallback>
                <p:oleObj name="Worksheet" r:id="rId4" imgW="6905678" imgH="4086180" progId="Excel.Sheet.8">
                  <p:embed/>
                  <p:pic>
                    <p:nvPicPr>
                      <p:cNvPr id="0" name="Object 7"/>
                      <p:cNvPicPr>
                        <a:picLocks noGrp="1" noChangeAspect="1" noChangeArrowheads="1"/>
                      </p:cNvPicPr>
                      <p:nvPr/>
                    </p:nvPicPr>
                    <p:blipFill>
                      <a:blip r:embed="rId5"/>
                      <a:srcRect/>
                      <a:stretch>
                        <a:fillRect/>
                      </a:stretch>
                    </p:blipFill>
                    <p:spPr bwMode="auto">
                      <a:xfrm>
                        <a:off x="1186656" y="3548426"/>
                        <a:ext cx="4560888" cy="2698750"/>
                      </a:xfrm>
                      <a:prstGeom prst="rect">
                        <a:avLst/>
                      </a:prstGeom>
                      <a:noFill/>
                      <a:ln>
                        <a:noFill/>
                      </a:ln>
                      <a:extLst/>
                    </p:spPr>
                  </p:pic>
                </p:oleObj>
              </mc:Fallback>
            </mc:AlternateContent>
          </a:graphicData>
        </a:graphic>
      </p:graphicFrame>
      <p:sp>
        <p:nvSpPr>
          <p:cNvPr id="52228" name="Rectangle 3"/>
          <p:cNvSpPr>
            <a:spLocks noGrp="1" noChangeArrowheads="1"/>
          </p:cNvSpPr>
          <p:nvPr>
            <p:ph sz="half" idx="2"/>
          </p:nvPr>
        </p:nvSpPr>
        <p:spPr>
          <a:xfrm>
            <a:off x="512376" y="1447800"/>
            <a:ext cx="6019800" cy="2863849"/>
          </a:xfrm>
          <a:solidFill>
            <a:schemeClr val="bg1"/>
          </a:solidFill>
        </p:spPr>
        <p:txBody>
          <a:bodyPr>
            <a:normAutofit/>
          </a:bodyPr>
          <a:lstStyle/>
          <a:p>
            <a:pPr algn="just" eaLnBrk="1" hangingPunct="1">
              <a:lnSpc>
                <a:spcPct val="110000"/>
              </a:lnSpc>
              <a:buFont typeface="Arial" charset="0"/>
              <a:buNone/>
              <a:defRPr/>
            </a:pPr>
            <a:r>
              <a:rPr lang="en-US" sz="1200" dirty="0" smtClean="0">
                <a:solidFill>
                  <a:srgbClr val="336600"/>
                </a:solidFill>
              </a:rPr>
              <a:t>	</a:t>
            </a:r>
            <a:r>
              <a:rPr lang="en-US" sz="1200" dirty="0" smtClean="0">
                <a:solidFill>
                  <a:srgbClr val="336600"/>
                </a:solidFill>
                <a:latin typeface="Arial" pitchFamily="34" charset="0"/>
                <a:cs typeface="Arial" pitchFamily="34" charset="0"/>
              </a:rPr>
              <a:t>FRANCHISE FEE &amp; OTHER TAXES  </a:t>
            </a:r>
            <a:r>
              <a:rPr lang="en-US" sz="1200" dirty="0" smtClean="0">
                <a:latin typeface="Arial" pitchFamily="34" charset="0"/>
                <a:cs typeface="Arial" pitchFamily="34" charset="0"/>
              </a:rPr>
              <a:t>The City of Bastrop maintains franchise agreements with utilities which use the City’s rights-of-way to conduct their businesses. In addition to defining the responsibilities of the utilities in maintaining their assets, the agreements contain a franchise fee clause which requires the utilities to compensate the City for use of its rights-of way. Total Franchise Fees budgeted for FY2014-2015 total $400,000. </a:t>
            </a:r>
          </a:p>
          <a:p>
            <a:pPr algn="just" eaLnBrk="1" hangingPunct="1">
              <a:lnSpc>
                <a:spcPct val="110000"/>
              </a:lnSpc>
              <a:buFont typeface="Arial" charset="0"/>
              <a:buNone/>
              <a:defRPr/>
            </a:pPr>
            <a:r>
              <a:rPr lang="en-US" sz="1200" dirty="0" smtClean="0">
                <a:latin typeface="Arial" pitchFamily="34" charset="0"/>
                <a:cs typeface="Arial" pitchFamily="34" charset="0"/>
              </a:rPr>
              <a:t>	Other Taxes include Hotel/ Motel Tax Receipts, and Hunters Crossing Public Improvement District taxing revenue, Mixed Beverage Tax, and Occupation Tax.</a:t>
            </a:r>
            <a:endParaRPr lang="en-US" sz="1200" dirty="0" smtClean="0"/>
          </a:p>
          <a:p>
            <a:pPr eaLnBrk="1" hangingPunct="1">
              <a:lnSpc>
                <a:spcPct val="80000"/>
              </a:lnSpc>
              <a:defRPr/>
            </a:pPr>
            <a:endParaRPr lang="en-US" sz="600" dirty="0" smtClean="0"/>
          </a:p>
          <a:p>
            <a:pPr marL="0" indent="0" eaLnBrk="1" hangingPunct="1">
              <a:lnSpc>
                <a:spcPct val="80000"/>
              </a:lnSpc>
              <a:buNone/>
              <a:defRPr/>
            </a:pPr>
            <a:endParaRPr lang="en-US" sz="600" dirty="0" smtClean="0"/>
          </a:p>
          <a:p>
            <a:pPr marL="0" indent="0" eaLnBrk="1" hangingPunct="1">
              <a:lnSpc>
                <a:spcPct val="80000"/>
              </a:lnSpc>
              <a:buFont typeface="Arial" charset="0"/>
              <a:buNone/>
              <a:defRPr/>
            </a:pPr>
            <a:endParaRPr lang="en-US" sz="600" dirty="0" smtClean="0"/>
          </a:p>
          <a:p>
            <a:pPr eaLnBrk="1" hangingPunct="1">
              <a:lnSpc>
                <a:spcPct val="80000"/>
              </a:lnSpc>
              <a:buFontTx/>
              <a:buNone/>
              <a:defRPr/>
            </a:pPr>
            <a:r>
              <a:rPr lang="en-US" sz="600" dirty="0" smtClean="0"/>
              <a:t>	</a:t>
            </a:r>
          </a:p>
          <a:p>
            <a:pPr eaLnBrk="1" hangingPunct="1">
              <a:lnSpc>
                <a:spcPct val="80000"/>
              </a:lnSpc>
              <a:defRPr/>
            </a:pPr>
            <a:endParaRPr lang="en-US" sz="600" dirty="0" smtClean="0"/>
          </a:p>
        </p:txBody>
      </p:sp>
      <p:sp>
        <p:nvSpPr>
          <p:cNvPr id="2" name="Slide Number Placeholder 1"/>
          <p:cNvSpPr>
            <a:spLocks noGrp="1"/>
          </p:cNvSpPr>
          <p:nvPr>
            <p:ph type="sldNum" sz="quarter" idx="12"/>
          </p:nvPr>
        </p:nvSpPr>
        <p:spPr>
          <a:xfrm>
            <a:off x="0" y="8657167"/>
            <a:ext cx="738014" cy="486833"/>
          </a:xfrm>
        </p:spPr>
        <p:txBody>
          <a:bodyPr/>
          <a:lstStyle/>
          <a:p>
            <a:pPr algn="r">
              <a:defRPr/>
            </a:pPr>
            <a:fld id="{5C50F57F-18EB-481B-8A8C-37A6E1C4B589}" type="slidenum">
              <a:rPr lang="en-US" smtClean="0"/>
              <a:pPr algn="r">
                <a:defRPr/>
              </a:pPr>
              <a:t>42</a:t>
            </a:fld>
            <a:endParaRPr lang="en-US" dirty="0"/>
          </a:p>
        </p:txBody>
      </p:sp>
      <p:sp>
        <p:nvSpPr>
          <p:cNvPr id="45061" name="Rectangle 11"/>
          <p:cNvSpPr>
            <a:spLocks noGrp="1" noChangeArrowheads="1"/>
          </p:cNvSpPr>
          <p:nvPr>
            <p:ph type="body" sz="half" idx="4294967295"/>
          </p:nvPr>
        </p:nvSpPr>
        <p:spPr>
          <a:xfrm>
            <a:off x="468313" y="6247176"/>
            <a:ext cx="5943600" cy="2118302"/>
          </a:xfrm>
        </p:spPr>
        <p:txBody>
          <a:bodyPr/>
          <a:lstStyle/>
          <a:p>
            <a:pPr algn="just" eaLnBrk="1" hangingPunct="1">
              <a:buFontTx/>
              <a:buNone/>
            </a:pPr>
            <a:r>
              <a:rPr lang="en-US" sz="1200" dirty="0" smtClean="0">
                <a:latin typeface="Arial" charset="0"/>
                <a:cs typeface="Arial" charset="0"/>
              </a:rPr>
              <a:t>	</a:t>
            </a:r>
            <a:r>
              <a:rPr lang="en-US" sz="1200" dirty="0" smtClean="0">
                <a:solidFill>
                  <a:srgbClr val="336600"/>
                </a:solidFill>
                <a:latin typeface="Arial" charset="0"/>
                <a:cs typeface="Arial" charset="0"/>
              </a:rPr>
              <a:t>LICENSE &amp; PERMIT REVENUE,</a:t>
            </a:r>
            <a:r>
              <a:rPr lang="en-US" sz="1200" dirty="0" smtClean="0">
                <a:latin typeface="Arial" charset="0"/>
                <a:cs typeface="Arial" charset="0"/>
              </a:rPr>
              <a:t> Business services requiring licenses or permits to operate within the city. Permits are genuinely issued for the location and conduct of business, enterprise, or activities. A permit is required for new construction, repair of existing structures, and alteration of an existing structure including residential, commercial, and industrial. Plans must be submitted for examination and approval, and permit applications must be approved by permits issued by the Building Inspector before construction begins. Licenses and Permits budgeted for FY2014-2015 include Building Permits $75,000, Zoning Fees $3,000, Platting Fees $6,000, and Special Event Permit Fees $2,000.</a:t>
            </a:r>
          </a:p>
        </p:txBody>
      </p:sp>
      <p:sp>
        <p:nvSpPr>
          <p:cNvPr id="45062" name="Rectangle 12"/>
          <p:cNvSpPr>
            <a:spLocks noChangeArrowheads="1"/>
          </p:cNvSpPr>
          <p:nvPr/>
        </p:nvSpPr>
        <p:spPr bwMode="auto">
          <a:xfrm>
            <a:off x="495300" y="6324600"/>
            <a:ext cx="63627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endParaRPr lang="en-US" sz="500" dirty="0"/>
          </a:p>
          <a:p>
            <a:pPr marL="342900" indent="-342900">
              <a:lnSpc>
                <a:spcPct val="80000"/>
              </a:lnSpc>
              <a:spcBef>
                <a:spcPct val="20000"/>
              </a:spcBef>
              <a:buFontTx/>
              <a:buChar char="•"/>
            </a:pPr>
            <a:endParaRPr lang="en-US" sz="500" dirty="0"/>
          </a:p>
          <a:p>
            <a:pPr marL="342900" indent="-342900">
              <a:lnSpc>
                <a:spcPct val="80000"/>
              </a:lnSpc>
              <a:spcBef>
                <a:spcPct val="20000"/>
              </a:spcBef>
              <a:buFontTx/>
              <a:buChar char="•"/>
            </a:pPr>
            <a:endParaRPr lang="en-US" sz="500" dirty="0"/>
          </a:p>
          <a:p>
            <a:pPr marL="342900" indent="-342900">
              <a:lnSpc>
                <a:spcPct val="80000"/>
              </a:lnSpc>
              <a:spcBef>
                <a:spcPct val="20000"/>
              </a:spcBef>
              <a:buFontTx/>
              <a:buChar char="•"/>
            </a:pPr>
            <a:endParaRPr lang="en-US" sz="500" dirty="0"/>
          </a:p>
          <a:p>
            <a:pPr marL="342900" indent="-342900">
              <a:lnSpc>
                <a:spcPct val="80000"/>
              </a:lnSpc>
              <a:spcBef>
                <a:spcPct val="20000"/>
              </a:spcBef>
              <a:buFontTx/>
              <a:buChar char="•"/>
            </a:pPr>
            <a:endParaRPr lang="en-US" sz="500" dirty="0"/>
          </a:p>
          <a:p>
            <a:pPr marL="342900" indent="-342900">
              <a:lnSpc>
                <a:spcPct val="80000"/>
              </a:lnSpc>
              <a:spcBef>
                <a:spcPct val="20000"/>
              </a:spcBef>
            </a:pPr>
            <a:endParaRPr lang="en-US" sz="500" dirty="0"/>
          </a:p>
          <a:p>
            <a:pPr marL="342900" indent="-342900">
              <a:lnSpc>
                <a:spcPct val="80000"/>
              </a:lnSpc>
              <a:spcBef>
                <a:spcPct val="20000"/>
              </a:spcBef>
              <a:buFontTx/>
              <a:buChar char="•"/>
            </a:pPr>
            <a:endParaRPr lang="en-US" sz="500" dirty="0"/>
          </a:p>
          <a:p>
            <a:pPr marL="342900" indent="-342900">
              <a:lnSpc>
                <a:spcPct val="80000"/>
              </a:lnSpc>
              <a:spcBef>
                <a:spcPct val="20000"/>
              </a:spcBef>
              <a:buFontTx/>
              <a:buChar char="•"/>
            </a:pPr>
            <a:endParaRPr lang="en-US" sz="500" dirty="0"/>
          </a:p>
          <a:p>
            <a:pPr marL="342900" indent="-342900">
              <a:lnSpc>
                <a:spcPct val="80000"/>
              </a:lnSpc>
              <a:spcBef>
                <a:spcPct val="20000"/>
              </a:spcBef>
            </a:pPr>
            <a:r>
              <a:rPr lang="en-US" sz="500" dirty="0"/>
              <a:t>	</a:t>
            </a:r>
          </a:p>
          <a:p>
            <a:pPr marL="342900" indent="-342900">
              <a:lnSpc>
                <a:spcPct val="80000"/>
              </a:lnSpc>
              <a:spcBef>
                <a:spcPct val="20000"/>
              </a:spcBef>
              <a:buFontTx/>
              <a:buChar char="•"/>
            </a:pPr>
            <a:endParaRPr lang="en-US" sz="500" dirty="0"/>
          </a:p>
        </p:txBody>
      </p:sp>
      <p:sp>
        <p:nvSpPr>
          <p:cNvPr id="10" name="Rectangle 2"/>
          <p:cNvSpPr txBox="1">
            <a:spLocks noChangeArrowheads="1"/>
          </p:cNvSpPr>
          <p:nvPr/>
        </p:nvSpPr>
        <p:spPr>
          <a:xfrm>
            <a:off x="-1732" y="3822336"/>
            <a:ext cx="6858000" cy="377825"/>
          </a:xfrm>
          <a:prstGeom prst="rect">
            <a:avLst/>
          </a:prstGeom>
        </p:spPr>
        <p:txBody>
          <a:bodyPr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fontAlgn="auto" hangingPunct="1">
              <a:spcAft>
                <a:spcPts val="0"/>
              </a:spcAft>
              <a:defRPr/>
            </a:pPr>
            <a:r>
              <a:rPr lang="en-US" sz="1400" b="1" dirty="0" smtClean="0">
                <a:solidFill>
                  <a:schemeClr val="tx1"/>
                </a:solidFill>
              </a:rPr>
              <a:t>Franchise Fee Receipts– General Fund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14338" y="0"/>
            <a:ext cx="6172200" cy="838200"/>
          </a:xfrm>
        </p:spPr>
        <p:txBody>
          <a:bodyPr/>
          <a:lstStyle/>
          <a:p>
            <a:pPr eaLnBrk="1" hangingPunct="1"/>
            <a:r>
              <a:rPr lang="en-US" sz="2200" dirty="0" smtClean="0">
                <a:solidFill>
                  <a:srgbClr val="336600"/>
                </a:solidFill>
                <a:latin typeface="Arial" charset="0"/>
                <a:cs typeface="Arial" charset="0"/>
              </a:rPr>
              <a:t>Revenue Summary</a:t>
            </a:r>
            <a:r>
              <a:rPr lang="en-US" sz="2400" dirty="0" smtClean="0">
                <a:solidFill>
                  <a:srgbClr val="336600"/>
                </a:solidFill>
                <a:latin typeface="Arial" charset="0"/>
                <a:cs typeface="Arial" charset="0"/>
              </a:rPr>
              <a:t> </a:t>
            </a:r>
            <a:r>
              <a:rPr lang="en-US" sz="800" dirty="0" smtClean="0">
                <a:solidFill>
                  <a:srgbClr val="336600"/>
                </a:solidFill>
              </a:rPr>
              <a:t>continued.</a:t>
            </a:r>
            <a:br>
              <a:rPr lang="en-US" sz="800" dirty="0" smtClean="0">
                <a:solidFill>
                  <a:srgbClr val="336600"/>
                </a:solidFill>
              </a:rPr>
            </a:br>
            <a:endParaRPr lang="en-US" sz="800" dirty="0" smtClean="0">
              <a:solidFill>
                <a:srgbClr val="336600"/>
              </a:solidFill>
            </a:endParaRPr>
          </a:p>
        </p:txBody>
      </p:sp>
      <p:sp>
        <p:nvSpPr>
          <p:cNvPr id="46083" name="Rectangle 4"/>
          <p:cNvSpPr>
            <a:spLocks noGrp="1" noChangeArrowheads="1"/>
          </p:cNvSpPr>
          <p:nvPr>
            <p:ph type="body" sz="half" idx="1"/>
          </p:nvPr>
        </p:nvSpPr>
        <p:spPr>
          <a:xfrm>
            <a:off x="266700" y="838200"/>
            <a:ext cx="6096000" cy="6034088"/>
          </a:xfrm>
          <a:solidFill>
            <a:schemeClr val="bg1"/>
          </a:solidFill>
        </p:spPr>
        <p:txBody>
          <a:bodyPr/>
          <a:lstStyle/>
          <a:p>
            <a:pPr eaLnBrk="1" hangingPunct="1"/>
            <a:endParaRPr lang="en-US" sz="1200" dirty="0" smtClean="0">
              <a:latin typeface="Arial" charset="0"/>
              <a:cs typeface="Arial" charset="0"/>
            </a:endParaRPr>
          </a:p>
          <a:p>
            <a:pPr eaLnBrk="1" hangingPunct="1">
              <a:buFontTx/>
              <a:buNone/>
            </a:pPr>
            <a:r>
              <a:rPr lang="en-US" sz="1200" dirty="0" smtClean="0">
                <a:solidFill>
                  <a:srgbClr val="336600"/>
                </a:solidFill>
                <a:latin typeface="Arial" charset="0"/>
                <a:cs typeface="Arial" charset="0"/>
              </a:rPr>
              <a:t>	SERVICE FEES</a:t>
            </a:r>
          </a:p>
          <a:p>
            <a:pPr algn="just" eaLnBrk="1" hangingPunct="1">
              <a:buFontTx/>
              <a:buNone/>
            </a:pPr>
            <a:r>
              <a:rPr lang="en-US" sz="1200" dirty="0" smtClean="0">
                <a:latin typeface="Arial" charset="0"/>
                <a:cs typeface="Arial" charset="0"/>
              </a:rPr>
              <a:t>	</a:t>
            </a:r>
            <a:r>
              <a:rPr lang="en-US" sz="1200" u="sng" dirty="0" smtClean="0">
                <a:latin typeface="Arial" charset="0"/>
                <a:cs typeface="Arial" charset="0"/>
              </a:rPr>
              <a:t>General Fund Service Fee Revenue</a:t>
            </a:r>
            <a:r>
              <a:rPr lang="en-US" sz="1200" dirty="0" smtClean="0">
                <a:latin typeface="Arial" charset="0"/>
                <a:cs typeface="Arial" charset="0"/>
              </a:rPr>
              <a:t> includes Animal Control Receipts, Parks Receipts, PD Accident Reports, Drug Dog Visit Receipts, and Special Event Reimbursement Receipts.</a:t>
            </a:r>
          </a:p>
          <a:p>
            <a:pPr algn="just" eaLnBrk="1" hangingPunct="1">
              <a:buFontTx/>
              <a:buNone/>
            </a:pPr>
            <a:r>
              <a:rPr lang="en-US" sz="1200" dirty="0" smtClean="0">
                <a:latin typeface="Arial" charset="0"/>
                <a:cs typeface="Arial" charset="0"/>
              </a:rPr>
              <a:t>	</a:t>
            </a:r>
            <a:r>
              <a:rPr lang="en-US" sz="1200" u="sng" dirty="0" smtClean="0">
                <a:latin typeface="Arial" charset="0"/>
                <a:cs typeface="Arial" charset="0"/>
              </a:rPr>
              <a:t>Water and Wastewater Sales:</a:t>
            </a:r>
            <a:r>
              <a:rPr lang="en-US" sz="1200" dirty="0" smtClean="0">
                <a:latin typeface="Arial" charset="0"/>
                <a:cs typeface="Arial" charset="0"/>
              </a:rPr>
              <a:t> These Utility fees are funded primarily through user fees. The City’s growing customer base and recent past summer seasons have placed the City’s water utility system under a substantial test as the effects of the aging equipment, and increase of population continue to set new requirements for the delivery of potable water and treatment of wastewater. </a:t>
            </a:r>
          </a:p>
          <a:p>
            <a:pPr algn="just" eaLnBrk="1" hangingPunct="1">
              <a:buFontTx/>
              <a:buNone/>
            </a:pPr>
            <a:r>
              <a:rPr lang="en-US" sz="1200" dirty="0" smtClean="0">
                <a:latin typeface="Arial" charset="0"/>
                <a:cs typeface="Arial" charset="0"/>
              </a:rPr>
              <a:t>	ORDINANCE 2014-21</a:t>
            </a:r>
            <a:r>
              <a:rPr lang="en-US" sz="1200" dirty="0" smtClean="0">
                <a:solidFill>
                  <a:srgbClr val="336600"/>
                </a:solidFill>
                <a:latin typeface="Arial" charset="0"/>
                <a:cs typeface="Arial" charset="0"/>
              </a:rPr>
              <a:t>:</a:t>
            </a:r>
          </a:p>
          <a:p>
            <a:pPr algn="just" eaLnBrk="1" hangingPunct="1">
              <a:buFontTx/>
              <a:buNone/>
            </a:pPr>
            <a:r>
              <a:rPr lang="en-US" sz="1200" dirty="0"/>
              <a:t> </a:t>
            </a:r>
            <a:r>
              <a:rPr lang="en-US" sz="1200" dirty="0" smtClean="0"/>
              <a:t>  Water Rates for Residential and Commercial Customers </a:t>
            </a:r>
          </a:p>
          <a:p>
            <a:pPr algn="just" eaLnBrk="1" hangingPunct="1">
              <a:buFontTx/>
              <a:buNone/>
            </a:pPr>
            <a:r>
              <a:rPr lang="en-US" sz="1200" dirty="0" smtClean="0"/>
              <a:t>	(Inside City Limits):</a:t>
            </a:r>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endParaRPr lang="en-US" sz="1200" dirty="0" smtClean="0"/>
          </a:p>
          <a:p>
            <a:pPr algn="just" eaLnBrk="1" hangingPunct="1">
              <a:spcBef>
                <a:spcPct val="0"/>
              </a:spcBef>
              <a:buFontTx/>
              <a:buNone/>
            </a:pPr>
            <a:endParaRPr lang="en-US" sz="1200" dirty="0" smtClean="0"/>
          </a:p>
        </p:txBody>
      </p:sp>
      <p:graphicFrame>
        <p:nvGraphicFramePr>
          <p:cNvPr id="201977" name="Group 249"/>
          <p:cNvGraphicFramePr>
            <a:graphicFrameLocks noGrp="1"/>
          </p:cNvGraphicFramePr>
          <p:nvPr>
            <p:ph sz="half" idx="2"/>
            <p:extLst>
              <p:ext uri="{D42A27DB-BD31-4B8C-83A1-F6EECF244321}">
                <p14:modId xmlns:p14="http://schemas.microsoft.com/office/powerpoint/2010/main" val="3415060338"/>
              </p:ext>
            </p:extLst>
          </p:nvPr>
        </p:nvGraphicFramePr>
        <p:xfrm>
          <a:off x="914400" y="3810000"/>
          <a:ext cx="5295900" cy="4572940"/>
        </p:xfrm>
        <a:graphic>
          <a:graphicData uri="http://schemas.openxmlformats.org/drawingml/2006/table">
            <a:tbl>
              <a:tblPr/>
              <a:tblGrid>
                <a:gridCol w="3095625"/>
                <a:gridCol w="2200275"/>
              </a:tblGrid>
              <a:tr h="51831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7030A0"/>
                          </a:solidFill>
                          <a:effectLst/>
                          <a:latin typeface="Arial" charset="0"/>
                          <a:cs typeface="Arial" charset="0"/>
                        </a:rPr>
                        <a:t>                                   </a:t>
                      </a:r>
                      <a:r>
                        <a:rPr kumimoji="0" lang="en-US" sz="1100" b="0" i="0" u="none" strike="noStrike" cap="none" normalizeH="0" baseline="0" dirty="0" smtClean="0">
                          <a:ln>
                            <a:noFill/>
                          </a:ln>
                          <a:solidFill>
                            <a:schemeClr val="tx1"/>
                          </a:solidFill>
                          <a:effectLst/>
                          <a:latin typeface="Arial" charset="0"/>
                          <a:cs typeface="Arial" charset="0"/>
                        </a:rPr>
                        <a:t>Meter Size</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cap="flat">
                      <a:noFill/>
                    </a:lnT>
                    <a:lnB>
                      <a:noFill/>
                    </a:lnB>
                    <a:lnTlToBr>
                      <a:noFill/>
                    </a:lnTlToBr>
                    <a:lnBlToTr>
                      <a:noFill/>
                    </a:lnBlToTr>
                    <a:noFill/>
                  </a:tcPr>
                </a:tc>
              </a:tr>
              <a:tr h="25913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3/4"</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26.78</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1"</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45.54</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1-1/2“ </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76.78</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2"</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114.28</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3"</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214.28</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4"</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246.44</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6"</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639.30</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51831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FF"/>
                          </a:solidFill>
                          <a:effectLst/>
                          <a:latin typeface="Arial" charset="0"/>
                          <a:cs typeface="Arial" charset="0"/>
                        </a:rPr>
                        <a:t>                </a:t>
                      </a:r>
                      <a:r>
                        <a:rPr kumimoji="0" lang="en-US" sz="1100" b="0" i="0" u="none" strike="noStrike" cap="none" normalizeH="0" baseline="0" dirty="0" smtClean="0">
                          <a:ln>
                            <a:noFill/>
                          </a:ln>
                          <a:solidFill>
                            <a:schemeClr val="tx1"/>
                          </a:solidFill>
                          <a:effectLst/>
                          <a:latin typeface="Arial" charset="0"/>
                          <a:cs typeface="Arial" charset="0"/>
                        </a:rPr>
                        <a:t>Consumption per 1,000 gallons</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0 - 3,000 </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2.75 </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3,001 - 5,000 </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2.94</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5,001 - 10,000</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3.11</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10,001 - 20,000</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3.30</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20,001 - 50,000</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3.57</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a:noFill/>
                    </a:lnB>
                    <a:lnTlToBr>
                      <a:noFill/>
                    </a:lnTlToBr>
                    <a:lnBlToTr>
                      <a:noFill/>
                    </a:lnBlToTr>
                    <a:noFill/>
                  </a:tcPr>
                </a:tc>
              </a:tr>
              <a:tr h="259131">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Over 50,001</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3.74</a:t>
                      </a:r>
                      <a:endParaRPr kumimoji="0" lang="en-US" sz="1900" b="0" i="0" u="none" strike="noStrike" cap="none" normalizeH="0" baseline="0" dirty="0" smtClean="0">
                        <a:ln>
                          <a:noFill/>
                        </a:ln>
                        <a:solidFill>
                          <a:schemeClr val="tx1"/>
                        </a:solidFill>
                        <a:effectLst/>
                        <a:latin typeface="Arial" charset="0"/>
                      </a:endParaRPr>
                    </a:p>
                  </a:txBody>
                  <a:tcPr marT="45733" marB="45733" anchor="b" horzOverflow="overflow">
                    <a:lnL>
                      <a:noFill/>
                    </a:lnL>
                    <a:lnR cap="flat">
                      <a:noFill/>
                    </a:lnR>
                    <a:lnT>
                      <a:noFill/>
                    </a:lnT>
                    <a:lnB cap="flat">
                      <a:noFill/>
                    </a:lnB>
                    <a:lnTlToBr>
                      <a:noFill/>
                    </a:lnTlToBr>
                    <a:lnBlToTr>
                      <a:noFill/>
                    </a:lnBlToTr>
                    <a:noFill/>
                  </a:tcPr>
                </a:tc>
              </a:tr>
            </a:tbl>
          </a:graphicData>
        </a:graphic>
      </p:graphicFrame>
      <p:sp>
        <p:nvSpPr>
          <p:cNvPr id="2" name="Slide Number Placeholder 1"/>
          <p:cNvSpPr>
            <a:spLocks noGrp="1"/>
          </p:cNvSpPr>
          <p:nvPr>
            <p:ph type="sldNum" sz="quarter" idx="12"/>
          </p:nvPr>
        </p:nvSpPr>
        <p:spPr>
          <a:xfrm>
            <a:off x="381000" y="5024"/>
            <a:ext cx="800100" cy="438912"/>
          </a:xfrm>
        </p:spPr>
        <p:txBody>
          <a:bodyPr/>
          <a:lstStyle/>
          <a:p>
            <a:pPr>
              <a:defRPr/>
            </a:pPr>
            <a:fld id="{C2735C76-C27D-495B-85FB-A45C95B8496F}" type="slidenum">
              <a:rPr lang="en-US" smtClean="0"/>
              <a:pPr>
                <a:defRPr/>
              </a:pPr>
              <a:t>43</a:t>
            </a:fld>
            <a:endParaRPr lang="en-US" dirty="0"/>
          </a:p>
        </p:txBody>
      </p:sp>
      <p:sp>
        <p:nvSpPr>
          <p:cNvPr id="6" name="Slide Number Placeholder 1"/>
          <p:cNvSpPr txBox="1">
            <a:spLocks/>
          </p:cNvSpPr>
          <p:nvPr/>
        </p:nvSpPr>
        <p:spPr>
          <a:xfrm>
            <a:off x="5569009" y="8613049"/>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43</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7937"/>
            <a:ext cx="6172200" cy="922337"/>
          </a:xfrm>
        </p:spPr>
        <p:txBody>
          <a:bodyPr/>
          <a:lstStyle/>
          <a:p>
            <a:pPr eaLnBrk="1" hangingPunct="1"/>
            <a:r>
              <a:rPr lang="en-US" sz="2200" dirty="0" smtClean="0">
                <a:solidFill>
                  <a:srgbClr val="336600"/>
                </a:solidFill>
                <a:latin typeface="Arial" charset="0"/>
                <a:cs typeface="Arial" charset="0"/>
              </a:rPr>
              <a:t>Revenue Summary </a:t>
            </a:r>
            <a:r>
              <a:rPr lang="en-US" sz="800" dirty="0" smtClean="0">
                <a:solidFill>
                  <a:srgbClr val="336600"/>
                </a:solidFill>
              </a:rPr>
              <a:t>continued.</a:t>
            </a:r>
            <a:br>
              <a:rPr lang="en-US" sz="800" dirty="0" smtClean="0">
                <a:solidFill>
                  <a:srgbClr val="336600"/>
                </a:solidFill>
              </a:rPr>
            </a:br>
            <a:endParaRPr lang="en-US" sz="800" dirty="0" smtClean="0">
              <a:solidFill>
                <a:srgbClr val="336600"/>
              </a:solidFill>
            </a:endParaRPr>
          </a:p>
        </p:txBody>
      </p:sp>
      <p:sp>
        <p:nvSpPr>
          <p:cNvPr id="47107" name="Rectangle 3"/>
          <p:cNvSpPr>
            <a:spLocks noGrp="1" noChangeArrowheads="1"/>
          </p:cNvSpPr>
          <p:nvPr>
            <p:ph type="body" sz="half" idx="1"/>
          </p:nvPr>
        </p:nvSpPr>
        <p:spPr>
          <a:xfrm>
            <a:off x="571500" y="152400"/>
            <a:ext cx="6057900" cy="4267200"/>
          </a:xfrm>
        </p:spPr>
        <p:txBody>
          <a:bodyPr>
            <a:normAutofit fontScale="92500" lnSpcReduction="10000"/>
          </a:bodyPr>
          <a:lstStyle/>
          <a:p>
            <a:pPr algn="just" eaLnBrk="1" hangingPunct="1">
              <a:buFontTx/>
              <a:buNone/>
            </a:pPr>
            <a:endParaRPr lang="en-US" sz="800" dirty="0" smtClean="0"/>
          </a:p>
          <a:p>
            <a:pPr algn="just" eaLnBrk="1" hangingPunct="1">
              <a:buFontTx/>
              <a:buNone/>
            </a:pPr>
            <a:endParaRPr lang="en-US" sz="1200" dirty="0" smtClean="0"/>
          </a:p>
          <a:p>
            <a:pPr algn="just" eaLnBrk="1" hangingPunct="1">
              <a:buFontTx/>
              <a:buNone/>
            </a:pPr>
            <a:endParaRPr lang="en-US" sz="1300" dirty="0" smtClean="0"/>
          </a:p>
          <a:p>
            <a:pPr algn="just" eaLnBrk="1" hangingPunct="1">
              <a:buFontTx/>
              <a:buNone/>
            </a:pPr>
            <a:r>
              <a:rPr lang="en-US" sz="1300" dirty="0" smtClean="0"/>
              <a:t>Wastewater Rates for Residential and Commercial Customers </a:t>
            </a:r>
          </a:p>
          <a:p>
            <a:pPr algn="just" eaLnBrk="1" hangingPunct="1">
              <a:buFontTx/>
              <a:buNone/>
            </a:pPr>
            <a:r>
              <a:rPr lang="en-US" sz="1300" dirty="0" smtClean="0"/>
              <a:t>(Inside City Limits)	</a:t>
            </a:r>
          </a:p>
          <a:p>
            <a:pPr algn="just" eaLnBrk="1" hangingPunct="1">
              <a:buFontTx/>
              <a:buNone/>
            </a:pPr>
            <a:endParaRPr lang="en-US" sz="1300" dirty="0" smtClean="0"/>
          </a:p>
          <a:p>
            <a:pPr algn="just" eaLnBrk="1" hangingPunct="1">
              <a:buFontTx/>
              <a:buNone/>
            </a:pPr>
            <a:endParaRPr lang="en-US" sz="1300" dirty="0" smtClean="0"/>
          </a:p>
          <a:p>
            <a:pPr algn="just" eaLnBrk="1" hangingPunct="1">
              <a:buFontTx/>
              <a:buNone/>
            </a:pPr>
            <a:endParaRPr lang="en-US" sz="1300" dirty="0" smtClean="0"/>
          </a:p>
          <a:p>
            <a:pPr algn="just" eaLnBrk="1" hangingPunct="1">
              <a:buFontTx/>
              <a:buNone/>
            </a:pPr>
            <a:endParaRPr lang="en-US" sz="1300" dirty="0" smtClean="0"/>
          </a:p>
          <a:p>
            <a:pPr algn="just" eaLnBrk="1" hangingPunct="1">
              <a:buFontTx/>
              <a:buNone/>
            </a:pPr>
            <a:endParaRPr lang="en-US" sz="1300" dirty="0" smtClean="0"/>
          </a:p>
          <a:p>
            <a:pPr algn="just" eaLnBrk="1" hangingPunct="1">
              <a:buFontTx/>
              <a:buNone/>
            </a:pPr>
            <a:endParaRPr lang="en-US" sz="1300" dirty="0" smtClean="0"/>
          </a:p>
          <a:p>
            <a:pPr algn="just" eaLnBrk="1" hangingPunct="1">
              <a:buFontTx/>
              <a:buNone/>
            </a:pPr>
            <a:endParaRPr lang="en-US" sz="1300" dirty="0" smtClean="0"/>
          </a:p>
          <a:p>
            <a:pPr algn="just" eaLnBrk="1" hangingPunct="1">
              <a:buFontTx/>
              <a:buNone/>
            </a:pPr>
            <a:endParaRPr lang="en-US" sz="1300" dirty="0" smtClean="0"/>
          </a:p>
          <a:p>
            <a:pPr algn="just" eaLnBrk="1" hangingPunct="1">
              <a:buFontTx/>
              <a:buNone/>
            </a:pPr>
            <a:r>
              <a:rPr lang="en-US" sz="1300" dirty="0" smtClean="0"/>
              <a:t>Water Rates for Residential and Commercial Customers </a:t>
            </a:r>
          </a:p>
          <a:p>
            <a:pPr algn="just" eaLnBrk="1" hangingPunct="1">
              <a:buFontTx/>
              <a:buNone/>
            </a:pPr>
            <a:r>
              <a:rPr lang="en-US" sz="1300" dirty="0" smtClean="0"/>
              <a:t>(Outside City limits):</a:t>
            </a:r>
          </a:p>
          <a:p>
            <a:pPr algn="just" eaLnBrk="1" hangingPunct="1"/>
            <a:endParaRPr lang="en-US" sz="1300" dirty="0" smtClean="0"/>
          </a:p>
          <a:p>
            <a:pPr eaLnBrk="1" hangingPunct="1"/>
            <a:endParaRPr lang="en-US" sz="2800" dirty="0" smtClean="0"/>
          </a:p>
        </p:txBody>
      </p:sp>
      <p:graphicFrame>
        <p:nvGraphicFramePr>
          <p:cNvPr id="204943" name="Group 143"/>
          <p:cNvGraphicFramePr>
            <a:graphicFrameLocks noGrp="1"/>
          </p:cNvGraphicFramePr>
          <p:nvPr>
            <p:ph sz="quarter" idx="2"/>
            <p:extLst>
              <p:ext uri="{D42A27DB-BD31-4B8C-83A1-F6EECF244321}">
                <p14:modId xmlns:p14="http://schemas.microsoft.com/office/powerpoint/2010/main" val="2209249583"/>
              </p:ext>
            </p:extLst>
          </p:nvPr>
        </p:nvGraphicFramePr>
        <p:xfrm>
          <a:off x="609600" y="1524000"/>
          <a:ext cx="6134100" cy="2105465"/>
        </p:xfrm>
        <a:graphic>
          <a:graphicData uri="http://schemas.openxmlformats.org/drawingml/2006/table">
            <a:tbl>
              <a:tblPr/>
              <a:tblGrid>
                <a:gridCol w="3584575"/>
                <a:gridCol w="2549525"/>
              </a:tblGrid>
              <a:tr h="544079">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Minimum Charge</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cap="flat">
                      <a:noFill/>
                    </a:lnL>
                    <a:lnR>
                      <a:noFill/>
                    </a:lnR>
                    <a:lnT cap="flat">
                      <a:noFill/>
                    </a:lnT>
                    <a:lnB>
                      <a:noFill/>
                    </a:lnB>
                    <a:lnTlToBr>
                      <a:noFill/>
                    </a:lnTlToBr>
                    <a:lnBlToTr>
                      <a:noFill/>
                    </a:lnBlToTr>
                    <a:solidFill>
                      <a:schemeClr val="bg1"/>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26.06</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a:noFill/>
                    </a:lnL>
                    <a:lnR cap="flat">
                      <a:noFill/>
                    </a:lnR>
                    <a:lnT cap="flat">
                      <a:noFill/>
                    </a:lnT>
                    <a:lnB>
                      <a:noFill/>
                    </a:lnB>
                    <a:lnTlToBr>
                      <a:noFill/>
                    </a:lnTlToBr>
                    <a:lnBlToTr>
                      <a:noFill/>
                    </a:lnBlToTr>
                    <a:solidFill>
                      <a:schemeClr val="bg1"/>
                    </a:solidFill>
                  </a:tcPr>
                </a:tc>
              </a:tr>
              <a:tr h="265936">
                <a:tc gridSpan="2">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Consumption per 1,000 gallons</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cap="flat">
                      <a:noFill/>
                    </a:lnL>
                    <a:lnR cap="flat">
                      <a:noFill/>
                    </a:lnR>
                    <a:lnT>
                      <a:noFill/>
                    </a:lnT>
                    <a:lnB>
                      <a:noFill/>
                    </a:lnB>
                    <a:lnTlToBr>
                      <a:noFill/>
                    </a:lnTlToBr>
                    <a:lnBlToTr>
                      <a:noFill/>
                    </a:lnBlToTr>
                    <a:solidFill>
                      <a:schemeClr val="bg1"/>
                    </a:solidFill>
                  </a:tcPr>
                </a:tc>
                <a:tc hMerge="1">
                  <a:txBody>
                    <a:bodyPr/>
                    <a:lstStyle/>
                    <a:p>
                      <a:endParaRPr lang="en-US"/>
                    </a:p>
                  </a:txBody>
                  <a:tcPr/>
                </a:tc>
              </a:tr>
              <a:tr h="237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0 - 5,000 </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2.36</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a:noFill/>
                    </a:lnL>
                    <a:lnR cap="flat">
                      <a:noFill/>
                    </a:lnR>
                    <a:lnT>
                      <a:noFill/>
                    </a:lnT>
                    <a:lnB>
                      <a:noFill/>
                    </a:lnB>
                    <a:lnTlToBr>
                      <a:noFill/>
                    </a:lnTlToBr>
                    <a:lnBlToTr>
                      <a:noFill/>
                    </a:lnBlToTr>
                    <a:solidFill>
                      <a:schemeClr val="bg1"/>
                    </a:solidFill>
                  </a:tcPr>
                </a:tc>
              </a:tr>
              <a:tr h="237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5,001 - 10,000</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2.68</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a:noFill/>
                    </a:lnL>
                    <a:lnR cap="flat">
                      <a:noFill/>
                    </a:lnR>
                    <a:lnT>
                      <a:noFill/>
                    </a:lnT>
                    <a:lnB>
                      <a:noFill/>
                    </a:lnB>
                    <a:lnTlToBr>
                      <a:noFill/>
                    </a:lnTlToBr>
                    <a:lnBlToTr>
                      <a:noFill/>
                    </a:lnBlToTr>
                    <a:solidFill>
                      <a:schemeClr val="bg1"/>
                    </a:solidFill>
                  </a:tcPr>
                </a:tc>
              </a:tr>
              <a:tr h="237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10,001 - 20,000</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2.85</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a:noFill/>
                    </a:lnL>
                    <a:lnR cap="flat">
                      <a:noFill/>
                    </a:lnR>
                    <a:lnT>
                      <a:noFill/>
                    </a:lnT>
                    <a:lnB>
                      <a:noFill/>
                    </a:lnB>
                    <a:lnTlToBr>
                      <a:noFill/>
                    </a:lnTlToBr>
                    <a:lnBlToTr>
                      <a:noFill/>
                    </a:lnBlToTr>
                    <a:solidFill>
                      <a:schemeClr val="bg1"/>
                    </a:solidFill>
                  </a:tcPr>
                </a:tc>
              </a:tr>
              <a:tr h="237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20,001 - 50,000</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3.07</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a:noFill/>
                    </a:lnL>
                    <a:lnR cap="flat">
                      <a:noFill/>
                    </a:lnR>
                    <a:lnT>
                      <a:noFill/>
                    </a:lnT>
                    <a:lnB>
                      <a:noFill/>
                    </a:lnB>
                    <a:lnTlToBr>
                      <a:noFill/>
                    </a:lnTlToBr>
                    <a:lnBlToTr>
                      <a:noFill/>
                    </a:lnBlToTr>
                    <a:solidFill>
                      <a:schemeClr val="bg1"/>
                    </a:solidFill>
                  </a:tcPr>
                </a:tc>
              </a:tr>
              <a:tr h="23716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Over 50,001</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cap="flat">
                      <a:noFill/>
                    </a:lnL>
                    <a:lnR>
                      <a:noFill/>
                    </a:lnR>
                    <a:lnT>
                      <a:noFill/>
                    </a:lnT>
                    <a:lnB>
                      <a:noFill/>
                    </a:lnB>
                    <a:lnTlToBr>
                      <a:noFill/>
                    </a:lnTlToBr>
                    <a:lnBlToTr>
                      <a:noFill/>
                    </a:lnBlToTr>
                    <a:solidFill>
                      <a:schemeClr val="bg1"/>
                    </a:solid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3.35</a:t>
                      </a:r>
                      <a:endParaRPr kumimoji="0" lang="en-US" sz="1900" b="0" i="0" u="none" strike="noStrike" cap="none" normalizeH="0" baseline="0" dirty="0" smtClean="0">
                        <a:ln>
                          <a:noFill/>
                        </a:ln>
                        <a:solidFill>
                          <a:schemeClr val="tx1"/>
                        </a:solidFill>
                        <a:effectLst/>
                        <a:latin typeface="Arial" charset="0"/>
                      </a:endParaRPr>
                    </a:p>
                  </a:txBody>
                  <a:tcPr marT="45725" marB="45725" anchor="b" horzOverflow="overflow">
                    <a:lnL>
                      <a:noFill/>
                    </a:lnL>
                    <a:lnR cap="flat">
                      <a:noFill/>
                    </a:lnR>
                    <a:lnT>
                      <a:noFill/>
                    </a:lnT>
                    <a:lnB>
                      <a:noFill/>
                    </a:lnB>
                    <a:lnTlToBr>
                      <a:noFill/>
                    </a:lnTlToBr>
                    <a:lnBlToTr>
                      <a:noFill/>
                    </a:lnBlToTr>
                    <a:solidFill>
                      <a:schemeClr val="bg1"/>
                    </a:solidFill>
                  </a:tcPr>
                </a:tc>
              </a:tr>
            </a:tbl>
          </a:graphicData>
        </a:graphic>
      </p:graphicFrame>
      <p:graphicFrame>
        <p:nvGraphicFramePr>
          <p:cNvPr id="204940" name="Group 140"/>
          <p:cNvGraphicFramePr>
            <a:graphicFrameLocks noGrp="1"/>
          </p:cNvGraphicFramePr>
          <p:nvPr>
            <p:ph sz="quarter" idx="3"/>
            <p:extLst>
              <p:ext uri="{D42A27DB-BD31-4B8C-83A1-F6EECF244321}">
                <p14:modId xmlns:p14="http://schemas.microsoft.com/office/powerpoint/2010/main" val="2862166075"/>
              </p:ext>
            </p:extLst>
          </p:nvPr>
        </p:nvGraphicFramePr>
        <p:xfrm>
          <a:off x="571500" y="4038600"/>
          <a:ext cx="6134100" cy="4193528"/>
        </p:xfrm>
        <a:graphic>
          <a:graphicData uri="http://schemas.openxmlformats.org/drawingml/2006/table">
            <a:tbl>
              <a:tblPr/>
              <a:tblGrid>
                <a:gridCol w="3584575"/>
                <a:gridCol w="2549525"/>
              </a:tblGrid>
              <a:tr h="53340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Meter Size</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cap="flat">
                      <a:noFill/>
                    </a:lnT>
                    <a:lnB>
                      <a:noFill/>
                    </a:lnB>
                    <a:lnTlToBr>
                      <a:noFill/>
                    </a:lnTlToBr>
                    <a:lnBlToTr>
                      <a:noFill/>
                    </a:lnBlToTr>
                    <a:noFill/>
                  </a:tcPr>
                </a:tc>
              </a:tr>
              <a:tr h="25908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3/4“ </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40.18</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1"</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68.30</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9207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1-1/2"</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115.19</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2"</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171.43</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3"</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321.43</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4"</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490.19</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6"</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958.92</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gridSpan="2">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Consumption per 1,000 gallons</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cap="flat">
                      <a:noFill/>
                    </a:lnR>
                    <a:lnT>
                      <a:noFill/>
                    </a:lnT>
                    <a:lnB>
                      <a:noFill/>
                    </a:lnB>
                    <a:lnTlToBr>
                      <a:noFill/>
                    </a:lnTlToBr>
                    <a:lnBlToTr>
                      <a:noFill/>
                    </a:lnBlToTr>
                    <a:noFill/>
                  </a:tcPr>
                </a:tc>
                <a:tc hMerge="1">
                  <a:txBody>
                    <a:bodyPr/>
                    <a:lstStyle/>
                    <a:p>
                      <a:endParaRPr lang="en-US"/>
                    </a:p>
                  </a:txBody>
                  <a:tcPr/>
                </a:tc>
              </a:tr>
              <a:tr h="25908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0 - 3,000 </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3.99</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3,001 - 5,000 </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4.27</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5,001 - 10,000</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4.54</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10,001 - 20,000</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4.81</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20,001 - 50,000</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5.21</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a:noFill/>
                    </a:lnB>
                    <a:lnTlToBr>
                      <a:noFill/>
                    </a:lnTlToBr>
                    <a:lnBlToTr>
                      <a:noFill/>
                    </a:lnBlToTr>
                    <a:noFill/>
                  </a:tcPr>
                </a:tc>
              </a:tr>
              <a:tr h="25908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Over 50,001</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cap="flat">
                      <a:noFill/>
                    </a:lnL>
                    <a:lnR>
                      <a:noFill/>
                    </a:lnR>
                    <a:lnT>
                      <a:noFill/>
                    </a:lnT>
                    <a:lnB cap="flat">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cs typeface="Arial" charset="0"/>
                        </a:rPr>
                        <a:t> $                       5.47</a:t>
                      </a:r>
                      <a:endParaRPr kumimoji="0" lang="en-US" sz="1900" b="0" i="0" u="none" strike="noStrike" cap="none" normalizeH="0" baseline="0" dirty="0" smtClean="0">
                        <a:ln>
                          <a:noFill/>
                        </a:ln>
                        <a:solidFill>
                          <a:schemeClr val="tx1"/>
                        </a:solidFill>
                        <a:effectLst/>
                        <a:latin typeface="Arial" charset="0"/>
                      </a:endParaRPr>
                    </a:p>
                  </a:txBody>
                  <a:tcPr marT="45717" marB="45717" anchor="b" horzOverflow="overflow">
                    <a:lnL>
                      <a:noFill/>
                    </a:lnL>
                    <a:lnR cap="flat">
                      <a:noFill/>
                    </a:lnR>
                    <a:lnT>
                      <a:noFill/>
                    </a:lnT>
                    <a:lnB cap="flat">
                      <a:noFill/>
                    </a:lnB>
                    <a:lnTlToBr>
                      <a:noFill/>
                    </a:lnTlToBr>
                    <a:lnBlToTr>
                      <a:noFill/>
                    </a:lnBlToTr>
                    <a:noFill/>
                  </a:tcPr>
                </a:tc>
              </a:tr>
            </a:tbl>
          </a:graphicData>
        </a:graphic>
      </p:graphicFrame>
      <p:sp>
        <p:nvSpPr>
          <p:cNvPr id="2" name="Slide Number Placeholder 1"/>
          <p:cNvSpPr>
            <a:spLocks noGrp="1"/>
          </p:cNvSpPr>
          <p:nvPr>
            <p:ph type="sldNum" sz="quarter" idx="12"/>
          </p:nvPr>
        </p:nvSpPr>
        <p:spPr>
          <a:xfrm>
            <a:off x="0" y="8657167"/>
            <a:ext cx="738014" cy="486833"/>
          </a:xfrm>
        </p:spPr>
        <p:txBody>
          <a:bodyPr/>
          <a:lstStyle/>
          <a:p>
            <a:pPr algn="r">
              <a:defRPr/>
            </a:pPr>
            <a:fld id="{DCA65E12-8161-4A5F-9F93-AB1B62C69EF4}" type="slidenum">
              <a:rPr lang="en-US" smtClean="0"/>
              <a:pPr algn="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title"/>
          </p:nvPr>
        </p:nvSpPr>
        <p:spPr>
          <a:xfrm>
            <a:off x="457200" y="152400"/>
            <a:ext cx="6172200" cy="1143000"/>
          </a:xfrm>
        </p:spPr>
        <p:txBody>
          <a:bodyPr/>
          <a:lstStyle/>
          <a:p>
            <a:pPr eaLnBrk="1" hangingPunct="1"/>
            <a:r>
              <a:rPr lang="en-US" sz="2200" dirty="0" smtClean="0">
                <a:solidFill>
                  <a:schemeClr val="bg2">
                    <a:lumMod val="50000"/>
                  </a:schemeClr>
                </a:solidFill>
                <a:latin typeface="Arial" charset="0"/>
                <a:cs typeface="Arial" charset="0"/>
              </a:rPr>
              <a:t>Revenue Summary </a:t>
            </a:r>
            <a:r>
              <a:rPr lang="en-US" sz="800" dirty="0" smtClean="0">
                <a:solidFill>
                  <a:schemeClr val="bg2">
                    <a:lumMod val="50000"/>
                  </a:schemeClr>
                </a:solidFill>
              </a:rPr>
              <a:t>continued.</a:t>
            </a:r>
            <a:r>
              <a:rPr lang="en-US" sz="2400" dirty="0" smtClean="0">
                <a:solidFill>
                  <a:schemeClr val="bg2">
                    <a:lumMod val="50000"/>
                  </a:schemeClr>
                </a:solidFill>
              </a:rPr>
              <a:t/>
            </a:r>
            <a:br>
              <a:rPr lang="en-US" sz="2400" dirty="0" smtClean="0">
                <a:solidFill>
                  <a:schemeClr val="bg2">
                    <a:lumMod val="50000"/>
                  </a:schemeClr>
                </a:solidFill>
              </a:rPr>
            </a:br>
            <a:endParaRPr lang="en-US" sz="2400" dirty="0" smtClean="0">
              <a:solidFill>
                <a:schemeClr val="bg2">
                  <a:lumMod val="50000"/>
                </a:schemeClr>
              </a:solidFill>
            </a:endParaRPr>
          </a:p>
        </p:txBody>
      </p:sp>
      <p:sp>
        <p:nvSpPr>
          <p:cNvPr id="48131" name="Rectangle 4"/>
          <p:cNvSpPr>
            <a:spLocks noGrp="1" noChangeArrowheads="1"/>
          </p:cNvSpPr>
          <p:nvPr>
            <p:ph idx="1"/>
          </p:nvPr>
        </p:nvSpPr>
        <p:spPr>
          <a:xfrm>
            <a:off x="457200" y="1143000"/>
            <a:ext cx="5867400" cy="7239000"/>
          </a:xfrm>
          <a:solidFill>
            <a:schemeClr val="bg1"/>
          </a:solidFill>
        </p:spPr>
        <p:txBody>
          <a:bodyPr>
            <a:normAutofit/>
          </a:bodyPr>
          <a:lstStyle/>
          <a:p>
            <a:pPr eaLnBrk="1" hangingPunct="1">
              <a:defRPr/>
            </a:pPr>
            <a:endParaRPr lang="en-US" sz="1200" dirty="0" smtClean="0">
              <a:latin typeface="Arial" pitchFamily="34" charset="0"/>
              <a:cs typeface="Arial" pitchFamily="34" charset="0"/>
            </a:endParaRPr>
          </a:p>
          <a:p>
            <a:pPr eaLnBrk="1" hangingPunct="1">
              <a:buFontTx/>
              <a:buNone/>
              <a:defRPr/>
            </a:pPr>
            <a:r>
              <a:rPr lang="en-US" sz="1200" dirty="0" smtClean="0">
                <a:latin typeface="Arial" pitchFamily="34" charset="0"/>
                <a:cs typeface="Arial" pitchFamily="34" charset="0"/>
              </a:rPr>
              <a:t>	</a:t>
            </a:r>
            <a:r>
              <a:rPr lang="en-US" sz="1200" dirty="0" smtClean="0">
                <a:solidFill>
                  <a:srgbClr val="336600"/>
                </a:solidFill>
                <a:latin typeface="Arial" pitchFamily="34" charset="0"/>
                <a:cs typeface="Arial" pitchFamily="34" charset="0"/>
              </a:rPr>
              <a:t>SERVICE FEES continued</a:t>
            </a:r>
          </a:p>
          <a:p>
            <a:pPr algn="just" eaLnBrk="1" hangingPunct="1">
              <a:buFontTx/>
              <a:buNone/>
              <a:defRPr/>
            </a:pPr>
            <a:r>
              <a:rPr lang="en-US" sz="1200" dirty="0" smtClean="0">
                <a:latin typeface="Arial" pitchFamily="34" charset="0"/>
                <a:cs typeface="Arial" pitchFamily="34" charset="0"/>
              </a:rPr>
              <a:t>	Generally, utility revenue projections are based on five-year forecasting models for each utility. The City prepares a financial model of each utility, forecasting revenues, expected infrastructure needs and other expected expenses. The models are prepared based upon assumptions regarding customer growth, forecasted increases in costs, including personnel, and historical data. The models serve as a planning tool to forecast the ability to pay cash for infrastructure, anticipate debt needs for the upcoming five to ten year period, as well as, predict rate increases for customers.</a:t>
            </a:r>
          </a:p>
          <a:p>
            <a:pPr eaLnBrk="1" hangingPunct="1">
              <a:buFontTx/>
              <a:buNone/>
              <a:defRPr/>
            </a:pPr>
            <a:r>
              <a:rPr lang="en-US" sz="1200" dirty="0" smtClean="0">
                <a:latin typeface="Arial" pitchFamily="34" charset="0"/>
                <a:cs typeface="Arial" pitchFamily="34" charset="0"/>
              </a:rPr>
              <a:t>	</a:t>
            </a:r>
          </a:p>
          <a:p>
            <a:pPr algn="just" eaLnBrk="1" hangingPunct="1">
              <a:buFontTx/>
              <a:buNone/>
              <a:defRPr/>
            </a:pPr>
            <a:r>
              <a:rPr lang="en-US" sz="1200" dirty="0" smtClean="0">
                <a:solidFill>
                  <a:srgbClr val="336600"/>
                </a:solidFill>
                <a:latin typeface="Arial" pitchFamily="34" charset="0"/>
                <a:cs typeface="Arial" pitchFamily="34" charset="0"/>
              </a:rPr>
              <a:t>	FINES &amp; FORFEITURES </a:t>
            </a:r>
            <a:r>
              <a:rPr lang="en-US" sz="1200" dirty="0" smtClean="0">
                <a:latin typeface="Arial" pitchFamily="34" charset="0"/>
                <a:cs typeface="Arial" pitchFamily="34" charset="0"/>
              </a:rPr>
              <a:t>The City of Bastrop Municipal Court charges fines upon conviction of violation of various local and state laws. Revenue accounts include Municipal Court Fines, Administration of Justice, Municipal Court Building Security Fees, Municipal Court Technology Fees, and Juvenile Case Manager fees. Additional Fines &amp; Forfeiture revenue is collected through Sanitation Fees. Fees collected for curbside garbage pick up, including recycling and special pick-ups. The City contracts with Republic Services for garbage service.</a:t>
            </a:r>
            <a:endParaRPr lang="en-US" sz="1200" dirty="0" smtClean="0">
              <a:solidFill>
                <a:srgbClr val="336600"/>
              </a:solidFill>
              <a:latin typeface="Arial" pitchFamily="34" charset="0"/>
              <a:cs typeface="Arial" pitchFamily="34" charset="0"/>
            </a:endParaRPr>
          </a:p>
          <a:p>
            <a:pPr eaLnBrk="1" hangingPunct="1">
              <a:buFontTx/>
              <a:buNone/>
              <a:defRPr/>
            </a:pPr>
            <a:endParaRPr lang="en-US" sz="1200" dirty="0" smtClean="0">
              <a:latin typeface="Arial" pitchFamily="34" charset="0"/>
              <a:cs typeface="Arial" pitchFamily="34" charset="0"/>
            </a:endParaRPr>
          </a:p>
          <a:p>
            <a:pPr algn="just" eaLnBrk="1" hangingPunct="1">
              <a:buFontTx/>
              <a:buNone/>
              <a:defRPr/>
            </a:pPr>
            <a:r>
              <a:rPr lang="en-US" sz="1200" dirty="0" smtClean="0">
                <a:solidFill>
                  <a:srgbClr val="336600"/>
                </a:solidFill>
                <a:latin typeface="Arial" pitchFamily="34" charset="0"/>
                <a:cs typeface="Arial" pitchFamily="34" charset="0"/>
              </a:rPr>
              <a:t>	INTEREST INCOME</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The Federal Reserve lowered interest rates over the past year, thus decreasing projected interest revenue. Projections are based on anticipated cash balances from contingency reserves, bond proceeds invested through the life of construction projects and fund balances, as well as, continued existing market conditions.</a:t>
            </a:r>
          </a:p>
          <a:p>
            <a:pPr eaLnBrk="1" hangingPunct="1">
              <a:buFontTx/>
              <a:buNone/>
              <a:defRPr/>
            </a:pPr>
            <a:endParaRPr lang="en-US" sz="1200" dirty="0" smtClean="0">
              <a:latin typeface="Arial" pitchFamily="34" charset="0"/>
              <a:cs typeface="Arial" pitchFamily="34" charset="0"/>
            </a:endParaRPr>
          </a:p>
          <a:p>
            <a:pPr algn="just" eaLnBrk="1" hangingPunct="1">
              <a:buFontTx/>
              <a:buNone/>
              <a:defRPr/>
            </a:pPr>
            <a:r>
              <a:rPr lang="en-US" sz="1200" dirty="0" smtClean="0">
                <a:solidFill>
                  <a:srgbClr val="336600"/>
                </a:solidFill>
                <a:latin typeface="Arial" pitchFamily="34" charset="0"/>
                <a:cs typeface="Arial" pitchFamily="34" charset="0"/>
              </a:rPr>
              <a:t>	INTERGOVERNMENTAL REVENUE</a:t>
            </a:r>
            <a:r>
              <a:rPr lang="en-US" sz="1200" dirty="0" smtClean="0">
                <a:latin typeface="Arial" pitchFamily="34" charset="0"/>
                <a:cs typeface="Arial" pitchFamily="34" charset="0"/>
              </a:rPr>
              <a:t> The City periodically receives funding from federal/ state agencies as the result of new programs, temporary programs or from grant applications. In addition to grants, the City makes in-kind transfers across funds to cover expenditures residing within the general fund. </a:t>
            </a:r>
          </a:p>
          <a:p>
            <a:pPr marL="0" indent="0" eaLnBrk="1" hangingPunct="1">
              <a:buFont typeface="Arial" charset="0"/>
              <a:buNone/>
              <a:defRPr/>
            </a:pPr>
            <a:endParaRPr lang="en-US" sz="1200" b="1" dirty="0" smtClean="0">
              <a:latin typeface="Arial" pitchFamily="34" charset="0"/>
              <a:cs typeface="Arial" pitchFamily="34" charset="0"/>
            </a:endParaRPr>
          </a:p>
          <a:p>
            <a:pPr algn="just" eaLnBrk="1" hangingPunct="1">
              <a:buFontTx/>
              <a:buNone/>
              <a:defRPr/>
            </a:pPr>
            <a:r>
              <a:rPr lang="en-US" sz="1200" dirty="0" smtClean="0">
                <a:solidFill>
                  <a:srgbClr val="336600"/>
                </a:solidFill>
                <a:latin typeface="Arial" pitchFamily="34" charset="0"/>
                <a:cs typeface="Arial" pitchFamily="34" charset="0"/>
              </a:rPr>
              <a:t>	MISCELLANEOUS REVENUE</a:t>
            </a:r>
            <a:r>
              <a:rPr lang="en-US" sz="1200" b="1" dirty="0" smtClean="0">
                <a:latin typeface="Arial" pitchFamily="34" charset="0"/>
                <a:cs typeface="Arial" pitchFamily="34" charset="0"/>
              </a:rPr>
              <a:t> </a:t>
            </a:r>
            <a:r>
              <a:rPr lang="en-US" sz="1200" dirty="0" smtClean="0">
                <a:latin typeface="Arial" pitchFamily="34" charset="0"/>
                <a:cs typeface="Arial" pitchFamily="34" charset="0"/>
              </a:rPr>
              <a:t>Revenues not falling into another category are classified as miscellaneous revenue. </a:t>
            </a:r>
          </a:p>
        </p:txBody>
      </p:sp>
      <p:sp>
        <p:nvSpPr>
          <p:cNvPr id="2" name="Slide Number Placeholder 1"/>
          <p:cNvSpPr>
            <a:spLocks noGrp="1"/>
          </p:cNvSpPr>
          <p:nvPr>
            <p:ph type="sldNum" sz="quarter" idx="12"/>
          </p:nvPr>
        </p:nvSpPr>
        <p:spPr>
          <a:xfrm>
            <a:off x="381000" y="0"/>
            <a:ext cx="800100" cy="438912"/>
          </a:xfrm>
        </p:spPr>
        <p:txBody>
          <a:bodyPr/>
          <a:lstStyle/>
          <a:p>
            <a:pPr>
              <a:defRPr/>
            </a:pPr>
            <a:fld id="{F5669E6F-A436-41F2-85FF-0D6B9183F3DF}" type="slidenum">
              <a:rPr lang="en-US" smtClean="0"/>
              <a:pPr>
                <a:defRPr/>
              </a:pPr>
              <a:t>45</a:t>
            </a:fld>
            <a:endParaRPr lang="en-US" dirty="0"/>
          </a:p>
        </p:txBody>
      </p:sp>
      <p:sp>
        <p:nvSpPr>
          <p:cNvPr id="7" name="Slide Number Placeholder 1"/>
          <p:cNvSpPr txBox="1">
            <a:spLocks/>
          </p:cNvSpPr>
          <p:nvPr/>
        </p:nvSpPr>
        <p:spPr>
          <a:xfrm>
            <a:off x="5569009" y="8613049"/>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45</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5C50F57F-18EB-481B-8A8C-37A6E1C4B589}" type="slidenum">
              <a:rPr lang="en-US" smtClean="0"/>
              <a:pPr>
                <a:defRPr/>
              </a:pPr>
              <a:t>46</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extLst>
      <p:ext uri="{BB962C8B-B14F-4D97-AF65-F5344CB8AC3E}">
        <p14:creationId xmlns:p14="http://schemas.microsoft.com/office/powerpoint/2010/main" val="8486799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51166FBA-330C-45E5-AFF4-CFFCACB6A516}" type="slidenum">
              <a:rPr lang="en-US" smtClean="0"/>
              <a:pPr algn="r">
                <a:defRPr/>
              </a:pPr>
              <a:t>47</a:t>
            </a:fld>
            <a:endParaRPr lang="en-US" dirty="0"/>
          </a:p>
        </p:txBody>
      </p:sp>
      <p:sp>
        <p:nvSpPr>
          <p:cNvPr id="49154" name="Rectangle 2"/>
          <p:cNvSpPr>
            <a:spLocks noGrp="1" noChangeArrowheads="1"/>
          </p:cNvSpPr>
          <p:nvPr>
            <p:ph type="body" sz="half" idx="4294967295"/>
          </p:nvPr>
        </p:nvSpPr>
        <p:spPr>
          <a:xfrm>
            <a:off x="466725" y="838200"/>
            <a:ext cx="5905500" cy="4876800"/>
          </a:xfrm>
        </p:spPr>
        <p:txBody>
          <a:bodyPr/>
          <a:lstStyle/>
          <a:p>
            <a:pPr eaLnBrk="1" hangingPunct="1">
              <a:buFontTx/>
              <a:buNone/>
            </a:pPr>
            <a:endParaRPr lang="en-US" sz="4400" dirty="0" smtClean="0"/>
          </a:p>
          <a:p>
            <a:pPr algn="r" eaLnBrk="1" hangingPunct="1">
              <a:buFontTx/>
              <a:buNone/>
            </a:pPr>
            <a:endParaRPr lang="en-US" sz="4400" b="1" dirty="0" smtClean="0"/>
          </a:p>
          <a:p>
            <a:pPr algn="r" eaLnBrk="1" hangingPunct="1">
              <a:buFontTx/>
              <a:buNone/>
            </a:pPr>
            <a:endParaRPr lang="en-US" sz="4100" dirty="0" smtClean="0"/>
          </a:p>
          <a:p>
            <a:pPr algn="ctr" eaLnBrk="1" hangingPunct="1">
              <a:buFontTx/>
              <a:buNone/>
            </a:pPr>
            <a:r>
              <a:rPr lang="en-US" sz="4400" dirty="0" smtClean="0">
                <a:solidFill>
                  <a:srgbClr val="006699"/>
                </a:solidFill>
                <a:latin typeface="Arial" charset="0"/>
                <a:cs typeface="Arial" charset="0"/>
              </a:rPr>
              <a:t>General Fund</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41449"/>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3855" y="8657167"/>
            <a:ext cx="738014" cy="486833"/>
          </a:xfrm>
        </p:spPr>
        <p:txBody>
          <a:bodyPr/>
          <a:lstStyle/>
          <a:p>
            <a:pPr>
              <a:defRPr/>
            </a:pPr>
            <a:fld id="{F5669E6F-A436-41F2-85FF-0D6B9183F3DF}" type="slidenum">
              <a:rPr lang="en-US" smtClean="0"/>
              <a:pPr>
                <a:defRPr/>
              </a:pPr>
              <a:t>48</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49</a:t>
            </a:fld>
            <a:endParaRPr lang="en-US" dirty="0"/>
          </a:p>
        </p:txBody>
      </p:sp>
      <p:sp>
        <p:nvSpPr>
          <p:cNvPr id="51202" name="Rectangle 2"/>
          <p:cNvSpPr>
            <a:spLocks noGrp="1" noChangeArrowheads="1"/>
          </p:cNvSpPr>
          <p:nvPr>
            <p:ph type="title" idx="4294967295"/>
          </p:nvPr>
        </p:nvSpPr>
        <p:spPr>
          <a:xfrm>
            <a:off x="333375" y="533392"/>
            <a:ext cx="6172200" cy="914400"/>
          </a:xfrm>
        </p:spPr>
        <p:txBody>
          <a:bodyPr>
            <a:normAutofit/>
          </a:bodyPr>
          <a:lstStyle/>
          <a:p>
            <a:pPr eaLnBrk="1" hangingPunct="1"/>
            <a:r>
              <a:rPr lang="en-US" sz="2200" dirty="0" smtClean="0">
                <a:solidFill>
                  <a:schemeClr val="bg2">
                    <a:lumMod val="50000"/>
                  </a:schemeClr>
                </a:solidFill>
                <a:latin typeface="Arial" charset="0"/>
                <a:cs typeface="Arial" charset="0"/>
              </a:rPr>
              <a:t>General Fund</a:t>
            </a:r>
          </a:p>
        </p:txBody>
      </p:sp>
      <p:sp>
        <p:nvSpPr>
          <p:cNvPr id="51203" name="Rectangle 3"/>
          <p:cNvSpPr>
            <a:spLocks noGrp="1" noChangeArrowheads="1"/>
          </p:cNvSpPr>
          <p:nvPr>
            <p:ph type="body" sz="half" idx="4294967295"/>
          </p:nvPr>
        </p:nvSpPr>
        <p:spPr>
          <a:xfrm>
            <a:off x="515823" y="1600200"/>
            <a:ext cx="5791200" cy="4572000"/>
          </a:xfrm>
        </p:spPr>
        <p:txBody>
          <a:bodyPr/>
          <a:lstStyle/>
          <a:p>
            <a:pPr indent="-273050" algn="just" eaLnBrk="1" hangingPunct="1">
              <a:buFontTx/>
              <a:buNone/>
            </a:pPr>
            <a:r>
              <a:rPr lang="en-US" sz="1200" dirty="0" smtClean="0">
                <a:latin typeface="Arial" charset="0"/>
                <a:cs typeface="Arial" charset="0"/>
              </a:rPr>
              <a:t>	The General Fund accounts for resources traditionally associated with governments that are not required to be accounted for in another fund. During the budget process the General Fund receives extensive scrutiny from City staff, City Council, and the public. </a:t>
            </a:r>
          </a:p>
          <a:p>
            <a:pPr indent="-273050" algn="just" eaLnBrk="1" hangingPunct="1">
              <a:buFontTx/>
              <a:buNone/>
            </a:pPr>
            <a:endParaRPr lang="en-US" sz="1200" dirty="0" smtClean="0">
              <a:latin typeface="Arial" charset="0"/>
              <a:cs typeface="Arial" charset="0"/>
            </a:endParaRPr>
          </a:p>
          <a:p>
            <a:pPr indent="-273050" algn="just" eaLnBrk="1" hangingPunct="1">
              <a:buFontTx/>
              <a:buNone/>
            </a:pPr>
            <a:r>
              <a:rPr lang="en-US" sz="1200" dirty="0" smtClean="0">
                <a:latin typeface="Arial" charset="0"/>
                <a:cs typeface="Arial" charset="0"/>
              </a:rPr>
              <a:t>	The attention is deserved because this fund has many critical issues affecting the community. The issues vary from establishing a tax rate to determining employee staffing and benefits. Operational accomplishments and goals are reported within the departmental narratives in addition to performance measurements.</a:t>
            </a:r>
          </a:p>
          <a:p>
            <a:pPr indent="-273050" algn="just" eaLnBrk="1" hangingPunct="1">
              <a:buFontTx/>
              <a:buNone/>
            </a:pPr>
            <a:endParaRPr lang="en-US" sz="1200" dirty="0" smtClean="0">
              <a:latin typeface="Arial" charset="0"/>
              <a:cs typeface="Arial" charset="0"/>
            </a:endParaRPr>
          </a:p>
          <a:p>
            <a:pPr indent="-273050" algn="just" eaLnBrk="1" hangingPunct="1">
              <a:buFontTx/>
              <a:buNone/>
            </a:pPr>
            <a:r>
              <a:rPr lang="en-US" sz="1200" dirty="0" smtClean="0">
                <a:latin typeface="Arial" charset="0"/>
                <a:cs typeface="Arial" charset="0"/>
              </a:rPr>
              <a:t>	Departments located within the General Fund include Legislative, Organizational, City Manager’s Office, City Secretary’s Office, Finance, Human Resources, Information Technology, Police, Fire, Municipal Court, Planning, Health, Public Works, Recreation, Parks, Building Maintenance, and Library.</a:t>
            </a:r>
          </a:p>
          <a:p>
            <a:pPr indent="-273050" algn="just" eaLnBrk="1" hangingPunct="1">
              <a:buFontTx/>
              <a:buNone/>
            </a:pPr>
            <a:endParaRPr lang="en-US" sz="1200" dirty="0" smtClean="0"/>
          </a:p>
          <a:p>
            <a:pPr indent="-273050" algn="just" eaLnBrk="1" hangingPunct="1">
              <a:buFontTx/>
              <a:buNone/>
            </a:pPr>
            <a:r>
              <a:rPr lang="en-US" sz="1200" dirty="0" smtClean="0"/>
              <a:t>	</a:t>
            </a:r>
          </a:p>
        </p:txBody>
      </p:sp>
      <p:sp>
        <p:nvSpPr>
          <p:cNvPr id="51205" name="Rectangle 295"/>
          <p:cNvSpPr>
            <a:spLocks noChangeArrowheads="1"/>
          </p:cNvSpPr>
          <p:nvPr/>
        </p:nvSpPr>
        <p:spPr bwMode="auto">
          <a:xfrm>
            <a:off x="4000500" y="7543817"/>
            <a:ext cx="571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200" dirty="0">
              <a:solidFill>
                <a:srgbClr val="336600"/>
              </a:solidFill>
            </a:endParaRPr>
          </a:p>
        </p:txBody>
      </p:sp>
      <p:pic>
        <p:nvPicPr>
          <p:cNvPr id="7"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lum bright="60000" contrast="-70000"/>
            <a:extLst>
              <a:ext uri="{28A0092B-C50C-407E-A947-70E740481C1C}">
                <a14:useLocalDpi xmlns:a14="http://schemas.microsoft.com/office/drawing/2010/main" val="0"/>
              </a:ext>
            </a:extLst>
          </a:blip>
          <a:stretch>
            <a:fillRect/>
          </a:stretch>
        </p:blipFill>
        <p:spPr>
          <a:xfrm>
            <a:off x="2398713" y="3723481"/>
            <a:ext cx="2095500" cy="2838450"/>
          </a:xfrm>
        </p:spPr>
      </p:pic>
      <p:sp>
        <p:nvSpPr>
          <p:cNvPr id="6147" name="Rectangle 4"/>
          <p:cNvSpPr>
            <a:spLocks noChangeArrowheads="1"/>
          </p:cNvSpPr>
          <p:nvPr/>
        </p:nvSpPr>
        <p:spPr bwMode="auto">
          <a:xfrm>
            <a:off x="406850" y="228600"/>
            <a:ext cx="6007100" cy="8217634"/>
          </a:xfrm>
          <a:prstGeom prst="rect">
            <a:avLst/>
          </a:prstGeom>
          <a:solidFill>
            <a:schemeClr val="bg1"/>
          </a:solidFill>
          <a:ln>
            <a:noFill/>
          </a:ln>
          <a:extLst/>
        </p:spPr>
        <p:txBody>
          <a:bodyPr wrap="square" anchor="ctr">
            <a:spAutoFit/>
          </a:bodyPr>
          <a:lstStyle/>
          <a:p>
            <a:pPr>
              <a:tabLst>
                <a:tab pos="0" algn="l"/>
                <a:tab pos="228600" algn="l"/>
                <a:tab pos="6115050" algn="r"/>
              </a:tabLst>
            </a:pPr>
            <a:r>
              <a:rPr lang="en-US" sz="1400" b="1" dirty="0">
                <a:solidFill>
                  <a:srgbClr val="336600"/>
                </a:solidFill>
              </a:rPr>
              <a:t>PROPRIETARY FUNDS</a:t>
            </a:r>
            <a:endParaRPr lang="en-US" sz="1400" dirty="0">
              <a:solidFill>
                <a:srgbClr val="336600"/>
              </a:solidFill>
            </a:endParaRPr>
          </a:p>
          <a:p>
            <a:pPr algn="r">
              <a:tabLst>
                <a:tab pos="0" algn="l"/>
                <a:tab pos="228600" algn="l"/>
                <a:tab pos="6115050" algn="r"/>
              </a:tabLst>
            </a:pPr>
            <a:r>
              <a:rPr lang="en-US" sz="1200" b="1" dirty="0" smtClean="0"/>
              <a:t>Water/Wastewater </a:t>
            </a:r>
            <a:r>
              <a:rPr lang="en-US" sz="1200" dirty="0"/>
              <a:t>Fund Narrative</a:t>
            </a:r>
            <a:r>
              <a:rPr lang="en-US" sz="1200" dirty="0" smtClean="0"/>
              <a:t>.…………….…………………………………..….</a:t>
            </a:r>
            <a:r>
              <a:rPr lang="en-US" sz="1200" dirty="0"/>
              <a:t>	</a:t>
            </a:r>
            <a:r>
              <a:rPr lang="en-US" sz="1200" dirty="0" smtClean="0"/>
              <a:t>133</a:t>
            </a:r>
            <a:endParaRPr lang="en-US" sz="1200" dirty="0"/>
          </a:p>
          <a:p>
            <a:pPr algn="r">
              <a:tabLst>
                <a:tab pos="0" algn="l"/>
                <a:tab pos="228600" algn="l"/>
                <a:tab pos="6115050" algn="r"/>
              </a:tabLst>
            </a:pPr>
            <a:r>
              <a:rPr lang="en-US" sz="1200" dirty="0"/>
              <a:t>Statement of Revenues &amp; Expenditures</a:t>
            </a:r>
            <a:r>
              <a:rPr lang="en-US" sz="1200" dirty="0" smtClean="0"/>
              <a:t>.……….……………………………………...</a:t>
            </a:r>
            <a:r>
              <a:rPr lang="en-US" sz="1200" dirty="0"/>
              <a:t>	</a:t>
            </a:r>
            <a:r>
              <a:rPr lang="en-US" sz="1200" dirty="0" smtClean="0"/>
              <a:t>134</a:t>
            </a:r>
            <a:endParaRPr lang="en-US" sz="1200" dirty="0"/>
          </a:p>
          <a:p>
            <a:pPr algn="r">
              <a:tabLst>
                <a:tab pos="0" algn="l"/>
                <a:tab pos="228600" algn="l"/>
                <a:tab pos="6115050" algn="r"/>
              </a:tabLst>
            </a:pPr>
            <a:r>
              <a:rPr lang="en-US" sz="1200" dirty="0"/>
              <a:t>Revenues &amp; Expenditures Fund Charts</a:t>
            </a:r>
            <a:r>
              <a:rPr lang="en-US" sz="1200" dirty="0" smtClean="0"/>
              <a:t>.……….………………………………………</a:t>
            </a:r>
            <a:r>
              <a:rPr lang="en-US" sz="1200" dirty="0"/>
              <a:t>	</a:t>
            </a:r>
            <a:r>
              <a:rPr lang="en-US" sz="1200" dirty="0" smtClean="0"/>
              <a:t>135</a:t>
            </a:r>
            <a:endParaRPr lang="en-US" sz="1200" dirty="0"/>
          </a:p>
          <a:p>
            <a:pPr algn="r">
              <a:tabLst>
                <a:tab pos="0" algn="l"/>
                <a:tab pos="228600" algn="l"/>
                <a:tab pos="6115050" algn="r"/>
              </a:tabLst>
            </a:pPr>
            <a:r>
              <a:rPr lang="en-US" sz="1200" dirty="0"/>
              <a:t>Department Information</a:t>
            </a:r>
            <a:r>
              <a:rPr lang="en-US" sz="1200" dirty="0" smtClean="0"/>
              <a:t>………………………….…………………………………........</a:t>
            </a:r>
            <a:r>
              <a:rPr lang="en-US" sz="1200" dirty="0"/>
              <a:t>	</a:t>
            </a:r>
            <a:r>
              <a:rPr lang="en-US" sz="1200" dirty="0" smtClean="0"/>
              <a:t>136</a:t>
            </a:r>
            <a:endParaRPr lang="en-US" sz="1200" dirty="0"/>
          </a:p>
          <a:p>
            <a:pPr algn="r">
              <a:tabLst>
                <a:tab pos="0" algn="l"/>
                <a:tab pos="228600" algn="l"/>
                <a:tab pos="6115050" algn="r"/>
              </a:tabLst>
            </a:pPr>
            <a:r>
              <a:rPr lang="en-US" sz="1200" b="1" dirty="0"/>
              <a:t>	</a:t>
            </a:r>
          </a:p>
          <a:p>
            <a:pPr algn="r">
              <a:tabLst>
                <a:tab pos="0" algn="l"/>
                <a:tab pos="228600" algn="l"/>
                <a:tab pos="6115050" algn="r"/>
              </a:tabLst>
            </a:pPr>
            <a:r>
              <a:rPr lang="en-US" sz="1200" b="1" dirty="0"/>
              <a:t>Bastrop Power &amp; Light</a:t>
            </a:r>
            <a:r>
              <a:rPr lang="en-US" sz="1200" dirty="0"/>
              <a:t> Fund Narrative</a:t>
            </a:r>
            <a:r>
              <a:rPr lang="en-US" sz="1200" dirty="0" smtClean="0"/>
              <a:t>….……..………………………………..…...</a:t>
            </a:r>
            <a:r>
              <a:rPr lang="en-US" sz="1200" dirty="0"/>
              <a:t>	</a:t>
            </a:r>
            <a:r>
              <a:rPr lang="en-US" sz="1200" dirty="0" smtClean="0"/>
              <a:t>147</a:t>
            </a:r>
            <a:endParaRPr lang="en-US" sz="1200" dirty="0"/>
          </a:p>
          <a:p>
            <a:pPr algn="r">
              <a:tabLst>
                <a:tab pos="0" algn="l"/>
                <a:tab pos="228600" algn="l"/>
                <a:tab pos="6115050" algn="r"/>
              </a:tabLst>
            </a:pPr>
            <a:r>
              <a:rPr lang="en-US" sz="1200" dirty="0"/>
              <a:t>Statement of Revenues &amp; Expenditures</a:t>
            </a:r>
            <a:r>
              <a:rPr lang="en-US" sz="1200" dirty="0" smtClean="0"/>
              <a:t>………………………………………….........</a:t>
            </a:r>
            <a:r>
              <a:rPr lang="en-US" sz="1200" dirty="0"/>
              <a:t>	</a:t>
            </a:r>
            <a:r>
              <a:rPr lang="en-US" sz="1200" dirty="0" smtClean="0"/>
              <a:t>147</a:t>
            </a:r>
            <a:endParaRPr lang="en-US" sz="1200" dirty="0"/>
          </a:p>
          <a:p>
            <a:pPr algn="r">
              <a:tabLst>
                <a:tab pos="0" algn="l"/>
                <a:tab pos="228600" algn="l"/>
                <a:tab pos="6115050" algn="r"/>
              </a:tabLst>
            </a:pPr>
            <a:r>
              <a:rPr lang="en-US" sz="1200" dirty="0"/>
              <a:t>Department Information</a:t>
            </a:r>
            <a:r>
              <a:rPr lang="en-US" sz="1200" dirty="0" smtClean="0"/>
              <a:t>………………………….…………………………………........</a:t>
            </a:r>
            <a:r>
              <a:rPr lang="en-US" sz="1200" dirty="0"/>
              <a:t>	</a:t>
            </a:r>
            <a:r>
              <a:rPr lang="en-US" sz="1200" dirty="0" smtClean="0"/>
              <a:t>148</a:t>
            </a:r>
            <a:endParaRPr lang="en-US" sz="1200" dirty="0"/>
          </a:p>
          <a:p>
            <a:pPr algn="r">
              <a:tabLst>
                <a:tab pos="0" algn="l"/>
                <a:tab pos="228600" algn="l"/>
                <a:tab pos="6115050" algn="r"/>
              </a:tabLst>
            </a:pPr>
            <a:endParaRPr lang="en-US" sz="1400" b="1" dirty="0"/>
          </a:p>
          <a:p>
            <a:pPr>
              <a:tabLst>
                <a:tab pos="0" algn="l"/>
                <a:tab pos="228600" algn="l"/>
                <a:tab pos="6115050" algn="r"/>
              </a:tabLst>
            </a:pPr>
            <a:r>
              <a:rPr lang="en-US" sz="1400" b="1" dirty="0">
                <a:solidFill>
                  <a:srgbClr val="336600"/>
                </a:solidFill>
              </a:rPr>
              <a:t>SPECIAL REVENUE/ OTHER FUNDS</a:t>
            </a:r>
          </a:p>
          <a:p>
            <a:pPr algn="r">
              <a:tabLst>
                <a:tab pos="0" algn="l"/>
                <a:tab pos="228600" algn="l"/>
                <a:tab pos="6115050" algn="r"/>
              </a:tabLst>
            </a:pPr>
            <a:r>
              <a:rPr lang="en-US" sz="1200" dirty="0"/>
              <a:t>	</a:t>
            </a:r>
            <a:r>
              <a:rPr lang="en-US" sz="1200" b="1" dirty="0"/>
              <a:t>Bastrop Economic Development Corporation </a:t>
            </a:r>
            <a:r>
              <a:rPr lang="en-US" sz="1200" dirty="0" smtClean="0"/>
              <a:t>Fund Narrative..…...…………….</a:t>
            </a:r>
            <a:r>
              <a:rPr lang="en-US" sz="1200" dirty="0"/>
              <a:t>	</a:t>
            </a:r>
            <a:r>
              <a:rPr lang="en-US" sz="1200" dirty="0" smtClean="0"/>
              <a:t>155</a:t>
            </a:r>
            <a:endParaRPr lang="en-US" sz="1200" dirty="0"/>
          </a:p>
          <a:p>
            <a:pPr algn="r">
              <a:tabLst>
                <a:tab pos="0" algn="l"/>
                <a:tab pos="228600" algn="l"/>
                <a:tab pos="6115050" algn="r"/>
              </a:tabLst>
            </a:pPr>
            <a:r>
              <a:rPr lang="en-US" sz="1200" dirty="0" smtClean="0"/>
              <a:t>Statement </a:t>
            </a:r>
            <a:r>
              <a:rPr lang="en-US" sz="1200" dirty="0"/>
              <a:t>of Revenues &amp; Expenditures</a:t>
            </a:r>
            <a:r>
              <a:rPr lang="en-US" sz="1200" dirty="0" smtClean="0"/>
              <a:t>.……….……………………………………..</a:t>
            </a:r>
            <a:r>
              <a:rPr lang="en-US" sz="1200" dirty="0"/>
              <a:t>	</a:t>
            </a:r>
            <a:r>
              <a:rPr lang="en-US" sz="1200" dirty="0" smtClean="0"/>
              <a:t>156</a:t>
            </a:r>
            <a:endParaRPr lang="en-US" sz="1200" dirty="0"/>
          </a:p>
          <a:p>
            <a:pPr algn="r">
              <a:tabLst>
                <a:tab pos="0" algn="l"/>
                <a:tab pos="228600" algn="l"/>
                <a:tab pos="6115050" algn="r"/>
              </a:tabLst>
            </a:pPr>
            <a:r>
              <a:rPr lang="en-US" sz="1200" dirty="0"/>
              <a:t>Department Information</a:t>
            </a:r>
            <a:r>
              <a:rPr lang="en-US" sz="1200" dirty="0" smtClean="0"/>
              <a:t>………………………….………………………………….......</a:t>
            </a:r>
            <a:r>
              <a:rPr lang="en-US" sz="1200" dirty="0"/>
              <a:t>	</a:t>
            </a:r>
            <a:r>
              <a:rPr lang="en-US" sz="1200" dirty="0" smtClean="0"/>
              <a:t>157</a:t>
            </a:r>
            <a:endParaRPr lang="en-US" sz="1200" dirty="0"/>
          </a:p>
          <a:p>
            <a:pPr algn="r">
              <a:tabLst>
                <a:tab pos="0" algn="l"/>
                <a:tab pos="228600" algn="l"/>
                <a:tab pos="6115050" algn="r"/>
              </a:tabLst>
            </a:pPr>
            <a:r>
              <a:rPr lang="en-US" sz="1200" dirty="0" smtClean="0"/>
              <a:t/>
            </a:r>
            <a:br>
              <a:rPr lang="en-US" sz="1200" dirty="0" smtClean="0"/>
            </a:br>
            <a:r>
              <a:rPr lang="en-US" sz="1200" b="1" dirty="0" smtClean="0"/>
              <a:t>Bastrop Convention and Exhibit Center</a:t>
            </a:r>
            <a:r>
              <a:rPr lang="en-US" sz="1200" dirty="0" smtClean="0"/>
              <a:t> Fund Narrative……….………………...</a:t>
            </a:r>
            <a:r>
              <a:rPr lang="en-US" sz="1200" dirty="0"/>
              <a:t>	</a:t>
            </a:r>
            <a:r>
              <a:rPr lang="en-US" sz="1200" dirty="0" smtClean="0"/>
              <a:t>160</a:t>
            </a:r>
            <a:endParaRPr lang="en-US" sz="1200" dirty="0"/>
          </a:p>
          <a:p>
            <a:pPr algn="r">
              <a:tabLst>
                <a:tab pos="0" algn="l"/>
                <a:tab pos="228600" algn="l"/>
                <a:tab pos="6115050" algn="r"/>
              </a:tabLst>
            </a:pPr>
            <a:r>
              <a:rPr lang="en-US" sz="1200" dirty="0"/>
              <a:t>Statement of Revenues &amp; Expenditures.……….……………………………………..	</a:t>
            </a:r>
            <a:r>
              <a:rPr lang="en-US" sz="1200" dirty="0" smtClean="0"/>
              <a:t>161</a:t>
            </a:r>
            <a:endParaRPr lang="en-US" sz="1200" dirty="0"/>
          </a:p>
          <a:p>
            <a:pPr algn="r">
              <a:tabLst>
                <a:tab pos="0" algn="l"/>
                <a:tab pos="228600" algn="l"/>
                <a:tab pos="6115050" algn="r"/>
              </a:tabLst>
            </a:pPr>
            <a:r>
              <a:rPr lang="en-US" sz="1200" dirty="0" smtClean="0"/>
              <a:t>Department Information………………………….………………………………….......	162</a:t>
            </a:r>
            <a:endParaRPr lang="en-US" sz="1200" dirty="0"/>
          </a:p>
          <a:p>
            <a:pPr algn="r">
              <a:tabLst>
                <a:tab pos="0" algn="l"/>
                <a:tab pos="228600" algn="l"/>
                <a:tab pos="6115050" algn="r"/>
              </a:tabLst>
            </a:pPr>
            <a:endParaRPr lang="en-US" sz="1200" b="1" dirty="0" smtClean="0"/>
          </a:p>
          <a:p>
            <a:pPr algn="r">
              <a:tabLst>
                <a:tab pos="0" algn="l"/>
                <a:tab pos="228600" algn="l"/>
                <a:tab pos="6115050" algn="r"/>
              </a:tabLst>
            </a:pPr>
            <a:r>
              <a:rPr lang="en-US" sz="1200" b="1" dirty="0" smtClean="0"/>
              <a:t>Bastrop Main Street Program</a:t>
            </a:r>
            <a:r>
              <a:rPr lang="en-US" sz="1200" dirty="0" smtClean="0"/>
              <a:t> </a:t>
            </a:r>
            <a:r>
              <a:rPr lang="en-US" sz="1200" dirty="0"/>
              <a:t>Fund Narrative</a:t>
            </a:r>
            <a:r>
              <a:rPr lang="en-US" sz="1200" dirty="0" smtClean="0"/>
              <a:t>………………...….………………...</a:t>
            </a:r>
            <a:r>
              <a:rPr lang="en-US" sz="1200" dirty="0"/>
              <a:t>	</a:t>
            </a:r>
            <a:r>
              <a:rPr lang="en-US" sz="1200" dirty="0" smtClean="0"/>
              <a:t>164</a:t>
            </a:r>
            <a:endParaRPr lang="en-US" sz="1200" dirty="0"/>
          </a:p>
          <a:p>
            <a:pPr algn="r">
              <a:tabLst>
                <a:tab pos="0" algn="l"/>
                <a:tab pos="228600" algn="l"/>
                <a:tab pos="6115050" algn="r"/>
              </a:tabLst>
            </a:pPr>
            <a:r>
              <a:rPr lang="en-US" sz="1200" dirty="0"/>
              <a:t>Statement of Revenues &amp; Expenditures.……….……………………………………..	</a:t>
            </a:r>
            <a:r>
              <a:rPr lang="en-US" sz="1200" dirty="0" smtClean="0"/>
              <a:t>165</a:t>
            </a:r>
            <a:endParaRPr lang="en-US" sz="1200" dirty="0"/>
          </a:p>
          <a:p>
            <a:pPr algn="r">
              <a:tabLst>
                <a:tab pos="0" algn="l"/>
                <a:tab pos="228600" algn="l"/>
                <a:tab pos="6115050" algn="r"/>
              </a:tabLst>
            </a:pPr>
            <a:r>
              <a:rPr lang="en-US" sz="1200" dirty="0"/>
              <a:t>Department Information………………………….………………………………….......	</a:t>
            </a:r>
            <a:r>
              <a:rPr lang="en-US" sz="1200" dirty="0" smtClean="0"/>
              <a:t>166</a:t>
            </a:r>
            <a:endParaRPr lang="en-US" sz="1200" dirty="0"/>
          </a:p>
          <a:p>
            <a:pPr algn="r">
              <a:tabLst>
                <a:tab pos="0" algn="l"/>
                <a:tab pos="228600" algn="l"/>
                <a:tab pos="6115050" algn="r"/>
              </a:tabLst>
            </a:pPr>
            <a:endParaRPr lang="en-US" sz="1200" dirty="0"/>
          </a:p>
          <a:p>
            <a:pPr algn="r">
              <a:tabLst>
                <a:tab pos="0" algn="l"/>
                <a:tab pos="228600" algn="l"/>
                <a:tab pos="6115050" algn="r"/>
              </a:tabLst>
            </a:pPr>
            <a:r>
              <a:rPr lang="en-US" sz="1200" dirty="0" smtClean="0"/>
              <a:t>Water</a:t>
            </a:r>
            <a:r>
              <a:rPr lang="en-US" sz="1200" dirty="0"/>
              <a:t>/ Wastewater Impact Fee Fund #303….......…………………………………….	</a:t>
            </a:r>
            <a:r>
              <a:rPr lang="en-US" sz="1200" dirty="0" smtClean="0"/>
              <a:t>169</a:t>
            </a:r>
            <a:endParaRPr lang="en-US" sz="1200" dirty="0"/>
          </a:p>
          <a:p>
            <a:pPr algn="r">
              <a:tabLst>
                <a:tab pos="0" algn="l"/>
                <a:tab pos="228600" algn="l"/>
                <a:tab pos="6115050" algn="r"/>
              </a:tabLst>
            </a:pPr>
            <a:r>
              <a:rPr lang="en-US" sz="1200" dirty="0"/>
              <a:t>Water/ Wastewater Acceleration Recovery Fees #304….……..……...……….........	</a:t>
            </a:r>
            <a:r>
              <a:rPr lang="en-US" sz="1200" dirty="0" smtClean="0"/>
              <a:t>170</a:t>
            </a:r>
            <a:endParaRPr lang="en-US" sz="1200" dirty="0"/>
          </a:p>
          <a:p>
            <a:pPr algn="r">
              <a:tabLst>
                <a:tab pos="0" algn="l"/>
                <a:tab pos="228600" algn="l"/>
                <a:tab pos="6115050" algn="r"/>
              </a:tabLst>
            </a:pPr>
            <a:r>
              <a:rPr lang="en-US" sz="1200" dirty="0"/>
              <a:t>Hotel Motel Tax Revenue Fund #501…..……………….……..………………….……	</a:t>
            </a:r>
            <a:r>
              <a:rPr lang="en-US" sz="1200" dirty="0" smtClean="0"/>
              <a:t>171</a:t>
            </a:r>
            <a:endParaRPr lang="en-US" sz="1200" dirty="0"/>
          </a:p>
          <a:p>
            <a:pPr algn="r">
              <a:tabLst>
                <a:tab pos="0" algn="l"/>
                <a:tab pos="228600" algn="l"/>
                <a:tab pos="6115050" algn="r"/>
              </a:tabLst>
            </a:pPr>
            <a:r>
              <a:rPr lang="en-US" sz="1200" dirty="0" smtClean="0"/>
              <a:t>Library </a:t>
            </a:r>
            <a:r>
              <a:rPr lang="en-US" sz="1200" dirty="0"/>
              <a:t>Board #505………………………………………………………...………….….	</a:t>
            </a:r>
            <a:r>
              <a:rPr lang="en-US" sz="1200" dirty="0" smtClean="0"/>
              <a:t>172</a:t>
            </a:r>
          </a:p>
          <a:p>
            <a:pPr algn="r">
              <a:tabLst>
                <a:tab pos="0" algn="l"/>
                <a:tab pos="228600" algn="l"/>
                <a:tab pos="6115050" algn="r"/>
              </a:tabLst>
            </a:pPr>
            <a:r>
              <a:rPr lang="en-US" sz="1200" dirty="0" smtClean="0"/>
              <a:t>Park</a:t>
            </a:r>
            <a:r>
              <a:rPr lang="en-US" sz="1200" dirty="0"/>
              <a:t>/ Trail Land Dedication #520……………………….……...………...………….….	</a:t>
            </a:r>
            <a:r>
              <a:rPr lang="en-US" sz="1200" dirty="0" smtClean="0"/>
              <a:t>173</a:t>
            </a:r>
          </a:p>
          <a:p>
            <a:pPr algn="r">
              <a:tabLst>
                <a:tab pos="0" algn="l"/>
                <a:tab pos="228600" algn="l"/>
                <a:tab pos="6115050" algn="r"/>
              </a:tabLst>
            </a:pPr>
            <a:r>
              <a:rPr lang="en-US" sz="1200" dirty="0" smtClean="0"/>
              <a:t>Fairview Cemetery Operating Fund #525/ Permanent Fund #526……………….....	174</a:t>
            </a:r>
          </a:p>
          <a:p>
            <a:pPr algn="r">
              <a:tabLst>
                <a:tab pos="0" algn="l"/>
                <a:tab pos="228600" algn="l"/>
                <a:tab pos="6115050" algn="r"/>
              </a:tabLst>
            </a:pPr>
            <a:r>
              <a:rPr lang="en-US" sz="1200" dirty="0" smtClean="0"/>
              <a:t>Designated Fund #102……………………….……...………...………….…….……….</a:t>
            </a:r>
            <a:r>
              <a:rPr lang="en-US" sz="1200" dirty="0"/>
              <a:t>	</a:t>
            </a:r>
            <a:r>
              <a:rPr lang="en-US" sz="1200" dirty="0" smtClean="0"/>
              <a:t>175</a:t>
            </a:r>
            <a:endParaRPr lang="en-US" sz="1200" dirty="0"/>
          </a:p>
          <a:p>
            <a:pPr algn="r">
              <a:tabLst>
                <a:tab pos="0" algn="l"/>
                <a:tab pos="228600" algn="l"/>
                <a:tab pos="6115050" algn="r"/>
              </a:tabLst>
            </a:pPr>
            <a:r>
              <a:rPr lang="en-US" sz="1200" dirty="0" smtClean="0"/>
              <a:t>Arts in Public Places </a:t>
            </a:r>
            <a:r>
              <a:rPr lang="en-US" sz="1200" dirty="0"/>
              <a:t>Fund #</a:t>
            </a:r>
            <a:r>
              <a:rPr lang="en-US" sz="1200" dirty="0" smtClean="0"/>
              <a:t>504………………………………………………..…….....</a:t>
            </a:r>
            <a:r>
              <a:rPr lang="en-US" sz="1200" dirty="0"/>
              <a:t>	</a:t>
            </a:r>
            <a:r>
              <a:rPr lang="en-US" sz="1200" dirty="0" smtClean="0"/>
              <a:t>176</a:t>
            </a:r>
            <a:endParaRPr lang="en-US" sz="1200" dirty="0"/>
          </a:p>
          <a:p>
            <a:pPr algn="r">
              <a:tabLst>
                <a:tab pos="0" algn="l"/>
                <a:tab pos="228600" algn="l"/>
                <a:tab pos="6115050" algn="r"/>
              </a:tabLst>
            </a:pPr>
            <a:r>
              <a:rPr lang="en-US" sz="1200" dirty="0" smtClean="0"/>
              <a:t>Sanitation Fund #310…………………………………….……...………...………….….</a:t>
            </a:r>
            <a:r>
              <a:rPr lang="en-US" sz="1200" dirty="0"/>
              <a:t>	</a:t>
            </a:r>
            <a:r>
              <a:rPr lang="en-US" sz="1200" dirty="0" smtClean="0"/>
              <a:t>177</a:t>
            </a:r>
            <a:endParaRPr lang="en-US" sz="1200" dirty="0"/>
          </a:p>
          <a:p>
            <a:pPr algn="r">
              <a:tabLst>
                <a:tab pos="0" algn="l"/>
                <a:tab pos="228600" algn="l"/>
                <a:tab pos="6115050" algn="r"/>
              </a:tabLst>
            </a:pPr>
            <a:endParaRPr lang="en-US" sz="1200" b="1" dirty="0">
              <a:solidFill>
                <a:srgbClr val="336600"/>
              </a:solidFill>
            </a:endParaRPr>
          </a:p>
          <a:p>
            <a:pPr>
              <a:tabLst>
                <a:tab pos="0" algn="l"/>
                <a:tab pos="228600" algn="l"/>
                <a:tab pos="6115050" algn="r"/>
              </a:tabLst>
            </a:pPr>
            <a:r>
              <a:rPr lang="en-US" sz="1400" b="1" dirty="0">
                <a:solidFill>
                  <a:srgbClr val="336600"/>
                </a:solidFill>
              </a:rPr>
              <a:t>DEBT SERVICE</a:t>
            </a:r>
            <a:endParaRPr lang="en-US" sz="1400" dirty="0">
              <a:solidFill>
                <a:srgbClr val="336600"/>
              </a:solidFill>
            </a:endParaRPr>
          </a:p>
          <a:p>
            <a:pPr algn="r">
              <a:tabLst>
                <a:tab pos="0" algn="l"/>
                <a:tab pos="228600" algn="l"/>
                <a:tab pos="6115050" algn="r"/>
              </a:tabLst>
            </a:pPr>
            <a:r>
              <a:rPr lang="en-US" sz="1200" dirty="0" smtClean="0"/>
              <a:t>Debt </a:t>
            </a:r>
            <a:r>
              <a:rPr lang="en-US" sz="1200" dirty="0"/>
              <a:t>Service Schedules…………………...………………………………..……………	</a:t>
            </a:r>
            <a:r>
              <a:rPr lang="en-US" sz="1200" dirty="0" smtClean="0"/>
              <a:t>179</a:t>
            </a:r>
            <a:endParaRPr lang="en-US" sz="1200" dirty="0"/>
          </a:p>
          <a:p>
            <a:pPr>
              <a:tabLst>
                <a:tab pos="0" algn="l"/>
                <a:tab pos="228600" algn="l"/>
                <a:tab pos="6115050" algn="r"/>
              </a:tabLst>
            </a:pPr>
            <a:endParaRPr lang="en-US" sz="1200" b="1" dirty="0">
              <a:solidFill>
                <a:srgbClr val="336600"/>
              </a:solidFill>
            </a:endParaRPr>
          </a:p>
          <a:p>
            <a:pPr>
              <a:tabLst>
                <a:tab pos="0" algn="l"/>
                <a:tab pos="228600" algn="l"/>
                <a:tab pos="6115050" algn="r"/>
              </a:tabLst>
            </a:pPr>
            <a:r>
              <a:rPr lang="en-US" sz="1400" b="1" dirty="0">
                <a:solidFill>
                  <a:srgbClr val="336600"/>
                </a:solidFill>
              </a:rPr>
              <a:t>APPENDICES</a:t>
            </a:r>
            <a:endParaRPr lang="en-US" sz="1400" dirty="0"/>
          </a:p>
          <a:p>
            <a:pPr algn="r">
              <a:tabLst>
                <a:tab pos="0" algn="l"/>
                <a:tab pos="228600" algn="l"/>
                <a:tab pos="6115050" algn="r"/>
              </a:tabLst>
            </a:pPr>
            <a:r>
              <a:rPr lang="en-US" sz="1200" dirty="0"/>
              <a:t>	</a:t>
            </a:r>
            <a:r>
              <a:rPr lang="en-US" sz="1200" dirty="0" smtClean="0"/>
              <a:t>CIP </a:t>
            </a:r>
            <a:r>
              <a:rPr lang="en-US" sz="1200" dirty="0"/>
              <a:t>Work in Progress ………….....…………………..….……………………………...	</a:t>
            </a:r>
            <a:r>
              <a:rPr lang="en-US" sz="1200" dirty="0" smtClean="0"/>
              <a:t>193 </a:t>
            </a:r>
            <a:endParaRPr lang="en-US" sz="1200" dirty="0"/>
          </a:p>
          <a:p>
            <a:pPr>
              <a:tabLst>
                <a:tab pos="0" algn="l"/>
                <a:tab pos="228600" algn="l"/>
                <a:tab pos="6115050" algn="r"/>
              </a:tabLst>
            </a:pPr>
            <a:r>
              <a:rPr lang="en-US" sz="1200" dirty="0"/>
              <a:t>Glossary of Terms..…..............................….…………..…………………………..…. 	</a:t>
            </a:r>
            <a:r>
              <a:rPr lang="en-US" sz="1200" dirty="0" smtClean="0"/>
              <a:t>195</a:t>
            </a:r>
            <a:endParaRPr lang="en-US" sz="1200" dirty="0"/>
          </a:p>
          <a:p>
            <a:pPr>
              <a:tabLst>
                <a:tab pos="0" algn="l"/>
                <a:tab pos="228600" algn="l"/>
                <a:tab pos="6115050" algn="r"/>
              </a:tabLst>
            </a:pPr>
            <a:r>
              <a:rPr lang="en-US" sz="1200" dirty="0"/>
              <a:t>Ordinances Adopting Budget &amp; Tax Rate ..….....……………….….………….……....	</a:t>
            </a:r>
            <a:r>
              <a:rPr lang="en-US" sz="1200" dirty="0" smtClean="0"/>
              <a:t>203</a:t>
            </a:r>
            <a:endParaRPr lang="en-US" sz="1200" dirty="0"/>
          </a:p>
          <a:p>
            <a:pPr algn="r">
              <a:tabLst>
                <a:tab pos="0" algn="l"/>
                <a:tab pos="228600" algn="l"/>
                <a:tab pos="6115050" algn="r"/>
              </a:tabLst>
            </a:pPr>
            <a:r>
              <a:rPr lang="en-US" sz="1200" dirty="0"/>
              <a:t>	</a:t>
            </a:r>
          </a:p>
          <a:p>
            <a:pPr>
              <a:tabLst>
                <a:tab pos="0" algn="l"/>
                <a:tab pos="228600" algn="l"/>
                <a:tab pos="6115050" algn="r"/>
              </a:tabLst>
            </a:pPr>
            <a:r>
              <a:rPr lang="en-US" sz="1400" b="1" dirty="0">
                <a:solidFill>
                  <a:srgbClr val="336600"/>
                </a:solidFill>
              </a:rPr>
              <a:t>DEPARTMENTAL BUDGET </a:t>
            </a:r>
            <a:r>
              <a:rPr lang="en-US" sz="1400" b="1" dirty="0" smtClean="0">
                <a:solidFill>
                  <a:srgbClr val="336600"/>
                </a:solidFill>
              </a:rPr>
              <a:t>REPORTS</a:t>
            </a:r>
            <a:endParaRPr lang="en-US" sz="1400" dirty="0"/>
          </a:p>
        </p:txBody>
      </p:sp>
      <p:sp>
        <p:nvSpPr>
          <p:cNvPr id="5" name="Rectangle 2"/>
          <p:cNvSpPr txBox="1">
            <a:spLocks noChangeArrowheads="1"/>
          </p:cNvSpPr>
          <p:nvPr/>
        </p:nvSpPr>
        <p:spPr bwMode="auto">
          <a:xfrm>
            <a:off x="-44449" y="-63445"/>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TABLE OF CONTENTS </a:t>
            </a:r>
          </a:p>
        </p:txBody>
      </p:sp>
      <p:sp>
        <p:nvSpPr>
          <p:cNvPr id="2" name="Slide Number Placeholder 1"/>
          <p:cNvSpPr>
            <a:spLocks noGrp="1"/>
          </p:cNvSpPr>
          <p:nvPr>
            <p:ph type="sldNum" sz="quarter" idx="12"/>
          </p:nvPr>
        </p:nvSpPr>
        <p:spPr>
          <a:xfrm>
            <a:off x="6031088" y="8612929"/>
            <a:ext cx="738014" cy="486833"/>
          </a:xfrm>
        </p:spPr>
        <p:txBody>
          <a:bodyPr/>
          <a:lstStyle/>
          <a:p>
            <a:pPr algn="l">
              <a:defRPr/>
            </a:pPr>
            <a:fld id="{F5669E6F-A436-41F2-85FF-0D6B9183F3DF}" type="slidenum">
              <a:rPr lang="en-US" smtClean="0"/>
              <a:pPr algn="l">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27" y="8657167"/>
            <a:ext cx="738014" cy="486833"/>
          </a:xfrm>
        </p:spPr>
        <p:txBody>
          <a:bodyPr/>
          <a:lstStyle/>
          <a:p>
            <a:pPr>
              <a:defRPr/>
            </a:pPr>
            <a:fld id="{F5669E6F-A436-41F2-85FF-0D6B9183F3DF}" type="slidenum">
              <a:rPr lang="en-US" smtClean="0"/>
              <a:pPr>
                <a:defRPr/>
              </a:pPr>
              <a:t>50</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extLst>
      <p:ext uri="{BB962C8B-B14F-4D97-AF65-F5344CB8AC3E}">
        <p14:creationId xmlns:p14="http://schemas.microsoft.com/office/powerpoint/2010/main" val="39939330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C2735C76-C27D-495B-85FB-A45C95B8496F}" type="slidenum">
              <a:rPr lang="en-US" smtClean="0"/>
              <a:pPr>
                <a:defRPr/>
              </a:pPr>
              <a:t>51</a:t>
            </a:fld>
            <a:endParaRPr lang="en-US" dirty="0"/>
          </a:p>
        </p:txBody>
      </p:sp>
      <p:sp>
        <p:nvSpPr>
          <p:cNvPr id="52229" name="Rectangle 295"/>
          <p:cNvSpPr>
            <a:spLocks noChangeArrowheads="1"/>
          </p:cNvSpPr>
          <p:nvPr/>
        </p:nvSpPr>
        <p:spPr bwMode="auto">
          <a:xfrm>
            <a:off x="4000500" y="7543817"/>
            <a:ext cx="571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200" dirty="0">
              <a:solidFill>
                <a:srgbClr val="336600"/>
              </a:solidFill>
            </a:endParaRPr>
          </a:p>
        </p:txBody>
      </p:sp>
      <p:sp>
        <p:nvSpPr>
          <p:cNvPr id="10" name="Rectangle 2"/>
          <p:cNvSpPr txBox="1">
            <a:spLocks noChangeArrowheads="1"/>
          </p:cNvSpPr>
          <p:nvPr/>
        </p:nvSpPr>
        <p:spPr bwMode="auto">
          <a:xfrm>
            <a:off x="461963" y="357188"/>
            <a:ext cx="5954712" cy="8048625"/>
          </a:xfrm>
          <a:prstGeom prst="rect">
            <a:avLst/>
          </a:prstGeom>
          <a:solidFill>
            <a:schemeClr val="bg1"/>
          </a:solidFill>
          <a:ln>
            <a:noFill/>
          </a:ln>
          <a:extLst/>
        </p:spPr>
        <p:txBody>
          <a:bodyPr>
            <a:normAutofit fontScale="77500" lnSpcReduction="20000"/>
          </a:bodyPr>
          <a:lst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Aft>
                <a:spcPts val="0"/>
              </a:spcAft>
              <a:buFont typeface="Arial" charset="0"/>
              <a:buNone/>
              <a:defRPr/>
            </a:pPr>
            <a:r>
              <a:rPr lang="en-US" sz="2800" dirty="0">
                <a:solidFill>
                  <a:srgbClr val="337799"/>
                </a:solidFill>
                <a:latin typeface="Arial" pitchFamily="34" charset="0"/>
                <a:cs typeface="Arial" pitchFamily="34" charset="0"/>
              </a:rPr>
              <a:t>FY2014-2015 Program Requests </a:t>
            </a:r>
            <a:endParaRPr lang="en-US" sz="2300" dirty="0">
              <a:solidFill>
                <a:srgbClr val="337799"/>
              </a:solidFill>
              <a:latin typeface="Arial" pitchFamily="34" charset="0"/>
              <a:cs typeface="Arial" pitchFamily="34" charset="0"/>
            </a:endParaRPr>
          </a:p>
          <a:p>
            <a:pPr fontAlgn="auto">
              <a:spcAft>
                <a:spcPts val="0"/>
              </a:spcAft>
              <a:buFont typeface="Arial" charset="0"/>
              <a:buNone/>
              <a:defRPr/>
            </a:pPr>
            <a:endParaRPr lang="en-US" sz="2300" dirty="0">
              <a:solidFill>
                <a:srgbClr val="006699"/>
              </a:solidFill>
            </a:endParaRPr>
          </a:p>
          <a:p>
            <a:pPr marL="0" indent="0" eaLnBrk="1" fontAlgn="auto" hangingPunct="1">
              <a:spcAft>
                <a:spcPts val="0"/>
              </a:spcAft>
              <a:buFont typeface="Arial" charset="0"/>
              <a:buNone/>
              <a:defRPr/>
            </a:pPr>
            <a:r>
              <a:rPr lang="en-US" sz="1400" dirty="0">
                <a:solidFill>
                  <a:srgbClr val="CC9900"/>
                </a:solidFill>
              </a:rPr>
              <a:t>Personnel Additions</a:t>
            </a:r>
          </a:p>
          <a:p>
            <a:pPr marL="0" indent="0" algn="just" eaLnBrk="1" fontAlgn="auto" hangingPunct="1">
              <a:spcAft>
                <a:spcPts val="0"/>
              </a:spcAft>
              <a:buFont typeface="Arial" charset="0"/>
              <a:buNone/>
              <a:defRPr/>
            </a:pPr>
            <a:r>
              <a:rPr lang="en-US" sz="1400" dirty="0"/>
              <a:t>Provided 2% COLA adjustment and 2 ½% Step Increase.</a:t>
            </a:r>
          </a:p>
          <a:p>
            <a:pPr marL="0" indent="0" eaLnBrk="1" fontAlgn="auto" hangingPunct="1">
              <a:spcAft>
                <a:spcPts val="0"/>
              </a:spcAft>
              <a:buFont typeface="Arial" charset="0"/>
              <a:buNone/>
              <a:defRPr/>
            </a:pPr>
            <a:endParaRPr lang="en-US" sz="1400" dirty="0"/>
          </a:p>
          <a:p>
            <a:pPr marL="0" indent="0" eaLnBrk="1" fontAlgn="auto" hangingPunct="1">
              <a:spcAft>
                <a:spcPts val="0"/>
              </a:spcAft>
              <a:buFont typeface="Arial" charset="0"/>
              <a:buNone/>
              <a:defRPr/>
            </a:pPr>
            <a:r>
              <a:rPr lang="en-US" sz="1400" dirty="0"/>
              <a:t>	Information Technology </a:t>
            </a:r>
            <a:br>
              <a:rPr lang="en-US" sz="1400" dirty="0"/>
            </a:br>
            <a:r>
              <a:rPr lang="en-US" sz="1400" dirty="0"/>
              <a:t>	     Part-time IT Technician - .625 FTE (fulltime equivalent)</a:t>
            </a:r>
          </a:p>
          <a:p>
            <a:pPr marL="0" indent="0" eaLnBrk="1" fontAlgn="auto" hangingPunct="1">
              <a:spcAft>
                <a:spcPts val="0"/>
              </a:spcAft>
              <a:buFont typeface="Arial" charset="0"/>
              <a:buNone/>
              <a:defRPr/>
            </a:pPr>
            <a:r>
              <a:rPr lang="en-US" sz="1400" dirty="0"/>
              <a:t>			</a:t>
            </a:r>
            <a:br>
              <a:rPr lang="en-US" sz="1400" dirty="0"/>
            </a:br>
            <a:r>
              <a:rPr lang="en-US" sz="1400" dirty="0"/>
              <a:t>	Police Department</a:t>
            </a:r>
          </a:p>
          <a:p>
            <a:pPr marL="0" indent="0" eaLnBrk="1" fontAlgn="auto" hangingPunct="1">
              <a:spcAft>
                <a:spcPts val="0"/>
              </a:spcAft>
              <a:buFont typeface="Arial" charset="0"/>
              <a:buNone/>
              <a:defRPr/>
            </a:pPr>
            <a:r>
              <a:rPr lang="en-US" sz="1400" dirty="0"/>
              <a:t>   	    Two (2) Police Officers  - 2 FTE’s</a:t>
            </a:r>
          </a:p>
          <a:p>
            <a:pPr marL="0" indent="0" eaLnBrk="1" fontAlgn="auto" hangingPunct="1">
              <a:spcAft>
                <a:spcPts val="0"/>
              </a:spcAft>
              <a:buFont typeface="Arial" charset="0"/>
              <a:buNone/>
              <a:defRPr/>
            </a:pPr>
            <a:endParaRPr lang="en-US" sz="1400" dirty="0"/>
          </a:p>
          <a:p>
            <a:pPr marL="0" indent="0" eaLnBrk="1" fontAlgn="auto" hangingPunct="1">
              <a:spcAft>
                <a:spcPts val="0"/>
              </a:spcAft>
              <a:buFont typeface="Arial" charset="0"/>
              <a:buNone/>
              <a:defRPr/>
            </a:pPr>
            <a:r>
              <a:rPr lang="en-US" sz="1400" dirty="0"/>
              <a:t>	Convention Center</a:t>
            </a:r>
          </a:p>
          <a:p>
            <a:pPr marL="0" indent="0" eaLnBrk="1" fontAlgn="auto" hangingPunct="1">
              <a:spcAft>
                <a:spcPts val="0"/>
              </a:spcAft>
              <a:buFont typeface="Arial" charset="0"/>
              <a:buNone/>
              <a:defRPr/>
            </a:pPr>
            <a:r>
              <a:rPr lang="en-US" sz="1400" dirty="0"/>
              <a:t>      	     Increase Part-time Event Coordinator to Fulltime - .3 FTE</a:t>
            </a:r>
          </a:p>
          <a:p>
            <a:pPr marL="0" indent="0">
              <a:buFont typeface="Arial" charset="0"/>
              <a:buNone/>
              <a:defRPr/>
            </a:pPr>
            <a:endParaRPr lang="en-US" sz="1400" dirty="0">
              <a:solidFill>
                <a:srgbClr val="CC9900"/>
              </a:solidFill>
            </a:endParaRPr>
          </a:p>
          <a:p>
            <a:pPr marL="0" indent="0">
              <a:buFont typeface="Arial" charset="0"/>
              <a:buNone/>
              <a:defRPr/>
            </a:pPr>
            <a:r>
              <a:rPr lang="en-US" sz="1400" dirty="0">
                <a:solidFill>
                  <a:srgbClr val="CC9900"/>
                </a:solidFill>
              </a:rPr>
              <a:t>Equipment/ Vehicle/ Other Additions</a:t>
            </a:r>
            <a:endParaRPr lang="en-US" sz="1400" dirty="0"/>
          </a:p>
          <a:p>
            <a:pPr marL="0" indent="0">
              <a:buFont typeface="Arial" charset="0"/>
              <a:buNone/>
              <a:defRPr/>
            </a:pPr>
            <a:r>
              <a:rPr lang="en-US" sz="1400" b="1" dirty="0"/>
              <a:t>General Fund </a:t>
            </a:r>
          </a:p>
          <a:p>
            <a:pPr marL="0" indent="0">
              <a:buFont typeface="Arial" charset="0"/>
              <a:buNone/>
              <a:defRPr/>
            </a:pPr>
            <a:r>
              <a:rPr lang="en-US" sz="1400" dirty="0"/>
              <a:t>	</a:t>
            </a:r>
            <a:endParaRPr lang="en-US" sz="1400" b="1" dirty="0">
              <a:cs typeface="Arial" pitchFamily="34" charset="0"/>
            </a:endParaRPr>
          </a:p>
          <a:p>
            <a:pPr marL="0" indent="0">
              <a:buFont typeface="Arial" charset="0"/>
              <a:buNone/>
              <a:defRPr/>
            </a:pPr>
            <a:r>
              <a:rPr lang="en-US" sz="1400" dirty="0">
                <a:cs typeface="Arial" pitchFamily="34" charset="0"/>
              </a:rPr>
              <a:t>            Information Technology</a:t>
            </a:r>
          </a:p>
          <a:p>
            <a:pPr marL="0" indent="0">
              <a:buFont typeface="Arial" charset="0"/>
              <a:buNone/>
              <a:defRPr/>
            </a:pPr>
            <a:r>
              <a:rPr lang="en-US" sz="1400" dirty="0">
                <a:cs typeface="Arial" pitchFamily="34" charset="0"/>
              </a:rPr>
              <a:t>	Software upgrades  $5,670</a:t>
            </a:r>
          </a:p>
          <a:p>
            <a:pPr marL="0" indent="0">
              <a:buFont typeface="Arial" charset="0"/>
              <a:buNone/>
              <a:defRPr/>
            </a:pPr>
            <a:r>
              <a:rPr lang="en-US" sz="1400" dirty="0">
                <a:cs typeface="Arial" pitchFamily="34" charset="0"/>
              </a:rPr>
              <a:t>	Microsoft Enterprise Agreement $25,325</a:t>
            </a:r>
            <a:br>
              <a:rPr lang="en-US" sz="1400" dirty="0">
                <a:cs typeface="Arial" pitchFamily="34" charset="0"/>
              </a:rPr>
            </a:br>
            <a:r>
              <a:rPr lang="en-US" sz="1400" dirty="0">
                <a:cs typeface="Arial" pitchFamily="34" charset="0"/>
              </a:rPr>
              <a:t>	Battery Backup Replacement $5,000</a:t>
            </a:r>
          </a:p>
          <a:p>
            <a:pPr marL="0" indent="0">
              <a:buFont typeface="Arial" charset="0"/>
              <a:buNone/>
              <a:defRPr/>
            </a:pPr>
            <a:r>
              <a:rPr lang="en-US" sz="1400" dirty="0">
                <a:cs typeface="Arial" pitchFamily="34" charset="0"/>
              </a:rPr>
              <a:t>	APX Radio Replacement $6,000			</a:t>
            </a:r>
          </a:p>
          <a:p>
            <a:pPr marL="0" indent="0">
              <a:buFont typeface="Arial" charset="0"/>
              <a:buNone/>
              <a:defRPr/>
            </a:pPr>
            <a:r>
              <a:rPr lang="en-US" sz="1400" dirty="0">
                <a:cs typeface="Arial" pitchFamily="34" charset="0"/>
              </a:rPr>
              <a:t>           </a:t>
            </a:r>
            <a:br>
              <a:rPr lang="en-US" sz="1400" dirty="0">
                <a:cs typeface="Arial" pitchFamily="34" charset="0"/>
              </a:rPr>
            </a:br>
            <a:r>
              <a:rPr lang="en-US" sz="1400" dirty="0">
                <a:cs typeface="Arial" pitchFamily="34" charset="0"/>
              </a:rPr>
              <a:t>             Police Department</a:t>
            </a:r>
          </a:p>
          <a:p>
            <a:pPr marL="0" indent="0">
              <a:buFont typeface="Arial" charset="0"/>
              <a:buNone/>
              <a:defRPr/>
            </a:pPr>
            <a:r>
              <a:rPr lang="en-US" sz="1400" dirty="0">
                <a:cs typeface="Arial" pitchFamily="34" charset="0"/>
              </a:rPr>
              <a:t>	Patrol Vehicles (3)  $169,500*</a:t>
            </a:r>
          </a:p>
          <a:p>
            <a:pPr marL="0" indent="0">
              <a:buFont typeface="Arial" charset="0"/>
              <a:buNone/>
              <a:defRPr/>
            </a:pPr>
            <a:r>
              <a:rPr lang="en-US" sz="1400" dirty="0">
                <a:cs typeface="Arial" pitchFamily="34" charset="0"/>
              </a:rPr>
              <a:t>	Six (6) 800 MHZ Radios $19,900</a:t>
            </a:r>
          </a:p>
          <a:p>
            <a:pPr marL="0" indent="0">
              <a:buFont typeface="Arial" charset="0"/>
              <a:buNone/>
              <a:defRPr/>
            </a:pPr>
            <a:r>
              <a:rPr lang="en-US" sz="1400" dirty="0">
                <a:cs typeface="Arial" pitchFamily="34" charset="0"/>
              </a:rPr>
              <a:t>	Nineteen Pistol Mounted Flashlights $2,850</a:t>
            </a:r>
            <a:br>
              <a:rPr lang="en-US" sz="1400" dirty="0">
                <a:cs typeface="Arial" pitchFamily="34" charset="0"/>
              </a:rPr>
            </a:br>
            <a:endParaRPr lang="en-US" sz="1400" dirty="0">
              <a:cs typeface="Arial" pitchFamily="34" charset="0"/>
            </a:endParaRPr>
          </a:p>
          <a:p>
            <a:pPr marL="0" indent="0">
              <a:buFont typeface="Arial" charset="0"/>
              <a:buNone/>
              <a:defRPr/>
            </a:pPr>
            <a:r>
              <a:rPr lang="en-US" sz="1400" dirty="0">
                <a:cs typeface="Arial" pitchFamily="34" charset="0"/>
              </a:rPr>
              <a:t>           Fire Department      </a:t>
            </a:r>
          </a:p>
          <a:p>
            <a:pPr marL="0" indent="0">
              <a:buFont typeface="Arial" charset="0"/>
              <a:buNone/>
              <a:defRPr/>
            </a:pPr>
            <a:r>
              <a:rPr lang="en-US" sz="1400" dirty="0">
                <a:cs typeface="Arial" pitchFamily="34" charset="0"/>
              </a:rPr>
              <a:t>	Station 1 Roof and Façade Repair $50,000*</a:t>
            </a:r>
            <a:br>
              <a:rPr lang="en-US" sz="1400" dirty="0">
                <a:cs typeface="Arial" pitchFamily="34" charset="0"/>
              </a:rPr>
            </a:br>
            <a:r>
              <a:rPr lang="en-US" sz="1400" dirty="0">
                <a:cs typeface="Arial" pitchFamily="34" charset="0"/>
              </a:rPr>
              <a:t>	Protective Gear $22,000</a:t>
            </a:r>
          </a:p>
          <a:p>
            <a:pPr marL="0" indent="0">
              <a:buFont typeface="Arial" charset="0"/>
              <a:buNone/>
              <a:defRPr/>
            </a:pPr>
            <a:r>
              <a:rPr lang="en-US" sz="1400" dirty="0">
                <a:cs typeface="Arial" pitchFamily="34" charset="0"/>
              </a:rPr>
              <a:t>                      </a:t>
            </a:r>
            <a:br>
              <a:rPr lang="en-US" sz="1400" dirty="0">
                <a:cs typeface="Arial" pitchFamily="34" charset="0"/>
              </a:rPr>
            </a:br>
            <a:r>
              <a:rPr lang="en-US" sz="1400" dirty="0">
                <a:cs typeface="Arial" pitchFamily="34" charset="0"/>
              </a:rPr>
              <a:t>            Planning Department</a:t>
            </a:r>
          </a:p>
          <a:p>
            <a:pPr marL="0" indent="0">
              <a:buFont typeface="Arial" charset="0"/>
              <a:buNone/>
              <a:defRPr/>
            </a:pPr>
            <a:r>
              <a:rPr lang="en-US" sz="1400" dirty="0">
                <a:cs typeface="Arial" pitchFamily="34" charset="0"/>
              </a:rPr>
              <a:t>	Form Based Codes – Zoning Ordinance $130,000*</a:t>
            </a:r>
            <a:br>
              <a:rPr lang="en-US" sz="1400" dirty="0">
                <a:cs typeface="Arial" pitchFamily="34" charset="0"/>
              </a:rPr>
            </a:br>
            <a:r>
              <a:rPr lang="en-US" sz="1400" dirty="0">
                <a:cs typeface="Arial" pitchFamily="34" charset="0"/>
              </a:rPr>
              <a:t>	Comprehensive Plan Update $200,000**</a:t>
            </a:r>
          </a:p>
          <a:p>
            <a:pPr marL="0" indent="0">
              <a:buFont typeface="Arial" charset="0"/>
              <a:buNone/>
              <a:defRPr/>
            </a:pPr>
            <a:r>
              <a:rPr lang="en-US" sz="1400" dirty="0">
                <a:cs typeface="Arial" pitchFamily="34" charset="0"/>
              </a:rPr>
              <a:t>           </a:t>
            </a:r>
          </a:p>
          <a:p>
            <a:pPr marL="0" indent="0">
              <a:buFont typeface="Arial" charset="0"/>
              <a:buNone/>
              <a:defRPr/>
            </a:pPr>
            <a:r>
              <a:rPr lang="en-US" sz="1400" dirty="0">
                <a:cs typeface="Arial" pitchFamily="34" charset="0"/>
              </a:rPr>
              <a:t>            Public Works</a:t>
            </a:r>
          </a:p>
          <a:p>
            <a:pPr marL="0" indent="0">
              <a:buFont typeface="Arial" charset="0"/>
              <a:buNone/>
              <a:defRPr/>
            </a:pPr>
            <a:r>
              <a:rPr lang="en-US" sz="1400" dirty="0">
                <a:cs typeface="Arial" pitchFamily="34" charset="0"/>
              </a:rPr>
              <a:t>	Street Improvement $155,000*	</a:t>
            </a:r>
          </a:p>
          <a:p>
            <a:pPr marL="0" indent="0">
              <a:buFont typeface="Arial" charset="0"/>
              <a:buNone/>
              <a:defRPr/>
            </a:pPr>
            <a:r>
              <a:rPr lang="en-US" sz="1400" dirty="0">
                <a:cs typeface="Arial" pitchFamily="34" charset="0"/>
              </a:rPr>
              <a:t>	</a:t>
            </a:r>
          </a:p>
          <a:p>
            <a:pPr marL="0" indent="0">
              <a:buFont typeface="Arial" charset="0"/>
              <a:buNone/>
              <a:defRPr/>
            </a:pPr>
            <a:r>
              <a:rPr lang="en-US" sz="1400" dirty="0">
                <a:cs typeface="Arial" pitchFamily="34" charset="0"/>
              </a:rPr>
              <a:t>           Parks </a:t>
            </a:r>
          </a:p>
          <a:p>
            <a:pPr marL="0" indent="0">
              <a:buFont typeface="Arial" charset="0"/>
              <a:buNone/>
              <a:defRPr/>
            </a:pPr>
            <a:r>
              <a:rPr lang="en-US" sz="1400" dirty="0">
                <a:cs typeface="Arial" pitchFamily="34" charset="0"/>
              </a:rPr>
              <a:t>	Parks Play scape $33,000*</a:t>
            </a:r>
            <a:br>
              <a:rPr lang="en-US" sz="1400" dirty="0">
                <a:cs typeface="Arial" pitchFamily="34" charset="0"/>
              </a:rPr>
            </a:br>
            <a:r>
              <a:rPr lang="en-US" sz="1400" dirty="0">
                <a:cs typeface="Arial" pitchFamily="34" charset="0"/>
              </a:rPr>
              <a:t>	Parks Master Plan $10,000*</a:t>
            </a:r>
            <a:br>
              <a:rPr lang="en-US" sz="1400" dirty="0">
                <a:cs typeface="Arial" pitchFamily="34" charset="0"/>
              </a:rPr>
            </a:br>
            <a:r>
              <a:rPr lang="en-US" sz="1400" dirty="0">
                <a:cs typeface="Arial" pitchFamily="34" charset="0"/>
              </a:rPr>
              <a:t>      </a:t>
            </a:r>
          </a:p>
          <a:p>
            <a:pPr marL="0" indent="0">
              <a:buFont typeface="Arial" charset="0"/>
              <a:buNone/>
              <a:defRPr/>
            </a:pPr>
            <a:r>
              <a:rPr lang="en-US" sz="1400" dirty="0">
                <a:cs typeface="Arial" pitchFamily="34" charset="0"/>
              </a:rPr>
              <a:t>           Library</a:t>
            </a:r>
          </a:p>
          <a:p>
            <a:pPr marL="0" indent="0">
              <a:buFont typeface="Arial" charset="0"/>
              <a:buNone/>
              <a:defRPr/>
            </a:pPr>
            <a:r>
              <a:rPr lang="en-US" sz="1400" dirty="0">
                <a:cs typeface="Arial" pitchFamily="34" charset="0"/>
              </a:rPr>
              <a:t>	Computers $10,000*</a:t>
            </a:r>
            <a:br>
              <a:rPr lang="en-US" sz="1400" dirty="0">
                <a:cs typeface="Arial" pitchFamily="34" charset="0"/>
              </a:rPr>
            </a:br>
            <a:endParaRPr lang="en-US" sz="1400" dirty="0">
              <a:cs typeface="Arial" pitchFamily="34" charset="0"/>
            </a:endParaRPr>
          </a:p>
          <a:p>
            <a:pPr marL="0" indent="0">
              <a:buFont typeface="Arial" charset="0"/>
              <a:buNone/>
              <a:defRPr/>
            </a:pPr>
            <a:r>
              <a:rPr lang="en-US" sz="1400" dirty="0"/>
              <a:t>*Funded from Fund Balance</a:t>
            </a:r>
          </a:p>
          <a:p>
            <a:pPr marL="0" indent="0">
              <a:buFont typeface="Arial" charset="0"/>
              <a:buNone/>
              <a:defRPr/>
            </a:pPr>
            <a:r>
              <a:rPr lang="en-US" sz="1400" dirty="0"/>
              <a:t>** Funded by </a:t>
            </a:r>
            <a:r>
              <a:rPr lang="en-US" sz="1400" dirty="0" smtClean="0"/>
              <a:t>BPL</a:t>
            </a:r>
            <a:endParaRPr lang="en-US" sz="1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F5669E6F-A436-41F2-85FF-0D6B9183F3DF}" type="slidenum">
              <a:rPr lang="en-US" smtClean="0"/>
              <a:pPr>
                <a:defRPr/>
              </a:pPr>
              <a:t>52</a:t>
            </a:fld>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55046274"/>
              </p:ext>
            </p:extLst>
          </p:nvPr>
        </p:nvGraphicFramePr>
        <p:xfrm>
          <a:off x="457200" y="304800"/>
          <a:ext cx="6019801" cy="8026173"/>
        </p:xfrm>
        <a:graphic>
          <a:graphicData uri="http://schemas.openxmlformats.org/drawingml/2006/table">
            <a:tbl>
              <a:tblPr>
                <a:tableStyleId>{912C8C85-51F0-491E-9774-3900AFEF0FD7}</a:tableStyleId>
              </a:tblPr>
              <a:tblGrid>
                <a:gridCol w="2756053"/>
                <a:gridCol w="870333"/>
                <a:gridCol w="797805"/>
                <a:gridCol w="797805"/>
                <a:gridCol w="797805"/>
              </a:tblGrid>
              <a:tr h="192731">
                <a:tc gridSpan="5">
                  <a:txBody>
                    <a:bodyPr/>
                    <a:lstStyle/>
                    <a:p>
                      <a:pPr algn="ctr" fontAlgn="b"/>
                      <a:r>
                        <a:rPr lang="en-US" sz="1200" u="none" strike="noStrike" dirty="0">
                          <a:effectLst/>
                        </a:rPr>
                        <a:t>GENERAL FUND</a:t>
                      </a:r>
                      <a:endParaRPr lang="en-US" sz="1200" b="1" i="0" u="none" strike="noStrike" dirty="0">
                        <a:solidFill>
                          <a:srgbClr val="336600"/>
                        </a:solidFill>
                        <a:effectLst/>
                        <a:latin typeface="Arial"/>
                      </a:endParaRPr>
                    </a:p>
                  </a:txBody>
                  <a:tcPr marL="5008" marR="5008" marT="5008" marB="0" anchor="b">
                    <a:lnL w="9525" cap="flat" cmpd="sng" algn="ctr">
                      <a:noFill/>
                      <a:prstDash val="solid"/>
                    </a:lnL>
                    <a:lnR w="9525" cap="flat" cmpd="sng" algn="ctr">
                      <a:noFill/>
                      <a:prstDash val="solid"/>
                    </a:lnR>
                    <a:lnT w="9525" cap="flat" cmpd="sng" algn="ctr">
                      <a:noFill/>
                      <a:prstDash val="solid"/>
                    </a:lnT>
                    <a:lnB>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2731">
                <a:tc gridSpan="5">
                  <a:txBody>
                    <a:bodyPr/>
                    <a:lstStyle/>
                    <a:p>
                      <a:pPr algn="ctr" fontAlgn="b"/>
                      <a:r>
                        <a:rPr lang="en-US" sz="1200" u="none" strike="noStrike" dirty="0">
                          <a:effectLst/>
                        </a:rPr>
                        <a:t>REVENUE SUMMARY</a:t>
                      </a:r>
                      <a:endParaRPr lang="en-US" sz="1200" b="0" i="0" u="none" strike="noStrike" dirty="0">
                        <a:solidFill>
                          <a:srgbClr val="663300"/>
                        </a:solidFill>
                        <a:effectLst/>
                        <a:latin typeface="Arial"/>
                      </a:endParaRPr>
                    </a:p>
                  </a:txBody>
                  <a:tcPr marL="5008" marR="5008" marT="5008" marB="0" anchor="b">
                    <a:lnL w="9525" cap="flat" cmpd="sng" algn="ctr">
                      <a:noFill/>
                      <a:prstDash val="solid"/>
                    </a:lnL>
                    <a:lnR w="9525" cap="flat" cmpd="sng" algn="ctr">
                      <a:noFill/>
                      <a:prstDash val="solid"/>
                    </a:lnR>
                    <a:lnT>
                      <a:noFill/>
                    </a:lnT>
                    <a:lnB>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7099">
                <a:tc>
                  <a:txBody>
                    <a:bodyPr/>
                    <a:lstStyle/>
                    <a:p>
                      <a:pPr algn="l" fontAlgn="b"/>
                      <a:endParaRPr lang="en-US" sz="7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endParaRPr lang="en-US" sz="7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2012-2013</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2013-2014</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2013-2014</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2014-2015</a:t>
                      </a:r>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700" u="none" strike="noStrike" dirty="0">
                          <a:effectLst/>
                        </a:rPr>
                        <a:t> </a:t>
                      </a:r>
                      <a:endParaRPr lang="en-US" sz="7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ACTUAL</a:t>
                      </a:r>
                      <a:endParaRPr lang="en-US" sz="900" b="0" i="0" u="none" strike="noStrike" dirty="0">
                        <a:solidFill>
                          <a:srgbClr val="3366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BUDGET</a:t>
                      </a:r>
                      <a:endParaRPr lang="en-US" sz="900" b="0" i="0" u="none" strike="noStrike" dirty="0">
                        <a:solidFill>
                          <a:srgbClr val="3366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PROJECTED</a:t>
                      </a:r>
                      <a:endParaRPr lang="en-US" sz="900" b="0" i="0" u="none" strike="noStrike" dirty="0">
                        <a:solidFill>
                          <a:srgbClr val="3366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BUDGET</a:t>
                      </a:r>
                      <a:endParaRPr lang="en-US" sz="900" b="0" i="0" u="none" strike="noStrike" dirty="0">
                        <a:solidFill>
                          <a:srgbClr val="3366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TAXES &amp; PENALTIES</a:t>
                      </a:r>
                      <a:endParaRPr lang="en-US" sz="1100" b="0" i="0" u="none" strike="noStrike" dirty="0">
                        <a:solidFill>
                          <a:srgbClr val="3366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00-00-4001 CURRENT TAXES M&amp;O</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2,337,740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2,567,343</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2,567,343</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2,779,920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00-00-4002 DELINQUENT TAXES M&amp;O</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40,571</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34,265</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34,265</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35,750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340288">
                <a:tc>
                  <a:txBody>
                    <a:bodyPr/>
                    <a:lstStyle/>
                    <a:p>
                      <a:pPr algn="l" fontAlgn="b"/>
                      <a:r>
                        <a:rPr lang="en-US" sz="1100" u="none" strike="noStrike" dirty="0">
                          <a:effectLst/>
                        </a:rPr>
                        <a:t>00-00-4003 PENALTIES &amp; INTEREST M&amp;O</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33,508</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27,412</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27,412</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26,000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00-00-4004 FRANCHISE TAX</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412,730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400,000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400,000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400,000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00-00-4006 CITY SALES TAX</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3,322,116</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3,155,000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3,379,000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3,430,000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00-00-4008 OCCUPATION TAX</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6,115</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5,000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10,000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8,000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00-00-4009 MIXED BEVERAGE TAX</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30,149</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a:rPr>
                        <a:t>20,000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22,000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20,000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TOTAL</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6,182,929</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6,209,020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6,440,020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6,699,670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 </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LICENSES &amp; PERMITS</a:t>
                      </a:r>
                      <a:endParaRPr lang="en-US" sz="1100" b="0" i="0" u="none" strike="noStrike" dirty="0">
                        <a:solidFill>
                          <a:srgbClr val="3366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00-00-4020 BUILDING PERMITS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112,140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75,000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75,000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75,000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00-00-4021 ZONING FEES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1,956</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a:rPr>
                        <a:t>3,000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00-00-4022 PLATTING FEES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19,590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a:rPr>
                        <a:t>6,000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6,000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6,000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00-00-4023 SPECIAL EVENT PERMIT FEE</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1,800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a:rPr>
                        <a:t>2,000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TOTAL</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135,486</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86,000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86,000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86,000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 </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CHARGES FOR SERVICES</a:t>
                      </a:r>
                      <a:endParaRPr lang="en-US" sz="1100" b="0" i="0" u="none" strike="noStrike" dirty="0">
                        <a:solidFill>
                          <a:srgbClr val="3366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00-00-4040 ANIMAL SERVICE RECEIPTS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435</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200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00-00-4043 PARKS RECEIPTS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1,065</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1,600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1,600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1,600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00-00-4044 PD ACCIDENT REPORTS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2,633</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1,800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2,000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1,800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210591">
                <a:tc>
                  <a:txBody>
                    <a:bodyPr/>
                    <a:lstStyle/>
                    <a:p>
                      <a:pPr algn="l" fontAlgn="b"/>
                      <a:r>
                        <a:rPr lang="en-US" sz="1100" u="none" strike="noStrike" dirty="0">
                          <a:effectLst/>
                        </a:rPr>
                        <a:t>00-00-4046 SPECIAL EVENTS </a:t>
                      </a:r>
                      <a:r>
                        <a:rPr lang="en-US" sz="1100" u="none" strike="noStrike" dirty="0" smtClean="0">
                          <a:effectLst/>
                        </a:rPr>
                        <a:t>HOT</a:t>
                      </a:r>
                      <a:r>
                        <a:rPr lang="en-US" sz="1100" u="none" strike="noStrike" baseline="0" dirty="0" smtClean="0">
                          <a:effectLst/>
                        </a:rPr>
                        <a:t> RE.</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28,362</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40,800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40,800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35,000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2828">
                <a:tc>
                  <a:txBody>
                    <a:bodyPr/>
                    <a:lstStyle/>
                    <a:p>
                      <a:pPr algn="l" fontAlgn="b"/>
                      <a:r>
                        <a:rPr lang="en-US" sz="1100" u="none" strike="noStrike" dirty="0" smtClean="0">
                          <a:effectLst/>
                        </a:rPr>
                        <a:t>00-00-4049</a:t>
                      </a:r>
                      <a:r>
                        <a:rPr lang="en-US" sz="1100" u="none" strike="noStrike" baseline="0" dirty="0" smtClean="0">
                          <a:effectLst/>
                        </a:rPr>
                        <a:t> TRANSFER STATION RCPTS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8,775</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10,000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7,000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7,000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TOTAL</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41,270</a:t>
                      </a:r>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chemeClr val="tx1"/>
                          </a:solidFill>
                          <a:effectLst/>
                          <a:latin typeface="Calibri" panose="020F0502020204030204" pitchFamily="34" charset="0"/>
                        </a:rPr>
                        <a:t>54,400</a:t>
                      </a:r>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51,600</a:t>
                      </a:r>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45,600</a:t>
                      </a:r>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 </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r>
                        <a:rPr lang="en-US" sz="1100" u="none" strike="noStrike" dirty="0">
                          <a:effectLst/>
                        </a:rPr>
                        <a:t>FINES &amp; FORFEITURES</a:t>
                      </a:r>
                      <a:endParaRPr lang="en-US" sz="1100" b="0" i="0" u="none" strike="noStrike" dirty="0">
                        <a:solidFill>
                          <a:srgbClr val="3366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00-00-4070 MUNICIPAL COURT FINES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241,225</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225,000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175,000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175,000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99349">
                <a:tc>
                  <a:txBody>
                    <a:bodyPr/>
                    <a:lstStyle/>
                    <a:p>
                      <a:pPr algn="l" fontAlgn="b"/>
                      <a:r>
                        <a:rPr lang="en-US" sz="1100" u="none" strike="noStrike" dirty="0">
                          <a:effectLst/>
                        </a:rPr>
                        <a:t>00-00-4072 SANITATION </a:t>
                      </a:r>
                      <a:r>
                        <a:rPr lang="en-US" sz="1100" u="none" strike="noStrike" dirty="0" smtClean="0">
                          <a:effectLst/>
                        </a:rPr>
                        <a:t>PENALTY/RECON</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3,267</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00-00-4076 LIBRARY RECEIPTS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17,120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a:rPr>
                        <a:t>16,000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16,000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16,000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00-00-4077 SANITATION PROCEEDS</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40,888</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210591">
                <a:tc>
                  <a:txBody>
                    <a:bodyPr/>
                    <a:lstStyle/>
                    <a:p>
                      <a:pPr algn="l" fontAlgn="b"/>
                      <a:r>
                        <a:rPr lang="en-US" sz="1100" u="none" strike="noStrike" dirty="0">
                          <a:effectLst/>
                        </a:rPr>
                        <a:t>00-00-4078 JUVENILE CASE </a:t>
                      </a:r>
                      <a:r>
                        <a:rPr lang="en-US" sz="1100" u="none" strike="noStrike" dirty="0" smtClean="0">
                          <a:effectLst/>
                        </a:rPr>
                        <a:t>MGR-M/C</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7,481</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a:rPr>
                        <a:t>5,100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5,100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5,100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210591">
                <a:tc>
                  <a:txBody>
                    <a:bodyPr/>
                    <a:lstStyle/>
                    <a:p>
                      <a:pPr algn="l" fontAlgn="b"/>
                      <a:r>
                        <a:rPr lang="en-US" sz="1100" u="none" strike="noStrike" dirty="0" smtClean="0">
                          <a:effectLst/>
                        </a:rPr>
                        <a:t>00-00-4080</a:t>
                      </a:r>
                      <a:r>
                        <a:rPr lang="en-US" sz="1100" u="none" strike="noStrike" baseline="0" dirty="0" smtClean="0">
                          <a:effectLst/>
                        </a:rPr>
                        <a:t> TEEN COURT</a:t>
                      </a:r>
                      <a:r>
                        <a:rPr lang="en-US" sz="1100" u="none" strike="noStrike" dirty="0" smtClean="0">
                          <a:effectLst/>
                        </a:rPr>
                        <a:t>-M/C</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1,703</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a:rPr>
                        <a:t>1,000</a:t>
                      </a: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1,000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1,000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____________</a:t>
                      </a:r>
                      <a:endParaRPr lang="en-US" sz="9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81731">
                <a:tc>
                  <a:txBody>
                    <a:bodyPr/>
                    <a:lstStyle/>
                    <a:p>
                      <a:pPr algn="l" fontAlgn="b"/>
                      <a:r>
                        <a:rPr lang="en-US" sz="1100" u="none" strike="noStrike" dirty="0">
                          <a:effectLst/>
                        </a:rPr>
                        <a:t>TOTAL</a:t>
                      </a:r>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311,684</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247,100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197,100</a:t>
                      </a:r>
                      <a:endParaRPr lang="en-US" sz="900" b="0" i="0" u="none" strike="noStrike" dirty="0">
                        <a:solidFill>
                          <a:srgbClr val="000000"/>
                        </a:solidFill>
                        <a:effectLst/>
                        <a:latin typeface="Calibri"/>
                      </a:endParaRPr>
                    </a:p>
                  </a:txBody>
                  <a:tcPr marL="9525" marR="9525" marT="9524"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a:rPr>
                        <a:t>197,100</a:t>
                      </a:r>
                      <a:endParaRPr lang="en-US" sz="900" b="0" i="0" u="none" strike="noStrike" dirty="0">
                        <a:solidFill>
                          <a:srgbClr val="000000"/>
                        </a:solidFill>
                        <a:effectLst/>
                        <a:latin typeface="Calibri"/>
                      </a:endParaRPr>
                    </a:p>
                  </a:txBody>
                  <a:tcPr marL="9525" marR="9525" marT="9524"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099">
                <a:tc>
                  <a:txBody>
                    <a:bodyPr/>
                    <a:lstStyle/>
                    <a:p>
                      <a:pPr algn="l" fontAlgn="b"/>
                      <a:endParaRPr lang="en-US" sz="1100" b="0" i="0" u="none" strike="noStrike" dirty="0">
                        <a:solidFill>
                          <a:srgbClr val="000000"/>
                        </a:solidFill>
                        <a:effectLst/>
                        <a:latin typeface="Arial"/>
                      </a:endParaRPr>
                    </a:p>
                  </a:txBody>
                  <a:tcPr marL="5008" marR="5008" marT="5008" marB="0" anchor="b">
                    <a:lnL w="9525" cap="flat" cmpd="sng" algn="ctr">
                      <a:noFill/>
                      <a:prstDash val="solid"/>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Arial"/>
                      </a:endParaRPr>
                    </a:p>
                  </a:txBody>
                  <a:tcPr marL="5008" marR="5008" marT="5008" marB="0"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Arial"/>
                      </a:endParaRPr>
                    </a:p>
                  </a:txBody>
                  <a:tcPr marL="5008" marR="5008" marT="5008" marB="0"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Arial"/>
                      </a:endParaRPr>
                    </a:p>
                  </a:txBody>
                  <a:tcPr marL="5008" marR="5008" marT="5008" marB="0"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endParaRPr lang="en-US" sz="1100" b="0" i="0" u="none" strike="noStrike" dirty="0">
                        <a:solidFill>
                          <a:srgbClr val="000000"/>
                        </a:solidFill>
                        <a:effectLst/>
                        <a:latin typeface="Arial"/>
                      </a:endParaRPr>
                    </a:p>
                  </a:txBody>
                  <a:tcPr marL="5008" marR="5008" marT="5008" marB="0" anchor="b">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864606213"/>
              </p:ext>
            </p:extLst>
          </p:nvPr>
        </p:nvGraphicFramePr>
        <p:xfrm>
          <a:off x="609600" y="533403"/>
          <a:ext cx="6019801" cy="7730282"/>
        </p:xfrm>
        <a:graphic>
          <a:graphicData uri="http://schemas.openxmlformats.org/drawingml/2006/table">
            <a:tbl>
              <a:tblPr>
                <a:tableStyleId>{912C8C85-51F0-491E-9774-3900AFEF0FD7}</a:tableStyleId>
              </a:tblPr>
              <a:tblGrid>
                <a:gridCol w="2866573"/>
                <a:gridCol w="788307"/>
                <a:gridCol w="788307"/>
                <a:gridCol w="788307"/>
                <a:gridCol w="788307"/>
              </a:tblGrid>
              <a:tr h="186988">
                <a:tc gridSpan="5">
                  <a:txBody>
                    <a:bodyPr/>
                    <a:lstStyle/>
                    <a:p>
                      <a:pPr algn="ctr" fontAlgn="b"/>
                      <a:r>
                        <a:rPr lang="en-US" sz="1200" u="none" strike="noStrike" dirty="0">
                          <a:effectLst/>
                        </a:rPr>
                        <a:t>REVENUE </a:t>
                      </a:r>
                      <a:r>
                        <a:rPr lang="en-US" sz="1200" u="none" strike="noStrike" dirty="0" smtClean="0">
                          <a:effectLst/>
                        </a:rPr>
                        <a:t>SUMMARY –</a:t>
                      </a:r>
                      <a:r>
                        <a:rPr lang="en-US" sz="1200" u="none" strike="noStrike" baseline="0" dirty="0" smtClean="0">
                          <a:effectLst/>
                        </a:rPr>
                        <a:t> PAGE 2</a:t>
                      </a:r>
                      <a:endParaRPr lang="en-US" sz="1200" b="0" i="0" u="none" strike="noStrike" dirty="0">
                        <a:solidFill>
                          <a:srgbClr val="663300"/>
                        </a:solidFill>
                        <a:effectLst/>
                        <a:latin typeface="+mn-lt"/>
                      </a:endParaRPr>
                    </a:p>
                  </a:txBody>
                  <a:tcPr marL="4108" marR="4108" marT="4108" marB="0" anchor="b">
                    <a:lnL w="9525" cap="flat" cmpd="sng" algn="ctr">
                      <a:noFill/>
                      <a:prstDash val="solid"/>
                    </a:lnL>
                    <a:lnR w="9525" cap="flat" cmpd="sng" algn="ctr">
                      <a:noFill/>
                      <a:prstDash val="solid"/>
                    </a:lnR>
                    <a:lnT w="9525" cap="flat" cmpd="sng" algn="ctr">
                      <a:noFill/>
                      <a:prstDash val="solid"/>
                    </a:lnT>
                    <a:lnB>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1748">
                <a:tc>
                  <a:txBody>
                    <a:bodyPr/>
                    <a:lstStyle/>
                    <a:p>
                      <a:pPr algn="l" fontAlgn="b"/>
                      <a:endParaRPr lang="en-US" sz="500" b="0" i="0" u="none" strike="noStrike" dirty="0">
                        <a:solidFill>
                          <a:srgbClr val="000000"/>
                        </a:solidFill>
                        <a:effectLst/>
                        <a:latin typeface="Arial"/>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endParaRPr lang="en-US" sz="500" b="0" i="0" u="none" strike="noStrike" dirty="0">
                        <a:solidFill>
                          <a:srgbClr val="000000"/>
                        </a:solidFill>
                        <a:effectLst/>
                        <a:latin typeface="Arial"/>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2012-2013</a:t>
                      </a:r>
                      <a:endParaRPr lang="en-US" sz="9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2013-2014</a:t>
                      </a:r>
                      <a:endParaRPr lang="en-US" sz="9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2013-2014</a:t>
                      </a:r>
                      <a:endParaRPr lang="en-US" sz="9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2014-2015</a:t>
                      </a:r>
                      <a:endParaRPr lang="en-US" sz="900" b="0" i="0" u="none" strike="noStrike" dirty="0">
                        <a:solidFill>
                          <a:srgbClr val="000000"/>
                        </a:solidFill>
                        <a:effectLst/>
                        <a:latin typeface="+mn-lt"/>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500" u="none" strike="noStrike" dirty="0">
                          <a:effectLst/>
                        </a:rPr>
                        <a:t> </a:t>
                      </a:r>
                      <a:endParaRPr lang="en-US" sz="500" b="0" i="0" u="none" strike="noStrike" dirty="0">
                        <a:solidFill>
                          <a:srgbClr val="000000"/>
                        </a:solidFill>
                        <a:effectLst/>
                        <a:latin typeface="Arial"/>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ACTUAL</a:t>
                      </a:r>
                      <a:endParaRPr lang="en-US" sz="900" b="0" i="0" u="none" strike="noStrike" dirty="0">
                        <a:solidFill>
                          <a:srgbClr val="3366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BUDGET</a:t>
                      </a:r>
                      <a:endParaRPr lang="en-US" sz="900" b="0" i="0" u="none" strike="noStrike" dirty="0">
                        <a:solidFill>
                          <a:srgbClr val="3366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rPr>
                        <a:t>PROJECTED</a:t>
                      </a:r>
                      <a:endParaRPr lang="en-US" sz="900" b="0" i="0" u="none" strike="noStrike" dirty="0">
                        <a:solidFill>
                          <a:srgbClr val="3366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rPr>
                        <a:t>BUDGET</a:t>
                      </a:r>
                      <a:endParaRPr lang="en-US" sz="900" b="0" i="0" u="none" strike="noStrike" dirty="0">
                        <a:solidFill>
                          <a:srgbClr val="336600"/>
                        </a:solidFill>
                        <a:effectLst/>
                        <a:latin typeface="+mn-lt"/>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OTHER REVENUE</a:t>
                      </a:r>
                      <a:endParaRPr lang="en-US" sz="1100" b="0" i="0" u="none" strike="noStrike" dirty="0">
                        <a:solidFill>
                          <a:srgbClr val="3366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mn-lt"/>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mn-lt"/>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00-00-4391 STREET/ROW VACATIONS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smtClean="0">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smtClean="0">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chemeClr val="tx1"/>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smtClean="0">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TOTAL</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smtClean="0">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chemeClr val="tx1"/>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smtClean="0">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 </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INTEREST INCOME</a:t>
                      </a:r>
                      <a:endParaRPr lang="en-US" sz="1100" b="0" i="0" u="none" strike="noStrike" dirty="0">
                        <a:solidFill>
                          <a:srgbClr val="3366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00-00-4400 INTEREST RECEIPTS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6,227</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6,000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TOTAL</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6,227</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6,000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46348">
                <a:tc>
                  <a:txBody>
                    <a:bodyPr/>
                    <a:lstStyle/>
                    <a:p>
                      <a:pPr algn="l" fontAlgn="b"/>
                      <a:r>
                        <a:rPr lang="en-US" sz="400" u="none" strike="noStrike" dirty="0">
                          <a:effectLst/>
                        </a:rPr>
                        <a:t> </a:t>
                      </a:r>
                      <a:endParaRPr lang="en-US" sz="4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INTERGOVERNMENTAL</a:t>
                      </a:r>
                      <a:endParaRPr lang="en-US" sz="1100" b="0" i="0" u="none" strike="noStrike" dirty="0">
                        <a:solidFill>
                          <a:srgbClr val="3366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00-00-4411 BASTROP CO/LIBRARY</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8,500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00-00-4413 BISD PROJECT RECEIPTS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65,479</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50,000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58,500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92973">
                <a:tc>
                  <a:txBody>
                    <a:bodyPr/>
                    <a:lstStyle/>
                    <a:p>
                      <a:pPr algn="l" fontAlgn="b"/>
                      <a:r>
                        <a:rPr lang="en-US" sz="1100" u="none" strike="noStrike" dirty="0">
                          <a:effectLst/>
                        </a:rPr>
                        <a:t>00-00-4414 DEPT OF JUSTICE GRANT </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1,650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00-00-4415 EMERGENCY MANAGEMENT</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27,626</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20,000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30,000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30,000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00-00-4419 PROPERTY LIEN PAYMENTS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1,122</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12,000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00-00-4490 ELECTRIC IN-KIND</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516,280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516,280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516,280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516,280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95652">
                <a:tc>
                  <a:txBody>
                    <a:bodyPr/>
                    <a:lstStyle/>
                    <a:p>
                      <a:pPr algn="l" fontAlgn="b"/>
                      <a:r>
                        <a:rPr lang="en-US" sz="1100" u="none" strike="noStrike" dirty="0">
                          <a:effectLst/>
                        </a:rPr>
                        <a:t>00-00-4491 WATER/WASTEWATER </a:t>
                      </a:r>
                      <a:r>
                        <a:rPr lang="en-US" sz="1100" u="none" strike="noStrike" dirty="0" smtClean="0">
                          <a:effectLst/>
                        </a:rPr>
                        <a:t>IN-K</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531,020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531,020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531,020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531,020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00-00-4493 BEDC IN-KIND</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199,080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169,080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169,080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169,080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95652">
                <a:tc>
                  <a:txBody>
                    <a:bodyPr/>
                    <a:lstStyle/>
                    <a:p>
                      <a:pPr algn="l" fontAlgn="b"/>
                      <a:r>
                        <a:rPr lang="en-US" sz="1100" u="none" strike="noStrike" dirty="0">
                          <a:effectLst/>
                        </a:rPr>
                        <a:t>00-00-4495 CONVENTION CENTER </a:t>
                      </a:r>
                      <a:r>
                        <a:rPr lang="en-US" sz="1100" u="none" strike="noStrike" dirty="0" smtClean="0">
                          <a:effectLst/>
                        </a:rPr>
                        <a:t>IN-K</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174,120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174,120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174,120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174,120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smtClean="0">
                          <a:effectLst/>
                          <a:latin typeface="Calibri" panose="020F0502020204030204" pitchFamily="34" charset="0"/>
                        </a:rPr>
                        <a:t>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TOTAL</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1,524,877</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1,460,500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1,491,000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1,460,500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46348">
                <a:tc>
                  <a:txBody>
                    <a:bodyPr/>
                    <a:lstStyle/>
                    <a:p>
                      <a:pPr algn="l" fontAlgn="b"/>
                      <a:r>
                        <a:rPr lang="en-US" sz="400" u="none" strike="noStrike" dirty="0">
                          <a:effectLst/>
                        </a:rPr>
                        <a:t> </a:t>
                      </a:r>
                      <a:endParaRPr lang="en-US" sz="4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MISCELLANEOUS</a:t>
                      </a:r>
                      <a:endParaRPr lang="en-US" sz="1100" b="0" i="0" u="none" strike="noStrike" dirty="0">
                        <a:solidFill>
                          <a:srgbClr val="3366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smtClean="0">
                          <a:effectLst/>
                        </a:rPr>
                        <a:t>00-00-4509 GENERAL</a:t>
                      </a:r>
                      <a:r>
                        <a:rPr lang="en-US" sz="1100" u="none" strike="noStrike" baseline="0" dirty="0" smtClean="0">
                          <a:effectLst/>
                        </a:rPr>
                        <a:t> DONATIONS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3,360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00-00-4512 SALE OF FIXED ASSETS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11,625</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7,000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95652">
                <a:tc>
                  <a:txBody>
                    <a:bodyPr/>
                    <a:lstStyle/>
                    <a:p>
                      <a:pPr algn="l" fontAlgn="b"/>
                      <a:r>
                        <a:rPr lang="en-US" sz="1100" u="none" strike="noStrike" dirty="0">
                          <a:effectLst/>
                        </a:rPr>
                        <a:t>00-00-4522 WORKERS COMP. REIMBURSE</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7,259</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1,200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00-00-4524 SPLASHPARK DONATIONS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10,000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00-00-4536 MISCELLANEOUS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85,242</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21,550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21,000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21,000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00-00-4537 INSURANCE PROCEEDS</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14,600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15,152</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endParaRPr lang="en-US" sz="5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smtClean="0">
                          <a:effectLst/>
                          <a:latin typeface="Calibri" panose="020F0502020204030204" pitchFamily="34" charset="0"/>
                        </a:rPr>
                        <a:t>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TOTAL</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132,086</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40,702</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30,200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25,000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TRANSFERS-IN</a:t>
                      </a:r>
                      <a:endParaRPr lang="en-US" sz="1100" b="0" i="0" u="none" strike="noStrike" dirty="0">
                        <a:solidFill>
                          <a:srgbClr val="3366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95652">
                <a:tc>
                  <a:txBody>
                    <a:bodyPr/>
                    <a:lstStyle/>
                    <a:p>
                      <a:pPr algn="l" fontAlgn="b"/>
                      <a:r>
                        <a:rPr lang="en-US" sz="1100" u="none" strike="noStrike" dirty="0">
                          <a:effectLst/>
                        </a:rPr>
                        <a:t>00-00-4703 TRANSFERS IN - ELECTRIC </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613,500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613,500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a:solidFill>
                            <a:srgbClr val="000000"/>
                          </a:solidFill>
                          <a:effectLst/>
                          <a:latin typeface="Calibri" panose="020F0502020204030204" pitchFamily="34" charset="0"/>
                        </a:rPr>
                        <a:t>613,500</a:t>
                      </a: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613,500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u="none" strike="noStrike" dirty="0">
                          <a:effectLst/>
                        </a:rPr>
                        <a:t>00-00-4706 TRANSFERS IN </a:t>
                      </a:r>
                      <a:r>
                        <a:rPr lang="en-US" sz="1100" u="none" strike="noStrike" dirty="0" smtClean="0">
                          <a:effectLst/>
                        </a:rPr>
                        <a:t>– SPECIAL</a:t>
                      </a:r>
                      <a:r>
                        <a:rPr lang="en-US" sz="1100" u="none" strike="noStrike" baseline="0" dirty="0" smtClean="0">
                          <a:effectLst/>
                        </a:rPr>
                        <a:t> PROJECT</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200,000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7165">
                <a:tc>
                  <a:txBody>
                    <a:bodyPr/>
                    <a:lstStyle/>
                    <a:p>
                      <a:pPr algn="l" fontAlgn="b"/>
                      <a:r>
                        <a:rPr lang="en-US" sz="1100" b="0" i="0" u="none" strike="noStrike" dirty="0" smtClean="0">
                          <a:solidFill>
                            <a:srgbClr val="000000"/>
                          </a:solidFill>
                          <a:effectLst/>
                          <a:latin typeface="+mn-lt"/>
                        </a:rPr>
                        <a:t>00-00-4708 TRANSFER IN –SANITATION</a:t>
                      </a:r>
                      <a:r>
                        <a:rPr lang="en-US" sz="1100" b="0" i="0" u="none" strike="noStrike" baseline="0" dirty="0" smtClean="0">
                          <a:solidFill>
                            <a:srgbClr val="000000"/>
                          </a:solidFill>
                          <a:effectLst/>
                          <a:latin typeface="+mn-lt"/>
                        </a:rPr>
                        <a:t> FUND</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48,000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48,000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48,000</a:t>
                      </a:r>
                      <a:endParaRPr lang="en-US" sz="900" b="0" i="0" u="none" strike="noStrike" dirty="0">
                        <a:solidFill>
                          <a:srgbClr val="000000"/>
                        </a:solidFill>
                        <a:effectLst/>
                        <a:latin typeface="Calibri" panose="020F0502020204030204" pitchFamily="34" charset="0"/>
                      </a:endParaRPr>
                    </a:p>
                  </a:txBody>
                  <a:tcPr marL="9525" marR="9525" marT="9525"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endParaRPr lang="en-US" sz="3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ct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u="none" strike="noStrike" dirty="0">
                          <a:effectLst/>
                          <a:latin typeface="Calibri" panose="020F0502020204030204" pitchFamily="34" charset="0"/>
                        </a:rPr>
                        <a:t>____________</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u="none" strike="noStrike" dirty="0">
                          <a:effectLst/>
                        </a:rPr>
                        <a:t>TOTAL</a:t>
                      </a:r>
                      <a:endParaRPr lang="en-US" sz="1100" b="0" i="0" u="none" strike="noStrike" dirty="0">
                        <a:solidFill>
                          <a:srgbClr val="000000"/>
                        </a:solidFill>
                        <a:effectLst/>
                        <a:latin typeface="+mn-lt"/>
                      </a:endParaRPr>
                    </a:p>
                  </a:txBody>
                  <a:tcPr marL="4108" marR="4108" marT="4108" marB="0" anchor="b">
                    <a:lnL w="9525" cap="flat" cmpd="sng" algn="ctr">
                      <a:noFill/>
                      <a:prstDash val="solid"/>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chemeClr val="tx1"/>
                          </a:solidFill>
                          <a:effectLst/>
                          <a:latin typeface="Calibri" panose="020F0502020204030204" pitchFamily="34" charset="0"/>
                        </a:rPr>
                        <a:t>613,500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chemeClr val="tx1"/>
                          </a:solidFill>
                          <a:effectLst/>
                          <a:latin typeface="Calibri" panose="020F0502020204030204" pitchFamily="34" charset="0"/>
                        </a:rPr>
                        <a:t>661,500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chemeClr val="tx1"/>
                          </a:solidFill>
                          <a:effectLst/>
                          <a:latin typeface="Calibri" panose="020F0502020204030204" pitchFamily="34" charset="0"/>
                        </a:rPr>
                        <a:t>661,500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a:noFill/>
                    </a:lnR>
                    <a:lnT>
                      <a:noFill/>
                    </a:lnT>
                    <a:lnB>
                      <a:noFill/>
                    </a:lnB>
                    <a:lnTlToBr w="12700" cmpd="sng">
                      <a:noFill/>
                      <a:prstDash val="solid"/>
                    </a:lnTlToBr>
                    <a:lnBlToTr w="12700" cmpd="sng">
                      <a:noFill/>
                      <a:prstDash val="solid"/>
                    </a:lnBlToTr>
                  </a:tcPr>
                </a:tc>
                <a:tc>
                  <a:txBody>
                    <a:bodyPr/>
                    <a:lstStyle/>
                    <a:p>
                      <a:pPr algn="r" fontAlgn="b"/>
                      <a:r>
                        <a:rPr lang="en-US" sz="900" b="0" i="0" u="none" strike="noStrike" dirty="0" smtClean="0">
                          <a:solidFill>
                            <a:srgbClr val="000000"/>
                          </a:solidFill>
                          <a:effectLst/>
                          <a:latin typeface="Calibri" panose="020F0502020204030204" pitchFamily="34" charset="0"/>
                        </a:rPr>
                        <a:t>613,500</a:t>
                      </a:r>
                      <a:endParaRPr lang="en-US" sz="900" b="0" i="0" u="none" strike="noStrike" dirty="0">
                        <a:solidFill>
                          <a:srgbClr val="000000"/>
                        </a:solidFill>
                        <a:effectLst/>
                        <a:latin typeface="Calibri" panose="020F0502020204030204" pitchFamily="34" charset="0"/>
                      </a:endParaRPr>
                    </a:p>
                  </a:txBody>
                  <a:tcPr marL="4108" marR="4108" marT="4108" marB="0" anchor="b">
                    <a:lnL>
                      <a:noFill/>
                    </a:lnL>
                    <a:lnR w="9525" cap="flat" cmpd="sng" algn="ctr">
                      <a:noFill/>
                      <a:prstDash val="solid"/>
                    </a:lnR>
                    <a:lnT>
                      <a:noFill/>
                    </a:lnT>
                    <a:lnB>
                      <a:noFill/>
                    </a:lnB>
                    <a:lnTlToBr w="12700" cmpd="sng">
                      <a:noFill/>
                      <a:prstDash val="solid"/>
                    </a:lnTlToBr>
                    <a:lnBlToTr w="12700" cmpd="sng">
                      <a:noFill/>
                      <a:prstDash val="solid"/>
                    </a:lnBlToTr>
                  </a:tcPr>
                </a:tc>
              </a:tr>
              <a:tr h="171748">
                <a:tc>
                  <a:txBody>
                    <a:bodyPr/>
                    <a:lstStyle/>
                    <a:p>
                      <a:pPr algn="l" fontAlgn="b"/>
                      <a:r>
                        <a:rPr lang="en-US" sz="1100" b="1" u="none" strike="noStrike" dirty="0">
                          <a:solidFill>
                            <a:srgbClr val="336600"/>
                          </a:solidFill>
                          <a:effectLst/>
                        </a:rPr>
                        <a:t>TOTAL REVENUE</a:t>
                      </a:r>
                      <a:endParaRPr lang="en-US" sz="1100" b="1" i="0" u="none" strike="noStrike" dirty="0">
                        <a:solidFill>
                          <a:srgbClr val="336600"/>
                        </a:solidFill>
                        <a:effectLst/>
                        <a:latin typeface="+mn-lt"/>
                      </a:endParaRPr>
                    </a:p>
                  </a:txBody>
                  <a:tcPr marL="4108" marR="4108" marT="4108" marB="0" anchor="b">
                    <a:lnL w="9525" cap="flat" cmpd="sng" algn="ctr">
                      <a:noFill/>
                      <a:prstDash val="solid"/>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r>
                        <a:rPr lang="en-US" sz="900" b="1" u="none" strike="noStrike" dirty="0">
                          <a:solidFill>
                            <a:srgbClr val="336600"/>
                          </a:solidFill>
                          <a:effectLst/>
                          <a:latin typeface="Calibri" panose="020F0502020204030204" pitchFamily="34" charset="0"/>
                        </a:rPr>
                        <a:t> $    </a:t>
                      </a:r>
                      <a:r>
                        <a:rPr lang="en-US" sz="900" b="1" u="none" strike="noStrike" dirty="0" smtClean="0">
                          <a:solidFill>
                            <a:srgbClr val="336600"/>
                          </a:solidFill>
                          <a:effectLst/>
                          <a:latin typeface="Calibri" panose="020F0502020204030204" pitchFamily="34" charset="0"/>
                        </a:rPr>
                        <a:t>8,948,058</a:t>
                      </a:r>
                      <a:endParaRPr lang="en-US" sz="900" b="1" i="0" u="none" strike="noStrike" dirty="0">
                        <a:solidFill>
                          <a:srgbClr val="336600"/>
                        </a:solidFill>
                        <a:effectLst/>
                        <a:latin typeface="Calibri" panose="020F0502020204030204" pitchFamily="34" charset="0"/>
                      </a:endParaRPr>
                    </a:p>
                  </a:txBody>
                  <a:tcPr marL="4108" marR="4108" marT="4108" marB="0"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r>
                        <a:rPr lang="en-US" sz="900" b="1" u="none" strike="noStrike" dirty="0" smtClean="0">
                          <a:solidFill>
                            <a:srgbClr val="336600"/>
                          </a:solidFill>
                          <a:effectLst/>
                          <a:latin typeface="Calibri" panose="020F0502020204030204" pitchFamily="34" charset="0"/>
                        </a:rPr>
                        <a:t>  $    8,765,222</a:t>
                      </a:r>
                      <a:endParaRPr lang="en-US" sz="900" b="1" i="0" u="none" strike="noStrike" dirty="0">
                        <a:solidFill>
                          <a:srgbClr val="336600"/>
                        </a:solidFill>
                        <a:effectLst/>
                        <a:latin typeface="Calibri" panose="020F0502020204030204" pitchFamily="34" charset="0"/>
                      </a:endParaRPr>
                    </a:p>
                  </a:txBody>
                  <a:tcPr marL="4108" marR="4108" marT="4108" marB="0"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r>
                        <a:rPr lang="en-US" sz="900" b="1" u="none" strike="noStrike" dirty="0" smtClean="0">
                          <a:solidFill>
                            <a:srgbClr val="336600"/>
                          </a:solidFill>
                          <a:effectLst/>
                          <a:latin typeface="Calibri" panose="020F0502020204030204" pitchFamily="34" charset="0"/>
                        </a:rPr>
                        <a:t>$    8,961,420</a:t>
                      </a:r>
                      <a:endParaRPr lang="en-US" sz="900" b="1" i="0" u="none" strike="noStrike" dirty="0">
                        <a:solidFill>
                          <a:srgbClr val="336600"/>
                        </a:solidFill>
                        <a:effectLst/>
                        <a:latin typeface="Calibri" panose="020F0502020204030204" pitchFamily="34" charset="0"/>
                      </a:endParaRPr>
                    </a:p>
                  </a:txBody>
                  <a:tcPr marL="4108" marR="4108" marT="4108" marB="0" anchor="b">
                    <a:lnL>
                      <a:noFill/>
                    </a:lnL>
                    <a:lnR>
                      <a:noFill/>
                    </a:lnR>
                    <a:lnT>
                      <a:noFill/>
                    </a:lnT>
                    <a:lnB w="9525" cap="flat" cmpd="sng" algn="ctr">
                      <a:noFill/>
                      <a:prstDash val="solid"/>
                    </a:lnB>
                    <a:lnTlToBr w="12700" cmpd="sng">
                      <a:noFill/>
                      <a:prstDash val="solid"/>
                    </a:lnTlToBr>
                    <a:lnBlToTr w="12700" cmpd="sng">
                      <a:noFill/>
                      <a:prstDash val="solid"/>
                    </a:lnBlToTr>
                  </a:tcPr>
                </a:tc>
                <a:tc>
                  <a:txBody>
                    <a:bodyPr/>
                    <a:lstStyle/>
                    <a:p>
                      <a:pPr algn="r" fontAlgn="b"/>
                      <a:r>
                        <a:rPr lang="en-US" sz="900" b="1" u="none" strike="noStrike" dirty="0" smtClean="0">
                          <a:solidFill>
                            <a:srgbClr val="336600"/>
                          </a:solidFill>
                          <a:effectLst/>
                          <a:latin typeface="Calibri" panose="020F0502020204030204" pitchFamily="34" charset="0"/>
                        </a:rPr>
                        <a:t>$9,380,370    </a:t>
                      </a:r>
                      <a:endParaRPr lang="en-US" sz="900" b="1" i="0" u="none" strike="noStrike" dirty="0">
                        <a:solidFill>
                          <a:srgbClr val="336600"/>
                        </a:solidFill>
                        <a:effectLst/>
                        <a:latin typeface="Calibri" panose="020F0502020204030204" pitchFamily="34" charset="0"/>
                      </a:endParaRPr>
                    </a:p>
                  </a:txBody>
                  <a:tcPr marL="4108" marR="4108" marT="4108" marB="0" anchor="b">
                    <a:lnL>
                      <a:noFill/>
                    </a:lnL>
                    <a:lnR w="9525" cap="flat" cmpd="sng" algn="ctr">
                      <a:noFill/>
                      <a:prstDash val="solid"/>
                    </a:lnR>
                    <a:lnT>
                      <a:noFill/>
                    </a:lnT>
                    <a:lnB w="9525" cap="flat" cmpd="sng" algn="ctr">
                      <a:noFill/>
                      <a:prstDash val="solid"/>
                    </a:lnB>
                    <a:lnTlToBr w="12700" cmpd="sng">
                      <a:noFill/>
                      <a:prstDash val="solid"/>
                    </a:lnTlToBr>
                    <a:lnBlToTr w="12700" cmpd="sng">
                      <a:noFill/>
                      <a:prstDash val="solid"/>
                    </a:lnBlToTr>
                  </a:tcPr>
                </a:tc>
              </a:tr>
            </a:tbl>
          </a:graphicData>
        </a:graphic>
      </p:graphicFrame>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F5669E6F-A436-41F2-85FF-0D6B9183F3DF}" type="slidenum">
              <a:rPr lang="en-US" smtClean="0"/>
              <a:pPr>
                <a:defRPr/>
              </a:pPr>
              <a:t>54</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7366013" y="3249614"/>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55</a:t>
            </a:fld>
            <a:endParaRPr lang="en-US" dirty="0"/>
          </a:p>
        </p:txBody>
      </p:sp>
      <p:pic>
        <p:nvPicPr>
          <p:cNvPr id="3" name="Picture 2"/>
          <p:cNvPicPr>
            <a:picLocks noChangeAspect="1"/>
          </p:cNvPicPr>
          <p:nvPr/>
        </p:nvPicPr>
        <p:blipFill>
          <a:blip r:embed="rId2"/>
          <a:stretch>
            <a:fillRect/>
          </a:stretch>
        </p:blipFill>
        <p:spPr>
          <a:xfrm>
            <a:off x="228600" y="76200"/>
            <a:ext cx="6193221" cy="83058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12043" y="8657167"/>
            <a:ext cx="738014" cy="486833"/>
          </a:xfrm>
        </p:spPr>
        <p:txBody>
          <a:bodyPr/>
          <a:lstStyle/>
          <a:p>
            <a:pPr algn="l">
              <a:defRPr/>
            </a:pPr>
            <a:fld id="{64E76FFB-F663-4970-B3E2-B480BD0F26C8}" type="slidenum">
              <a:rPr lang="en-US" smtClean="0"/>
              <a:pPr algn="l">
                <a:defRPr/>
              </a:pPr>
              <a:t>56</a:t>
            </a:fld>
            <a:endParaRPr lang="en-US" dirty="0"/>
          </a:p>
        </p:txBody>
      </p:sp>
      <p:sp>
        <p:nvSpPr>
          <p:cNvPr id="35842" name="Rectangle 2"/>
          <p:cNvSpPr>
            <a:spLocks noGrp="1" noChangeArrowheads="1"/>
          </p:cNvSpPr>
          <p:nvPr>
            <p:ph type="title" idx="4294967295"/>
          </p:nvPr>
        </p:nvSpPr>
        <p:spPr>
          <a:xfrm>
            <a:off x="685800" y="381000"/>
            <a:ext cx="6172200" cy="990600"/>
          </a:xfrm>
        </p:spPr>
        <p:txBody>
          <a:bodyPr>
            <a:normAutofit fontScale="90000"/>
          </a:bodyPr>
          <a:lstStyle/>
          <a:p>
            <a:pPr eaLnBrk="1" hangingPunct="1"/>
            <a:r>
              <a:rPr lang="en-US" altLang="en-US" sz="2400" dirty="0" smtClean="0">
                <a:solidFill>
                  <a:schemeClr val="bg2">
                    <a:lumMod val="50000"/>
                  </a:schemeClr>
                </a:solidFill>
                <a:latin typeface="Arial" charset="0"/>
                <a:cs typeface="Arial" charset="0"/>
              </a:rPr>
              <a:t>FY 2014-2015</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General Fund Revenues </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by Category</a:t>
            </a:r>
          </a:p>
        </p:txBody>
      </p:sp>
      <p:graphicFrame>
        <p:nvGraphicFramePr>
          <p:cNvPr id="3" name="Object 3"/>
          <p:cNvGraphicFramePr>
            <a:graphicFrameLocks noGrp="1" noChangeAspect="1"/>
          </p:cNvGraphicFramePr>
          <p:nvPr>
            <p:ph sz="half" idx="4294967295"/>
            <p:extLst>
              <p:ext uri="{D42A27DB-BD31-4B8C-83A1-F6EECF244321}">
                <p14:modId xmlns:p14="http://schemas.microsoft.com/office/powerpoint/2010/main" val="1135353583"/>
              </p:ext>
            </p:extLst>
          </p:nvPr>
        </p:nvGraphicFramePr>
        <p:xfrm>
          <a:off x="1263650" y="1422400"/>
          <a:ext cx="5016500" cy="4314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0468" name="Group 4"/>
          <p:cNvGraphicFramePr>
            <a:graphicFrameLocks noGrp="1"/>
          </p:cNvGraphicFramePr>
          <p:nvPr>
            <p:ph sz="half" idx="4294967295"/>
            <p:extLst>
              <p:ext uri="{D42A27DB-BD31-4B8C-83A1-F6EECF244321}">
                <p14:modId xmlns:p14="http://schemas.microsoft.com/office/powerpoint/2010/main" val="1693533827"/>
              </p:ext>
            </p:extLst>
          </p:nvPr>
        </p:nvGraphicFramePr>
        <p:xfrm>
          <a:off x="1524000" y="4343400"/>
          <a:ext cx="4267200" cy="4374275"/>
        </p:xfrm>
        <a:graphic>
          <a:graphicData uri="http://schemas.openxmlformats.org/drawingml/2006/table">
            <a:tbl>
              <a:tblPr/>
              <a:tblGrid>
                <a:gridCol w="2820425"/>
                <a:gridCol w="1446775"/>
              </a:tblGrid>
              <a:tr h="5182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27" marB="45727" anchor="b"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900" b="0" i="0" u="none" strike="noStrike" cap="none" normalizeH="0" baseline="0" dirty="0" smtClean="0">
                        <a:ln>
                          <a:noFill/>
                        </a:ln>
                        <a:solidFill>
                          <a:schemeClr val="tx1"/>
                        </a:solidFill>
                        <a:effectLst/>
                        <a:latin typeface="Arial" charset="0"/>
                      </a:endParaRPr>
                    </a:p>
                  </a:txBody>
                  <a:tcPr marT="45727" marB="45727" anchor="b" horzOverflow="overflow">
                    <a:lnL>
                      <a:noFill/>
                    </a:lnL>
                    <a:lnR cap="flat">
                      <a:noFill/>
                    </a:lnR>
                    <a:lnT cap="flat">
                      <a:noFill/>
                    </a:lnT>
                    <a:lnB>
                      <a:noFill/>
                    </a:lnB>
                    <a:lnTlToBr>
                      <a:noFill/>
                    </a:lnTlToBr>
                    <a:lnBlToTr>
                      <a:noFill/>
                    </a:lnBlToTr>
                    <a:noFill/>
                  </a:tcPr>
                </a:tc>
              </a:tr>
              <a:tr h="426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sng" strike="noStrike" cap="none" normalizeH="0" baseline="0" dirty="0" smtClean="0">
                          <a:ln>
                            <a:noFill/>
                          </a:ln>
                          <a:solidFill>
                            <a:schemeClr val="tx1"/>
                          </a:solidFill>
                          <a:effectLst/>
                          <a:latin typeface="Arial" pitchFamily="34" charset="0"/>
                          <a:cs typeface="Arial" pitchFamily="34" charset="0"/>
                        </a:rPr>
                        <a:t>General Fund </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336600"/>
                          </a:solidFill>
                          <a:effectLst/>
                          <a:latin typeface="Arial" pitchFamily="34" charset="0"/>
                          <a:cs typeface="Arial" pitchFamily="34" charset="0"/>
                        </a:rPr>
                        <a:t>     </a:t>
                      </a:r>
                      <a:r>
                        <a:rPr kumimoji="0" lang="en-US" sz="1100" b="0" i="0" u="none" strike="noStrike" cap="none" normalizeH="0" baseline="0" dirty="0" smtClean="0">
                          <a:ln>
                            <a:noFill/>
                          </a:ln>
                          <a:solidFill>
                            <a:schemeClr val="bg2">
                              <a:lumMod val="50000"/>
                            </a:schemeClr>
                          </a:solidFill>
                          <a:effectLst/>
                          <a:latin typeface="Arial" pitchFamily="34" charset="0"/>
                          <a:cs typeface="Arial" pitchFamily="34" charset="0"/>
                        </a:rPr>
                        <a:t>FY 2014-2015 Budget</a:t>
                      </a:r>
                    </a:p>
                  </a:txBody>
                  <a:tcPr marT="45727" marB="45727"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Ad Valorem Taxes</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2,841,670</a:t>
                      </a:r>
                    </a:p>
                  </a:txBody>
                  <a:tcPr marT="45727" marB="45727"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Sales Taxes</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3,430,000 </a:t>
                      </a:r>
                    </a:p>
                  </a:txBody>
                  <a:tcPr marT="45727" marB="45727" anchor="b" horzOverflow="overflow">
                    <a:lnL>
                      <a:noFill/>
                    </a:lnL>
                    <a:lnR cap="flat">
                      <a:noFill/>
                    </a:lnR>
                    <a:lnT>
                      <a:noFill/>
                    </a:lnT>
                    <a:lnB>
                      <a:noFill/>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Franchise &amp; Other Taxes</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428,000 </a:t>
                      </a:r>
                    </a:p>
                  </a:txBody>
                  <a:tcPr marT="45727" marB="45727" anchor="b" horzOverflow="overflow">
                    <a:lnL>
                      <a:noFill/>
                    </a:lnL>
                    <a:lnR cap="flat">
                      <a:noFill/>
                    </a:lnR>
                    <a:lnT>
                      <a:noFill/>
                    </a:lnT>
                    <a:lnB>
                      <a:noFill/>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Licenses &amp; Permits</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86,000</a:t>
                      </a:r>
                    </a:p>
                  </a:txBody>
                  <a:tcPr marT="45727" marB="45727" anchor="b" horzOverflow="overflow">
                    <a:lnL>
                      <a:noFill/>
                    </a:lnL>
                    <a:lnR cap="flat">
                      <a:noFill/>
                    </a:lnR>
                    <a:lnT>
                      <a:noFill/>
                    </a:lnT>
                    <a:lnB>
                      <a:noFill/>
                    </a:lnB>
                    <a:lnTlToBr>
                      <a:noFill/>
                    </a:lnTlToBr>
                    <a:lnBlToTr>
                      <a:noFill/>
                    </a:lnBlToTr>
                    <a:noFill/>
                  </a:tcPr>
                </a:tc>
              </a:tr>
              <a:tr h="292144">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Service Fees</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45,600 </a:t>
                      </a:r>
                    </a:p>
                  </a:txBody>
                  <a:tcPr marT="45727" marB="45727" anchor="b" horzOverflow="overflow">
                    <a:lnL>
                      <a:noFill/>
                    </a:lnL>
                    <a:lnR cap="flat">
                      <a:noFill/>
                    </a:lnR>
                    <a:lnT>
                      <a:noFill/>
                    </a:lnT>
                    <a:lnB>
                      <a:noFill/>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cs typeface="Arial" pitchFamily="34" charset="0"/>
                        </a:rPr>
                        <a:t>Fines &amp; Forfeitures</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245,100</a:t>
                      </a:r>
                    </a:p>
                  </a:txBody>
                  <a:tcPr marT="45727" marB="45727" anchor="b" horzOverflow="overflow">
                    <a:lnL>
                      <a:noFill/>
                    </a:lnL>
                    <a:lnR cap="flat">
                      <a:noFill/>
                    </a:lnR>
                    <a:lnT>
                      <a:noFill/>
                    </a:lnT>
                    <a:lnB>
                      <a:noFill/>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Interest &amp; Other Revenue</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5,000 </a:t>
                      </a:r>
                    </a:p>
                  </a:txBody>
                  <a:tcPr marT="45727" marB="45727" anchor="b" horzOverflow="overflow">
                    <a:lnL>
                      <a:noFill/>
                    </a:lnL>
                    <a:lnR cap="flat">
                      <a:noFill/>
                    </a:lnR>
                    <a:lnT>
                      <a:noFill/>
                    </a:lnT>
                    <a:lnB>
                      <a:noFill/>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Intergovernmental</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1,460,500 </a:t>
                      </a:r>
                    </a:p>
                  </a:txBody>
                  <a:tcPr marT="45727" marB="45727" anchor="b" horzOverflow="overflow">
                    <a:lnL>
                      <a:noFill/>
                    </a:lnL>
                    <a:lnR cap="flat">
                      <a:noFill/>
                    </a:lnR>
                    <a:lnT>
                      <a:noFill/>
                    </a:lnT>
                    <a:lnB>
                      <a:noFill/>
                    </a:lnB>
                    <a:lnTlToBr>
                      <a:noFill/>
                    </a:lnTlToBr>
                    <a:lnBlToTr>
                      <a:noFill/>
                    </a:lnBlToTr>
                    <a:noFill/>
                  </a:tcPr>
                </a:tc>
              </a:tr>
              <a:tr h="28706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Miscellaneous</a:t>
                      </a:r>
                    </a:p>
                  </a:txBody>
                  <a:tcPr marT="45727" marB="4572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225,000</a:t>
                      </a:r>
                    </a:p>
                  </a:txBody>
                  <a:tcPr marT="45727" marB="45727" anchor="b" horzOverflow="overflow">
                    <a:lnL>
                      <a:noFill/>
                    </a:lnL>
                    <a:lnR cap="flat">
                      <a:noFill/>
                    </a:lnR>
                    <a:lnT>
                      <a:noFill/>
                    </a:lnT>
                    <a:lnB>
                      <a:noFill/>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Transfer In</a:t>
                      </a:r>
                    </a:p>
                  </a:txBody>
                  <a:tcPr marT="45727" marB="45727"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613,500</a:t>
                      </a:r>
                    </a:p>
                  </a:txBody>
                  <a:tcPr marT="45727" marB="45727"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909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Total Proposed Revenues</a:t>
                      </a:r>
                    </a:p>
                  </a:txBody>
                  <a:tcPr marT="45727" marB="45727"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9,380,370 </a:t>
                      </a:r>
                    </a:p>
                  </a:txBody>
                  <a:tcPr marT="45727" marB="45727"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182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27" marB="45727"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27" marB="45727" anchor="b" horzOverflow="overflow">
                    <a:lnL>
                      <a:noFill/>
                    </a:lnL>
                    <a:lnR cap="flat">
                      <a:noFill/>
                    </a:lnR>
                    <a:lnT>
                      <a:noFill/>
                    </a:lnT>
                    <a:lnB cap="flat">
                      <a:noFill/>
                    </a:lnB>
                    <a:lnTlToBr>
                      <a:noFill/>
                    </a:lnTlToBr>
                    <a:lnBlToTr>
                      <a:noFill/>
                    </a:lnBlToTr>
                    <a:noFill/>
                  </a:tcPr>
                </a:tc>
              </a:tr>
            </a:tbl>
          </a:graphicData>
        </a:graphic>
      </p:graphicFrame>
      <p:sp>
        <p:nvSpPr>
          <p:cNvPr id="6" name="Slide Number Placeholder 1"/>
          <p:cNvSpPr txBox="1">
            <a:spLocks/>
          </p:cNvSpPr>
          <p:nvPr/>
        </p:nvSpPr>
        <p:spPr>
          <a:xfrm>
            <a:off x="381000" y="19259"/>
            <a:ext cx="800100" cy="438912"/>
          </a:xfrm>
          <a:prstGeom prst="rect">
            <a:avLst/>
          </a:prstGeom>
        </p:spPr>
        <p:txBody>
          <a:bodyPr vert="horz" lIns="91440" tIns="45720" rIns="91440" bIns="45720" rtlCol="0" anchor="ctr"/>
          <a:lstStyle>
            <a:defPPr>
              <a:defRPr lang="en-US"/>
            </a:defPPr>
            <a:lvl1pPr algn="l" rtl="0" fontAlgn="base">
              <a:spcBef>
                <a:spcPct val="0"/>
              </a:spcBef>
              <a:spcAft>
                <a:spcPct val="0"/>
              </a:spcAft>
              <a:defRPr sz="1400" b="1"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fld id="{F5669E6F-A436-41F2-85FF-0D6B9183F3DF}" type="slidenum">
              <a:rPr lang="en-US" smtClean="0"/>
              <a:pPr>
                <a:defRPr/>
              </a:pPr>
              <a:t>56</a:t>
            </a:fld>
            <a:endParaRPr lang="en-US" dirty="0"/>
          </a:p>
        </p:txBody>
      </p:sp>
    </p:spTree>
    <p:extLst>
      <p:ext uri="{BB962C8B-B14F-4D97-AF65-F5344CB8AC3E}">
        <p14:creationId xmlns:p14="http://schemas.microsoft.com/office/powerpoint/2010/main" val="27918051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8554F744-9999-402F-B500-12F6E065F65C}" type="slidenum">
              <a:rPr lang="en-US" smtClean="0"/>
              <a:pPr algn="r">
                <a:defRPr/>
              </a:pPr>
              <a:t>57</a:t>
            </a:fld>
            <a:endParaRPr lang="en-US" dirty="0"/>
          </a:p>
        </p:txBody>
      </p:sp>
      <p:sp>
        <p:nvSpPr>
          <p:cNvPr id="36866" name="Rectangle 2"/>
          <p:cNvSpPr>
            <a:spLocks noGrp="1" noChangeArrowheads="1"/>
          </p:cNvSpPr>
          <p:nvPr>
            <p:ph type="title" idx="4294967295"/>
          </p:nvPr>
        </p:nvSpPr>
        <p:spPr>
          <a:xfrm>
            <a:off x="304800" y="228600"/>
            <a:ext cx="6858000" cy="1371600"/>
          </a:xfrm>
        </p:spPr>
        <p:txBody>
          <a:bodyPr/>
          <a:lstStyle/>
          <a:p>
            <a:pPr eaLnBrk="1" hangingPunct="1"/>
            <a:r>
              <a:rPr lang="en-US" altLang="en-US" sz="2400" dirty="0" smtClean="0">
                <a:solidFill>
                  <a:schemeClr val="bg2">
                    <a:lumMod val="50000"/>
                  </a:schemeClr>
                </a:solidFill>
                <a:latin typeface="Arial" charset="0"/>
                <a:cs typeface="Arial" charset="0"/>
              </a:rPr>
              <a:t>FY 2014-2015</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General Fund </a:t>
            </a:r>
            <a:r>
              <a:rPr lang="en-US" altLang="en-US" sz="2400" dirty="0">
                <a:solidFill>
                  <a:schemeClr val="bg2">
                    <a:lumMod val="50000"/>
                  </a:schemeClr>
                </a:solidFill>
                <a:latin typeface="Arial" charset="0"/>
                <a:cs typeface="Arial" charset="0"/>
              </a:rPr>
              <a:t>E</a:t>
            </a:r>
            <a:r>
              <a:rPr lang="en-US" altLang="en-US" sz="2400" dirty="0" smtClean="0">
                <a:solidFill>
                  <a:schemeClr val="bg2">
                    <a:lumMod val="50000"/>
                  </a:schemeClr>
                </a:solidFill>
                <a:latin typeface="Arial" charset="0"/>
                <a:cs typeface="Arial" charset="0"/>
              </a:rPr>
              <a:t>xpenditures</a:t>
            </a:r>
            <a:br>
              <a:rPr lang="en-US" altLang="en-US" sz="2400" dirty="0" smtClean="0">
                <a:solidFill>
                  <a:schemeClr val="bg2">
                    <a:lumMod val="50000"/>
                  </a:schemeClr>
                </a:solidFill>
                <a:latin typeface="Arial" charset="0"/>
                <a:cs typeface="Arial" charset="0"/>
              </a:rPr>
            </a:br>
            <a:r>
              <a:rPr lang="en-US" altLang="en-US" sz="2400" dirty="0" smtClean="0">
                <a:solidFill>
                  <a:schemeClr val="bg2">
                    <a:lumMod val="50000"/>
                  </a:schemeClr>
                </a:solidFill>
                <a:latin typeface="Arial" charset="0"/>
                <a:cs typeface="Arial" charset="0"/>
              </a:rPr>
              <a:t> by Function</a:t>
            </a:r>
            <a:endParaRPr lang="en-US" altLang="en-US" sz="1800" i="1" dirty="0" smtClean="0">
              <a:solidFill>
                <a:schemeClr val="bg2">
                  <a:lumMod val="50000"/>
                </a:schemeClr>
              </a:solidFill>
              <a:latin typeface="Arial" charset="0"/>
              <a:cs typeface="Arial" charset="0"/>
            </a:endParaRPr>
          </a:p>
        </p:txBody>
      </p:sp>
      <p:graphicFrame>
        <p:nvGraphicFramePr>
          <p:cNvPr id="3" name="Object 3"/>
          <p:cNvGraphicFramePr>
            <a:graphicFrameLocks noGrp="1" noChangeAspect="1"/>
          </p:cNvGraphicFramePr>
          <p:nvPr>
            <p:ph sz="half" idx="4294967295"/>
            <p:extLst>
              <p:ext uri="{D42A27DB-BD31-4B8C-83A1-F6EECF244321}">
                <p14:modId xmlns:p14="http://schemas.microsoft.com/office/powerpoint/2010/main" val="2310347086"/>
              </p:ext>
            </p:extLst>
          </p:nvPr>
        </p:nvGraphicFramePr>
        <p:xfrm>
          <a:off x="1629569" y="1955800"/>
          <a:ext cx="4208462" cy="3733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oup 4"/>
          <p:cNvGraphicFramePr>
            <a:graphicFrameLocks noGrp="1"/>
          </p:cNvGraphicFramePr>
          <p:nvPr>
            <p:ph sz="half" idx="4294967295"/>
            <p:extLst>
              <p:ext uri="{D42A27DB-BD31-4B8C-83A1-F6EECF244321}">
                <p14:modId xmlns:p14="http://schemas.microsoft.com/office/powerpoint/2010/main" val="159585455"/>
              </p:ext>
            </p:extLst>
          </p:nvPr>
        </p:nvGraphicFramePr>
        <p:xfrm>
          <a:off x="1295400" y="5334000"/>
          <a:ext cx="4495800" cy="2759040"/>
        </p:xfrm>
        <a:graphic>
          <a:graphicData uri="http://schemas.openxmlformats.org/drawingml/2006/table">
            <a:tbl>
              <a:tblPr/>
              <a:tblGrid>
                <a:gridCol w="2971519"/>
                <a:gridCol w="1524281"/>
              </a:tblGrid>
              <a:tr h="5183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37" marB="45737" anchor="b" horzOverflow="overflow">
                    <a:lnL cap="flat">
                      <a:noFill/>
                    </a:lnL>
                    <a:lnR>
                      <a:noFill/>
                    </a:lnR>
                    <a:lnT cap="flat">
                      <a:noFill/>
                    </a:lnT>
                    <a:lnB>
                      <a:noFill/>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endParaRPr kumimoji="0" lang="en-US" sz="1900" b="0" i="0" u="none" strike="noStrike" cap="none" normalizeH="0" baseline="0" dirty="0" smtClean="0">
                        <a:ln>
                          <a:noFill/>
                        </a:ln>
                        <a:solidFill>
                          <a:schemeClr val="tx1"/>
                        </a:solidFill>
                        <a:effectLst/>
                        <a:latin typeface="Arial" charset="0"/>
                      </a:endParaRPr>
                    </a:p>
                  </a:txBody>
                  <a:tcPr marT="45737" marB="45737" anchor="b" horzOverflow="overflow">
                    <a:lnL>
                      <a:noFill/>
                    </a:lnL>
                    <a:lnR cap="flat">
                      <a:noFill/>
                    </a:lnR>
                    <a:lnT cap="flat">
                      <a:noFill/>
                    </a:lnT>
                    <a:lnB>
                      <a:noFill/>
                    </a:lnB>
                    <a:lnTlToBr>
                      <a:noFill/>
                    </a:lnTlToBr>
                    <a:lnBlToTr>
                      <a:noFill/>
                    </a:lnBlToTr>
                    <a:noFill/>
                  </a:tcPr>
                </a:tc>
              </a:tr>
              <a:tr h="4267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General Fund</a:t>
                      </a:r>
                    </a:p>
                  </a:txBody>
                  <a:tcPr marT="45737" marB="4573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bg2">
                              <a:lumMod val="50000"/>
                            </a:schemeClr>
                          </a:solidFill>
                          <a:effectLst/>
                          <a:latin typeface="Arial" pitchFamily="34" charset="0"/>
                          <a:cs typeface="Arial" pitchFamily="34" charset="0"/>
                        </a:rPr>
                        <a:t>     FY 2014-2015 Budget</a:t>
                      </a:r>
                    </a:p>
                  </a:txBody>
                  <a:tcPr marT="45737" marB="45737"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911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General Government</a:t>
                      </a:r>
                    </a:p>
                  </a:txBody>
                  <a:tcPr marT="45737" marB="4573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4,283,450</a:t>
                      </a:r>
                    </a:p>
                  </a:txBody>
                  <a:tcPr marT="45737" marB="45737"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25911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Public Safety</a:t>
                      </a:r>
                    </a:p>
                  </a:txBody>
                  <a:tcPr marT="45737" marB="4573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3,321,510</a:t>
                      </a:r>
                    </a:p>
                  </a:txBody>
                  <a:tcPr marT="45737" marB="45737" anchor="b" horzOverflow="overflow">
                    <a:lnL>
                      <a:noFill/>
                    </a:lnL>
                    <a:lnR cap="flat">
                      <a:noFill/>
                    </a:lnR>
                    <a:lnT>
                      <a:noFill/>
                    </a:lnT>
                    <a:lnB>
                      <a:noFill/>
                    </a:lnB>
                    <a:lnTlToBr>
                      <a:noFill/>
                    </a:lnTlToBr>
                    <a:lnBlToTr>
                      <a:noFill/>
                    </a:lnBlToTr>
                    <a:noFill/>
                  </a:tcPr>
                </a:tc>
              </a:tr>
              <a:tr h="25911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Development Services</a:t>
                      </a:r>
                    </a:p>
                  </a:txBody>
                  <a:tcPr marT="45737" marB="45737" anchor="b" horzOverflow="overflow">
                    <a:lnL cap="flat">
                      <a:noFill/>
                    </a:lnL>
                    <a:lnR>
                      <a:noFill/>
                    </a:lnR>
                    <a:lnT>
                      <a:noFill/>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893,790</a:t>
                      </a:r>
                    </a:p>
                  </a:txBody>
                  <a:tcPr marT="45737" marB="45737" anchor="b" horzOverflow="overflow">
                    <a:lnL>
                      <a:noFill/>
                    </a:lnL>
                    <a:lnR cap="flat">
                      <a:noFill/>
                    </a:lnR>
                    <a:lnT>
                      <a:noFill/>
                    </a:lnT>
                    <a:lnB>
                      <a:noFill/>
                    </a:lnB>
                    <a:lnTlToBr>
                      <a:noFill/>
                    </a:lnTlToBr>
                    <a:lnBlToTr>
                      <a:noFill/>
                    </a:lnBlToTr>
                    <a:noFill/>
                  </a:tcPr>
                </a:tc>
              </a:tr>
              <a:tr h="25911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Community Services</a:t>
                      </a:r>
                    </a:p>
                  </a:txBody>
                  <a:tcPr marT="45737" marB="45737" anchor="b"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1,438,340</a:t>
                      </a:r>
                    </a:p>
                  </a:txBody>
                  <a:tcPr marT="45737" marB="45737" anchor="b"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25911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Total Proposed Expenditures</a:t>
                      </a:r>
                    </a:p>
                  </a:txBody>
                  <a:tcPr marT="45737" marB="45737"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 $       9,937,090 </a:t>
                      </a:r>
                    </a:p>
                  </a:txBody>
                  <a:tcPr marT="45737" marB="45737"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5183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37" marB="45737"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marT="45737" marB="45737" anchor="b"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58978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F5669E6F-A436-41F2-85FF-0D6B9183F3DF}" type="slidenum">
              <a:rPr lang="en-US" smtClean="0"/>
              <a:pPr>
                <a:defRPr/>
              </a:pPr>
              <a:t>58</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59</a:t>
            </a:fld>
            <a:endParaRPr lang="en-US" dirty="0"/>
          </a:p>
        </p:txBody>
      </p:sp>
      <p:sp>
        <p:nvSpPr>
          <p:cNvPr id="61442" name="Title 1"/>
          <p:cNvSpPr>
            <a:spLocks noGrp="1"/>
          </p:cNvSpPr>
          <p:nvPr>
            <p:ph type="title" idx="4294967295"/>
          </p:nvPr>
        </p:nvSpPr>
        <p:spPr>
          <a:xfrm>
            <a:off x="333375" y="533400"/>
            <a:ext cx="6172200" cy="990600"/>
          </a:xfrm>
        </p:spPr>
        <p:txBody>
          <a:bodyPr>
            <a:normAutofit/>
          </a:bodyPr>
          <a:lstStyle/>
          <a:p>
            <a:pPr eaLnBrk="1" hangingPunct="1"/>
            <a:r>
              <a:rPr lang="en-US" sz="2200" dirty="0" smtClean="0">
                <a:solidFill>
                  <a:schemeClr val="bg2">
                    <a:lumMod val="50000"/>
                  </a:schemeClr>
                </a:solidFill>
                <a:latin typeface="Arial" charset="0"/>
                <a:cs typeface="Arial" charset="0"/>
              </a:rPr>
              <a:t>General Fund Departmental Summaries</a:t>
            </a:r>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38400" y="2819400"/>
            <a:ext cx="2095500" cy="2838450"/>
          </a:xfrm>
        </p:spPr>
      </p:pic>
      <p:sp>
        <p:nvSpPr>
          <p:cNvPr id="2" name="Slide Number Placeholder 1"/>
          <p:cNvSpPr>
            <a:spLocks noGrp="1"/>
          </p:cNvSpPr>
          <p:nvPr>
            <p:ph type="sldNum" sz="quarter" idx="12"/>
          </p:nvPr>
        </p:nvSpPr>
        <p:spPr>
          <a:xfrm>
            <a:off x="0" y="8650240"/>
            <a:ext cx="769446" cy="486833"/>
          </a:xfrm>
        </p:spPr>
        <p:txBody>
          <a:bodyPr/>
          <a:lstStyle/>
          <a:p>
            <a:pPr>
              <a:defRPr/>
            </a:pPr>
            <a:fld id="{51F9A3B9-B9C9-4E65-8879-89BD329B2B27}"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39849"/>
            <a:ext cx="738014" cy="486833"/>
          </a:xfrm>
        </p:spPr>
        <p:txBody>
          <a:bodyPr/>
          <a:lstStyle/>
          <a:p>
            <a:pPr>
              <a:defRPr/>
            </a:pPr>
            <a:fld id="{F5669E6F-A436-41F2-85FF-0D6B9183F3DF}" type="slidenum">
              <a:rPr lang="en-US" smtClean="0"/>
              <a:pPr>
                <a:defRPr/>
              </a:pPr>
              <a:t>60</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533400" y="584880"/>
            <a:ext cx="5791200" cy="3508653"/>
          </a:xfrm>
          <a:prstGeom prst="rect">
            <a:avLst/>
          </a:prstGeom>
          <a:solidFill>
            <a:schemeClr val="bg1"/>
          </a:solidFill>
          <a:ln>
            <a:noFill/>
          </a:ln>
          <a:effec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LEGISLATIVE</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ea typeface="Times New Roman" pitchFamily="18" charset="0"/>
                <a:cs typeface="Times New Roman" pitchFamily="18" charset="0"/>
              </a:rPr>
              <a:t>					</a:t>
            </a:r>
            <a:endParaRPr lang="en-US" sz="400" dirty="0">
              <a:latin typeface="Arial" pitchFamily="34" charset="0"/>
              <a:cs typeface="+mn-cs"/>
            </a:endParaRPr>
          </a:p>
          <a:p>
            <a:pPr eaLnBrk="0" hangingPunct="0">
              <a:defRPr/>
            </a:pPr>
            <a:r>
              <a:rPr lang="en-US" sz="1100" b="1" dirty="0">
                <a:solidFill>
                  <a:srgbClr val="000000"/>
                </a:solidFill>
                <a:latin typeface="Arial" pitchFamily="34" charset="0"/>
                <a:ea typeface="Times New Roman" pitchFamily="18" charset="0"/>
                <a:cs typeface="Times New Roman" pitchFamily="18" charset="0"/>
              </a:rPr>
              <a:t>Department Description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Appoints the City Manager, City Attorney, Municipal Court Judge and various citizen boards and commissions.</a:t>
            </a:r>
          </a:p>
          <a:p>
            <a:pPr marL="171450" indent="-171450" hangingPunct="0">
              <a:buFont typeface="Arial" pitchFamily="34" charset="0"/>
              <a:buChar char="•"/>
              <a:defRPr/>
            </a:pPr>
            <a:r>
              <a:rPr lang="en-US" sz="1100" dirty="0">
                <a:cs typeface="+mn-cs"/>
              </a:rPr>
              <a:t>Adopts the annual budget of the City and approves purchases and contracts as prescribed by the City Charter and State Law.</a:t>
            </a:r>
          </a:p>
          <a:p>
            <a:pPr marL="171450" indent="-171450" hangingPunct="0">
              <a:buFont typeface="Arial" pitchFamily="34" charset="0"/>
              <a:buChar char="•"/>
              <a:defRPr/>
            </a:pPr>
            <a:r>
              <a:rPr lang="en-US" sz="1100" dirty="0">
                <a:cs typeface="+mn-cs"/>
              </a:rPr>
              <a:t>Reviews/adopts all City ordinances and resolutions.</a:t>
            </a:r>
          </a:p>
          <a:p>
            <a:pPr marL="171450" indent="-171450" hangingPunct="0">
              <a:buFont typeface="Arial" pitchFamily="34" charset="0"/>
              <a:buChar char="•"/>
              <a:defRPr/>
            </a:pPr>
            <a:r>
              <a:rPr lang="en-US" sz="1100" dirty="0">
                <a:cs typeface="+mn-cs"/>
              </a:rPr>
              <a:t>Adopts the City’s ad valorem tax rate and authorizes the issuance of bonds.</a:t>
            </a:r>
          </a:p>
          <a:p>
            <a:pPr marL="171450" indent="-171450" hangingPunct="0">
              <a:buFont typeface="Arial" pitchFamily="34" charset="0"/>
              <a:buChar char="•"/>
              <a:defRPr/>
            </a:pPr>
            <a:r>
              <a:rPr lang="en-US" sz="1100" dirty="0">
                <a:cs typeface="+mn-cs"/>
              </a:rPr>
              <a:t>Establishes the fees and rates for City goods and services.</a:t>
            </a:r>
          </a:p>
          <a:p>
            <a:pPr eaLnBrk="0" hangingPunct="0">
              <a:defRPr/>
            </a:pPr>
            <a:r>
              <a:rPr lang="en-US" sz="1100" dirty="0">
                <a:latin typeface="Arial" pitchFamily="34" charset="0"/>
                <a:ea typeface="Times New Roman" pitchFamily="18" charset="0"/>
                <a:cs typeface="Times New Roman" pitchFamily="18" charset="0"/>
              </a:rPr>
              <a:t>					</a:t>
            </a:r>
            <a:endParaRPr lang="en-US" sz="1100" dirty="0">
              <a:latin typeface="Arial" pitchFamily="34" charset="0"/>
              <a:cs typeface="+mn-cs"/>
            </a:endParaRPr>
          </a:p>
          <a:p>
            <a:pPr eaLnBrk="0" hangingPunct="0">
              <a:defRPr/>
            </a:pPr>
            <a:r>
              <a:rPr lang="en-US" sz="1100" b="1" dirty="0">
                <a:solidFill>
                  <a:srgbClr val="000000"/>
                </a:solidFill>
                <a:latin typeface="Arial" pitchFamily="34" charset="0"/>
                <a:ea typeface="Times New Roman" pitchFamily="18"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ea typeface="Times New Roman" pitchFamily="18" charset="0"/>
                <a:cs typeface="Times New Roman" pitchFamily="18" charset="0"/>
              </a:rPr>
              <a:t>	</a:t>
            </a:r>
            <a:endParaRPr lang="en-US" sz="1100" dirty="0">
              <a:latin typeface="Arial" pitchFamily="34" charset="0"/>
              <a:cs typeface="+mn-cs"/>
            </a:endParaRPr>
          </a:p>
          <a:p>
            <a:pPr marL="171450" indent="-171450" eaLnBrk="0" hangingPunct="0">
              <a:buFont typeface="Arial" pitchFamily="34" charset="0"/>
              <a:buChar char="•"/>
              <a:defRPr/>
            </a:pPr>
            <a:r>
              <a:rPr lang="en-US" sz="1100" dirty="0">
                <a:latin typeface="Arial" pitchFamily="34" charset="0"/>
                <a:ea typeface="Times New Roman" pitchFamily="18" charset="0"/>
                <a:cs typeface="Arial" pitchFamily="34" charset="0"/>
              </a:rPr>
              <a:t>The City Council is located in City Hall at 1311 Chestnut Street, Bastrop, Texas </a:t>
            </a:r>
            <a:r>
              <a:rPr lang="en-US" sz="1100" dirty="0" smtClean="0">
                <a:latin typeface="Arial" pitchFamily="34" charset="0"/>
                <a:ea typeface="Times New Roman" pitchFamily="18" charset="0"/>
                <a:cs typeface="Arial" pitchFamily="34" charset="0"/>
              </a:rPr>
              <a:t>78602.</a:t>
            </a: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The meetings are held at </a:t>
            </a:r>
            <a:r>
              <a:rPr lang="en-US" sz="1100" dirty="0" smtClean="0">
                <a:cs typeface="+mn-cs"/>
              </a:rPr>
              <a:t>6:30 </a:t>
            </a:r>
            <a:r>
              <a:rPr lang="en-US" sz="1100" dirty="0">
                <a:cs typeface="+mn-cs"/>
              </a:rPr>
              <a:t>p.m. on the 2</a:t>
            </a:r>
            <a:r>
              <a:rPr lang="en-US" sz="1100" baseline="30000" dirty="0">
                <a:cs typeface="+mn-cs"/>
              </a:rPr>
              <a:t>nd</a:t>
            </a:r>
            <a:r>
              <a:rPr lang="en-US" sz="1100" dirty="0">
                <a:cs typeface="+mn-cs"/>
              </a:rPr>
              <a:t> and 4</a:t>
            </a:r>
            <a:r>
              <a:rPr lang="en-US" sz="1100" baseline="30000" dirty="0">
                <a:cs typeface="+mn-cs"/>
              </a:rPr>
              <a:t>th</a:t>
            </a:r>
            <a:r>
              <a:rPr lang="en-US" sz="1100" dirty="0">
                <a:cs typeface="+mn-cs"/>
              </a:rPr>
              <a:t> Tuesday of each </a:t>
            </a:r>
            <a:r>
              <a:rPr lang="en-US" sz="1100" dirty="0" smtClean="0">
                <a:cs typeface="+mn-cs"/>
              </a:rPr>
              <a:t>month.</a:t>
            </a:r>
            <a:endParaRPr lang="en-US" sz="1100" dirty="0">
              <a:cs typeface="+mn-cs"/>
            </a:endParaRPr>
          </a:p>
          <a:p>
            <a:pPr marL="171450" indent="-171450" hangingPunct="0">
              <a:buFont typeface="Arial" pitchFamily="34" charset="0"/>
              <a:buChar char="•"/>
              <a:defRPr/>
            </a:pPr>
            <a:r>
              <a:rPr lang="en-US" sz="1100" dirty="0">
                <a:cs typeface="+mn-cs"/>
              </a:rPr>
              <a:t>You may contact the </a:t>
            </a:r>
            <a:r>
              <a:rPr lang="en-US" sz="1100" dirty="0" smtClean="0">
                <a:cs typeface="+mn-cs"/>
              </a:rPr>
              <a:t>City Manager or </a:t>
            </a:r>
            <a:r>
              <a:rPr lang="en-US" sz="1100" dirty="0">
                <a:cs typeface="+mn-cs"/>
              </a:rPr>
              <a:t>City Secretary, who will contact the City Council, by phone at (512) 332-8800, or you may write the Mayor or Council at </a:t>
            </a:r>
            <a:r>
              <a:rPr lang="en-US" sz="1100" dirty="0" smtClean="0">
                <a:cs typeface="+mn-cs"/>
              </a:rPr>
              <a:t> P.O</a:t>
            </a:r>
            <a:r>
              <a:rPr lang="en-US" sz="1100" dirty="0">
                <a:cs typeface="+mn-cs"/>
              </a:rPr>
              <a:t>. Box 427, Bastrop, Texas </a:t>
            </a:r>
            <a:r>
              <a:rPr lang="en-US" sz="1100" dirty="0" smtClean="0">
                <a:cs typeface="+mn-cs"/>
              </a:rPr>
              <a:t>78602.</a:t>
            </a:r>
            <a:endParaRPr lang="en-US" sz="1100" dirty="0">
              <a:cs typeface="+mn-cs"/>
            </a:endParaRPr>
          </a:p>
          <a:p>
            <a:pPr eaLnBrk="0" hangingPunct="0">
              <a:defRPr/>
            </a:pPr>
            <a:endParaRPr lang="en-US" sz="10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668047741"/>
              </p:ext>
            </p:extLst>
          </p:nvPr>
        </p:nvGraphicFramePr>
        <p:xfrm>
          <a:off x="685799" y="4037016"/>
          <a:ext cx="5638801" cy="2362214"/>
        </p:xfrm>
        <a:graphic>
          <a:graphicData uri="http://schemas.openxmlformats.org/drawingml/2006/table">
            <a:tbl>
              <a:tblPr>
                <a:tableStyleId>{ED083AE6-46FA-4A59-8FB0-9F97EB10719F}</a:tableStyleId>
              </a:tblPr>
              <a:tblGrid>
                <a:gridCol w="1874699"/>
                <a:gridCol w="955729"/>
                <a:gridCol w="955729"/>
                <a:gridCol w="955729"/>
                <a:gridCol w="896915"/>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2012-2013</a:t>
                      </a:r>
                      <a:endParaRPr lang="en-US" sz="900" b="1" dirty="0">
                        <a:solidFill>
                          <a:schemeClr val="tx1"/>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2014-2015</a:t>
                      </a:r>
                      <a:endParaRPr lang="en-US" sz="900" b="1" dirty="0">
                        <a:solidFill>
                          <a:schemeClr val="tx1"/>
                        </a:solidFill>
                        <a:effectLst/>
                        <a:latin typeface="Times New Roman"/>
                        <a:ea typeface="Times New Roman"/>
                      </a:endParaRPr>
                    </a:p>
                  </a:txBody>
                  <a:tcPr marL="67661" marR="67661"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a:solidFill>
                            <a:srgbClr val="CC9900"/>
                          </a:solidFill>
                          <a:effectLst/>
                        </a:rPr>
                        <a:t>Prior YTD</a:t>
                      </a:r>
                      <a:endParaRPr lang="en-US" sz="900" b="0" dirty="0">
                        <a:solidFill>
                          <a:srgbClr val="CC9900"/>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smtClean="0">
                          <a:solidFill>
                            <a:srgbClr val="CC9900"/>
                          </a:solidFill>
                          <a:effectLst/>
                        </a:rPr>
                        <a:t>Original Budget</a:t>
                      </a:r>
                      <a:endParaRPr lang="en-US" sz="900" b="0" dirty="0">
                        <a:solidFill>
                          <a:srgbClr val="CC9900"/>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a:solidFill>
                            <a:srgbClr val="CC9900"/>
                          </a:solidFill>
                          <a:effectLst/>
                        </a:rPr>
                        <a:t>Projected YTD</a:t>
                      </a:r>
                      <a:endParaRPr lang="en-US" sz="900" b="0" dirty="0">
                        <a:solidFill>
                          <a:srgbClr val="CC9900"/>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a:solidFill>
                            <a:srgbClr val="CC9900"/>
                          </a:solidFill>
                          <a:effectLst/>
                        </a:rPr>
                        <a:t>Budget</a:t>
                      </a:r>
                      <a:endParaRPr lang="en-US" sz="900" b="0" dirty="0">
                        <a:solidFill>
                          <a:srgbClr val="CC9900"/>
                        </a:solidFill>
                        <a:effectLst/>
                        <a:latin typeface="Times New Roman"/>
                        <a:ea typeface="Times New Roman"/>
                      </a:endParaRPr>
                    </a:p>
                  </a:txBody>
                  <a:tcPr marL="67661" marR="67661" marT="0" marB="0"/>
                </a:tc>
              </a:tr>
              <a:tr h="209535">
                <a:tc>
                  <a:txBody>
                    <a:bodyPr/>
                    <a:lstStyle/>
                    <a:p>
                      <a:pPr marL="0" marR="0" algn="l" hangingPunct="0">
                        <a:spcBef>
                          <a:spcPts val="0"/>
                        </a:spcBef>
                        <a:spcAft>
                          <a:spcPts val="0"/>
                        </a:spcAft>
                      </a:pPr>
                      <a:r>
                        <a:rPr lang="en-US" sz="900" dirty="0" smtClean="0">
                          <a:effectLst/>
                        </a:rPr>
                        <a:t>Personnel</a:t>
                      </a:r>
                      <a:endParaRPr lang="en-US" sz="900" dirty="0">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smtClean="0"/>
                        <a:t>5,261</a:t>
                      </a:r>
                      <a:endParaRPr lang="en-US" sz="900" dirty="0"/>
                    </a:p>
                  </a:txBody>
                  <a:tcPr marL="67661" marR="67661" marT="0" marB="0" anchor="ctr"/>
                </a:tc>
                <a:tc>
                  <a:txBody>
                    <a:bodyPr/>
                    <a:lstStyle/>
                    <a:p>
                      <a:pPr marL="0" marR="0" algn="r" hangingPunct="0">
                        <a:spcBef>
                          <a:spcPts val="0"/>
                        </a:spcBef>
                        <a:spcAft>
                          <a:spcPts val="0"/>
                        </a:spcAft>
                      </a:pPr>
                      <a:r>
                        <a:rPr lang="en-US" sz="900" dirty="0" smtClean="0"/>
                        <a:t>5,970</a:t>
                      </a:r>
                      <a:endParaRPr lang="en-US" sz="900" dirty="0"/>
                    </a:p>
                  </a:txBody>
                  <a:tcPr marL="67661" marR="67661" marT="0" marB="0" anchor="ctr"/>
                </a:tc>
                <a:tc>
                  <a:txBody>
                    <a:bodyPr/>
                    <a:lstStyle/>
                    <a:p>
                      <a:pPr marL="0" marR="0" algn="r" hangingPunct="0">
                        <a:spcBef>
                          <a:spcPts val="0"/>
                        </a:spcBef>
                        <a:spcAft>
                          <a:spcPts val="0"/>
                        </a:spcAft>
                      </a:pPr>
                      <a:r>
                        <a:rPr lang="en-US" sz="900" dirty="0" smtClean="0"/>
                        <a:t>5,970</a:t>
                      </a:r>
                      <a:endParaRPr lang="en-US" sz="900" dirty="0"/>
                    </a:p>
                  </a:txBody>
                  <a:tcPr marL="67661" marR="67661" marT="0" marB="0" anchor="ctr"/>
                </a:tc>
                <a:tc>
                  <a:txBody>
                    <a:bodyPr/>
                    <a:lstStyle/>
                    <a:p>
                      <a:pPr marL="0" marR="0" algn="r" hangingPunct="0">
                        <a:spcBef>
                          <a:spcPts val="0"/>
                        </a:spcBef>
                        <a:spcAft>
                          <a:spcPts val="0"/>
                        </a:spcAft>
                      </a:pPr>
                      <a:r>
                        <a:rPr lang="en-US" sz="900" dirty="0" smtClean="0"/>
                        <a:t>5,970</a:t>
                      </a:r>
                      <a:endParaRPr lang="en-US" sz="900" dirty="0"/>
                    </a:p>
                  </a:txBody>
                  <a:tcPr marL="67661" marR="67661" marT="0" marB="0" anchor="ctr"/>
                </a:tc>
              </a:tr>
              <a:tr h="209535">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smtClean="0"/>
                        <a:t>3,829</a:t>
                      </a:r>
                      <a:endParaRPr lang="en-US" sz="900" dirty="0"/>
                    </a:p>
                  </a:txBody>
                  <a:tcPr marL="67661" marR="67661" marT="0" marB="0" anchor="ctr"/>
                </a:tc>
                <a:tc>
                  <a:txBody>
                    <a:bodyPr/>
                    <a:lstStyle/>
                    <a:p>
                      <a:pPr marL="0" marR="0" algn="r" hangingPunct="0">
                        <a:spcBef>
                          <a:spcPts val="0"/>
                        </a:spcBef>
                        <a:spcAft>
                          <a:spcPts val="0"/>
                        </a:spcAft>
                      </a:pPr>
                      <a:r>
                        <a:rPr lang="en-US" sz="900" dirty="0" smtClean="0"/>
                        <a:t>4,900</a:t>
                      </a:r>
                      <a:endParaRPr lang="en-US" sz="900" dirty="0"/>
                    </a:p>
                  </a:txBody>
                  <a:tcPr marL="67661" marR="67661" marT="0" marB="0" anchor="ctr"/>
                </a:tc>
                <a:tc>
                  <a:txBody>
                    <a:bodyPr/>
                    <a:lstStyle/>
                    <a:p>
                      <a:pPr marL="0" marR="0" algn="r" hangingPunct="0">
                        <a:spcBef>
                          <a:spcPts val="0"/>
                        </a:spcBef>
                        <a:spcAft>
                          <a:spcPts val="0"/>
                        </a:spcAft>
                      </a:pPr>
                      <a:r>
                        <a:rPr lang="en-US" sz="900" dirty="0" smtClean="0"/>
                        <a:t>4,650</a:t>
                      </a:r>
                      <a:endParaRPr lang="en-US" sz="900" dirty="0"/>
                    </a:p>
                  </a:txBody>
                  <a:tcPr marL="67661" marR="67661" marT="0" marB="0" anchor="ctr"/>
                </a:tc>
                <a:tc>
                  <a:txBody>
                    <a:bodyPr/>
                    <a:lstStyle/>
                    <a:p>
                      <a:pPr marL="0" marR="0" algn="r" hangingPunct="0">
                        <a:spcBef>
                          <a:spcPts val="0"/>
                        </a:spcBef>
                        <a:spcAft>
                          <a:spcPts val="0"/>
                        </a:spcAft>
                      </a:pPr>
                      <a:r>
                        <a:rPr lang="en-US" sz="900" dirty="0" smtClean="0"/>
                        <a:t>4,530</a:t>
                      </a:r>
                      <a:endParaRPr lang="en-US" sz="900" dirty="0"/>
                    </a:p>
                  </a:txBody>
                  <a:tcPr marL="67661" marR="67661" marT="0" marB="0" anchor="ctr"/>
                </a:tc>
              </a:tr>
              <a:tr h="209535">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smtClean="0"/>
                        <a:t>0</a:t>
                      </a:r>
                      <a:endParaRPr lang="en-US" sz="900" dirty="0"/>
                    </a:p>
                  </a:txBody>
                  <a:tcPr marL="67661" marR="67661" marT="0" marB="0" anchor="ctr"/>
                </a:tc>
                <a:tc>
                  <a:txBody>
                    <a:bodyPr/>
                    <a:lstStyle/>
                    <a:p>
                      <a:pPr marL="0" marR="0" algn="r" hangingPunct="0">
                        <a:spcBef>
                          <a:spcPts val="0"/>
                        </a:spcBef>
                        <a:spcAft>
                          <a:spcPts val="0"/>
                        </a:spcAft>
                      </a:pPr>
                      <a:r>
                        <a:rPr lang="en-US" sz="900" dirty="0" smtClean="0"/>
                        <a:t>0</a:t>
                      </a:r>
                      <a:endParaRPr lang="en-US" sz="900" dirty="0"/>
                    </a:p>
                  </a:txBody>
                  <a:tcPr marL="67661" marR="67661" marT="0" marB="0" anchor="ctr"/>
                </a:tc>
                <a:tc>
                  <a:txBody>
                    <a:bodyPr/>
                    <a:lstStyle/>
                    <a:p>
                      <a:pPr marL="0" marR="0" algn="r" hangingPunct="0">
                        <a:spcBef>
                          <a:spcPts val="0"/>
                        </a:spcBef>
                        <a:spcAft>
                          <a:spcPts val="0"/>
                        </a:spcAft>
                      </a:pPr>
                      <a:r>
                        <a:rPr lang="en-US" sz="900" dirty="0" smtClean="0"/>
                        <a:t>0</a:t>
                      </a:r>
                      <a:endParaRPr lang="en-US" sz="900" dirty="0"/>
                    </a:p>
                  </a:txBody>
                  <a:tcPr marL="67661" marR="67661" marT="0" marB="0" anchor="ctr"/>
                </a:tc>
                <a:tc>
                  <a:txBody>
                    <a:bodyPr/>
                    <a:lstStyle/>
                    <a:p>
                      <a:pPr marL="0" marR="0" algn="r" hangingPunct="0">
                        <a:spcBef>
                          <a:spcPts val="0"/>
                        </a:spcBef>
                        <a:spcAft>
                          <a:spcPts val="0"/>
                        </a:spcAft>
                      </a:pPr>
                      <a:r>
                        <a:rPr lang="en-US" sz="900" dirty="0" smtClean="0"/>
                        <a:t>0</a:t>
                      </a:r>
                      <a:endParaRPr lang="en-US" sz="900" dirty="0"/>
                    </a:p>
                  </a:txBody>
                  <a:tcPr marL="67661" marR="67661" marT="0" marB="0" anchor="ctr"/>
                </a:tc>
              </a:tr>
              <a:tr h="209535">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smtClean="0"/>
                        <a:t>6,710</a:t>
                      </a:r>
                      <a:endParaRPr lang="en-US" sz="900" dirty="0"/>
                    </a:p>
                  </a:txBody>
                  <a:tcPr marL="67661" marR="67661" marT="0" marB="0" anchor="ctr"/>
                </a:tc>
                <a:tc>
                  <a:txBody>
                    <a:bodyPr/>
                    <a:lstStyle/>
                    <a:p>
                      <a:pPr marL="0" marR="0" algn="r" hangingPunct="0">
                        <a:spcBef>
                          <a:spcPts val="0"/>
                        </a:spcBef>
                        <a:spcAft>
                          <a:spcPts val="0"/>
                        </a:spcAft>
                      </a:pPr>
                      <a:r>
                        <a:rPr lang="en-US" sz="900" dirty="0" smtClean="0"/>
                        <a:t>8,000</a:t>
                      </a:r>
                      <a:endParaRPr lang="en-US" sz="900" dirty="0"/>
                    </a:p>
                  </a:txBody>
                  <a:tcPr marL="67661" marR="67661" marT="0" marB="0" anchor="ctr"/>
                </a:tc>
                <a:tc>
                  <a:txBody>
                    <a:bodyPr/>
                    <a:lstStyle/>
                    <a:p>
                      <a:pPr marL="0" marR="0" algn="r" hangingPunct="0">
                        <a:spcBef>
                          <a:spcPts val="0"/>
                        </a:spcBef>
                        <a:spcAft>
                          <a:spcPts val="0"/>
                        </a:spcAft>
                      </a:pPr>
                      <a:r>
                        <a:rPr lang="en-US" sz="900" dirty="0" smtClean="0"/>
                        <a:t>8,000</a:t>
                      </a:r>
                      <a:endParaRPr lang="en-US" sz="900" dirty="0"/>
                    </a:p>
                  </a:txBody>
                  <a:tcPr marL="67661" marR="67661" marT="0" marB="0" anchor="ctr"/>
                </a:tc>
                <a:tc>
                  <a:txBody>
                    <a:bodyPr/>
                    <a:lstStyle/>
                    <a:p>
                      <a:pPr marL="0" marR="0" algn="r" hangingPunct="0">
                        <a:spcBef>
                          <a:spcPts val="0"/>
                        </a:spcBef>
                        <a:spcAft>
                          <a:spcPts val="0"/>
                        </a:spcAft>
                      </a:pPr>
                      <a:r>
                        <a:rPr lang="en-US" sz="900" dirty="0" smtClean="0"/>
                        <a:t>8,000</a:t>
                      </a:r>
                      <a:endParaRPr lang="en-US" sz="900" dirty="0"/>
                    </a:p>
                  </a:txBody>
                  <a:tcPr marL="67661" marR="67661" marT="0" marB="0" anchor="ctr"/>
                </a:tc>
              </a:tr>
              <a:tr h="209535">
                <a:tc>
                  <a:txBody>
                    <a:bodyPr/>
                    <a:lstStyle/>
                    <a:p>
                      <a:pPr marL="0" marR="0" algn="l" hangingPunct="0">
                        <a:spcBef>
                          <a:spcPts val="0"/>
                        </a:spcBef>
                        <a:spcAft>
                          <a:spcPts val="0"/>
                        </a:spcAft>
                      </a:pPr>
                      <a:r>
                        <a:rPr lang="en-US" sz="900" dirty="0">
                          <a:effectLst/>
                        </a:rPr>
                        <a:t>Contractual </a:t>
                      </a:r>
                      <a:endParaRPr lang="en-US" sz="900" dirty="0">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smtClean="0"/>
                        <a:t>2,136</a:t>
                      </a:r>
                      <a:endParaRPr lang="en-US" sz="900" dirty="0"/>
                    </a:p>
                  </a:txBody>
                  <a:tcPr marL="67661" marR="67661" marT="0" marB="0" anchor="ctr"/>
                </a:tc>
                <a:tc>
                  <a:txBody>
                    <a:bodyPr/>
                    <a:lstStyle/>
                    <a:p>
                      <a:pPr marL="0" marR="0" algn="r" hangingPunct="0">
                        <a:spcBef>
                          <a:spcPts val="0"/>
                        </a:spcBef>
                        <a:spcAft>
                          <a:spcPts val="0"/>
                        </a:spcAft>
                      </a:pPr>
                      <a:r>
                        <a:rPr lang="en-US" sz="900" dirty="0" smtClean="0"/>
                        <a:t>1,800</a:t>
                      </a:r>
                      <a:endParaRPr lang="en-US" sz="900" dirty="0"/>
                    </a:p>
                  </a:txBody>
                  <a:tcPr marL="67661" marR="67661" marT="0" marB="0" anchor="ctr"/>
                </a:tc>
                <a:tc>
                  <a:txBody>
                    <a:bodyPr/>
                    <a:lstStyle/>
                    <a:p>
                      <a:pPr marL="0" marR="0" algn="r" hangingPunct="0">
                        <a:spcBef>
                          <a:spcPts val="0"/>
                        </a:spcBef>
                        <a:spcAft>
                          <a:spcPts val="0"/>
                        </a:spcAft>
                      </a:pPr>
                      <a:r>
                        <a:rPr lang="en-US" sz="900" dirty="0" smtClean="0"/>
                        <a:t>2,100</a:t>
                      </a:r>
                      <a:endParaRPr lang="en-US" sz="900" dirty="0"/>
                    </a:p>
                  </a:txBody>
                  <a:tcPr marL="67661" marR="67661" marT="0" marB="0" anchor="ctr"/>
                </a:tc>
                <a:tc>
                  <a:txBody>
                    <a:bodyPr/>
                    <a:lstStyle/>
                    <a:p>
                      <a:pPr marL="0" marR="0" algn="r" hangingPunct="0">
                        <a:spcBef>
                          <a:spcPts val="0"/>
                        </a:spcBef>
                        <a:spcAft>
                          <a:spcPts val="0"/>
                        </a:spcAft>
                      </a:pPr>
                      <a:r>
                        <a:rPr lang="en-US" sz="900" dirty="0" smtClean="0"/>
                        <a:t>11,800</a:t>
                      </a:r>
                      <a:endParaRPr lang="en-US" sz="900" dirty="0"/>
                    </a:p>
                  </a:txBody>
                  <a:tcPr marL="67661" marR="67661" marT="0" marB="0" anchor="ctr"/>
                </a:tc>
              </a:tr>
              <a:tr h="282044">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1" marR="67661" marT="0" marB="0"/>
                </a:tc>
                <a:tc>
                  <a:txBody>
                    <a:bodyPr/>
                    <a:lstStyle/>
                    <a:p>
                      <a:pPr marL="0" marR="0" algn="r" hangingPunct="0">
                        <a:spcBef>
                          <a:spcPts val="0"/>
                        </a:spcBef>
                        <a:spcAft>
                          <a:spcPts val="0"/>
                        </a:spcAft>
                      </a:pPr>
                      <a:r>
                        <a:rPr lang="en-US" sz="900" dirty="0" smtClean="0"/>
                        <a:t>9,284</a:t>
                      </a:r>
                      <a:endParaRPr lang="en-US" sz="900" dirty="0"/>
                    </a:p>
                  </a:txBody>
                  <a:tcPr marL="67661" marR="67661" marT="0" marB="0"/>
                </a:tc>
                <a:tc>
                  <a:txBody>
                    <a:bodyPr/>
                    <a:lstStyle/>
                    <a:p>
                      <a:pPr marL="0" marR="0" algn="r" hangingPunct="0">
                        <a:spcBef>
                          <a:spcPts val="0"/>
                        </a:spcBef>
                        <a:spcAft>
                          <a:spcPts val="0"/>
                        </a:spcAft>
                      </a:pPr>
                      <a:r>
                        <a:rPr lang="en-US" sz="900" dirty="0" smtClean="0"/>
                        <a:t>16,040</a:t>
                      </a:r>
                      <a:endParaRPr lang="en-US" sz="900" dirty="0"/>
                    </a:p>
                  </a:txBody>
                  <a:tcPr marL="67661" marR="67661" marT="0" marB="0"/>
                </a:tc>
                <a:tc>
                  <a:txBody>
                    <a:bodyPr/>
                    <a:lstStyle/>
                    <a:p>
                      <a:pPr marL="0" marR="0" algn="r" hangingPunct="0">
                        <a:spcBef>
                          <a:spcPts val="0"/>
                        </a:spcBef>
                        <a:spcAft>
                          <a:spcPts val="0"/>
                        </a:spcAft>
                      </a:pPr>
                      <a:r>
                        <a:rPr lang="en-US" sz="900" dirty="0" smtClean="0"/>
                        <a:t>15,645</a:t>
                      </a:r>
                      <a:endParaRPr lang="en-US" sz="900" dirty="0"/>
                    </a:p>
                  </a:txBody>
                  <a:tcPr marL="67661" marR="67661" marT="0" marB="0"/>
                </a:tc>
                <a:tc>
                  <a:txBody>
                    <a:bodyPr/>
                    <a:lstStyle/>
                    <a:p>
                      <a:pPr marL="0" marR="0" algn="r" hangingPunct="0">
                        <a:spcBef>
                          <a:spcPts val="0"/>
                        </a:spcBef>
                        <a:spcAft>
                          <a:spcPts val="0"/>
                        </a:spcAft>
                      </a:pPr>
                      <a:r>
                        <a:rPr lang="en-US" sz="900" dirty="0" smtClean="0"/>
                        <a:t>19,940</a:t>
                      </a:r>
                      <a:endParaRPr lang="en-US" sz="900" dirty="0"/>
                    </a:p>
                  </a:txBody>
                  <a:tcPr marL="67661" marR="67661" marT="0" marB="0"/>
                </a:tc>
              </a:tr>
              <a:tr h="209535">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1" marR="67661" marT="0" marB="0" anchor="ctr"/>
                </a:tc>
                <a:tc>
                  <a:txBody>
                    <a:bodyPr/>
                    <a:lstStyle/>
                    <a:p>
                      <a:pPr marL="0" marR="0" algn="r" hangingPunct="0">
                        <a:spcBef>
                          <a:spcPts val="0"/>
                        </a:spcBef>
                        <a:spcAft>
                          <a:spcPts val="0"/>
                        </a:spcAft>
                      </a:pPr>
                      <a:r>
                        <a:rPr lang="en-US" sz="900" b="1" dirty="0" smtClean="0"/>
                        <a:t>$27,219</a:t>
                      </a:r>
                      <a:endParaRPr lang="en-US" sz="900" b="1" dirty="0">
                        <a:solidFill>
                          <a:srgbClr val="336600"/>
                        </a:solidFill>
                      </a:endParaRPr>
                    </a:p>
                  </a:txBody>
                  <a:tcPr marL="67661" marR="67661" marT="0" marB="0" anchor="ctr"/>
                </a:tc>
                <a:tc>
                  <a:txBody>
                    <a:bodyPr/>
                    <a:lstStyle/>
                    <a:p>
                      <a:pPr marL="0" marR="0" algn="r" hangingPunct="0">
                        <a:spcBef>
                          <a:spcPts val="0"/>
                        </a:spcBef>
                        <a:spcAft>
                          <a:spcPts val="0"/>
                        </a:spcAft>
                      </a:pPr>
                      <a:r>
                        <a:rPr lang="en-US" sz="900" b="1" dirty="0" smtClean="0">
                          <a:solidFill>
                            <a:schemeClr val="tx1"/>
                          </a:solidFill>
                        </a:rPr>
                        <a:t>$36,710</a:t>
                      </a:r>
                      <a:endParaRPr lang="en-US" sz="900" b="1" dirty="0">
                        <a:solidFill>
                          <a:schemeClr val="tx1"/>
                        </a:solidFill>
                      </a:endParaRPr>
                    </a:p>
                  </a:txBody>
                  <a:tcPr marL="67661" marR="67661" marT="0" marB="0" anchor="ctr"/>
                </a:tc>
                <a:tc>
                  <a:txBody>
                    <a:bodyPr/>
                    <a:lstStyle/>
                    <a:p>
                      <a:pPr marL="0" marR="0" algn="r" hangingPunct="0">
                        <a:spcBef>
                          <a:spcPts val="0"/>
                        </a:spcBef>
                        <a:spcAft>
                          <a:spcPts val="0"/>
                        </a:spcAft>
                      </a:pPr>
                      <a:r>
                        <a:rPr lang="en-US" sz="900" b="1" dirty="0" smtClean="0">
                          <a:solidFill>
                            <a:schemeClr val="tx1"/>
                          </a:solidFill>
                        </a:rPr>
                        <a:t>$36,365</a:t>
                      </a:r>
                      <a:endParaRPr lang="en-US" sz="900" b="1" dirty="0">
                        <a:solidFill>
                          <a:schemeClr val="tx1"/>
                        </a:solidFill>
                      </a:endParaRPr>
                    </a:p>
                  </a:txBody>
                  <a:tcPr marL="67661" marR="67661" marT="0" marB="0" anchor="ctr"/>
                </a:tc>
                <a:tc>
                  <a:txBody>
                    <a:bodyPr/>
                    <a:lstStyle/>
                    <a:p>
                      <a:pPr marL="0" marR="0" algn="r" hangingPunct="0">
                        <a:spcBef>
                          <a:spcPts val="0"/>
                        </a:spcBef>
                        <a:spcAft>
                          <a:spcPts val="0"/>
                        </a:spcAft>
                      </a:pPr>
                      <a:r>
                        <a:rPr lang="en-US" sz="900" b="1" dirty="0" smtClean="0">
                          <a:solidFill>
                            <a:schemeClr val="tx1"/>
                          </a:solidFill>
                        </a:rPr>
                        <a:t>$50,240</a:t>
                      </a:r>
                      <a:endParaRPr lang="en-US" sz="900" b="1" dirty="0">
                        <a:solidFill>
                          <a:schemeClr val="tx1"/>
                        </a:solidFill>
                      </a:endParaRPr>
                    </a:p>
                  </a:txBody>
                  <a:tcPr marL="67661" marR="67661" marT="0" marB="0" anchor="ctr"/>
                </a:tc>
              </a:tr>
            </a:tbl>
          </a:graphicData>
        </a:graphic>
      </p:graphicFrame>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61</a:t>
            </a:fld>
            <a:endParaRPr lang="en-US" dirty="0"/>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066802"/>
            <a:ext cx="6019800" cy="3847207"/>
          </a:xfrm>
          <a:prstGeom prst="rect">
            <a:avLst/>
          </a:prstGeom>
          <a:solidFill>
            <a:schemeClr val="bg1"/>
          </a:solidFill>
        </p:spPr>
        <p:txBody>
          <a:bodyPr>
            <a:spAutoFit/>
          </a:bodyPr>
          <a:lstStyle/>
          <a:p>
            <a:pPr hangingPunct="0">
              <a:defRPr/>
            </a:pPr>
            <a:r>
              <a:rPr lang="en-US" sz="1000" dirty="0">
                <a:cs typeface="+mn-cs"/>
              </a:rPr>
              <a:t> </a:t>
            </a:r>
            <a:endParaRPr lang="en-US" sz="1000" dirty="0" smtClean="0">
              <a:cs typeface="+mn-cs"/>
            </a:endParaRPr>
          </a:p>
          <a:p>
            <a:r>
              <a:rPr lang="en-US" sz="1100" b="1" dirty="0" smtClean="0"/>
              <a:t>2013-2014 Accomplishments</a:t>
            </a:r>
            <a:endParaRPr lang="en-US" sz="1100" dirty="0" smtClean="0"/>
          </a:p>
          <a:p>
            <a:r>
              <a:rPr lang="en-US" sz="1100" dirty="0" smtClean="0"/>
              <a:t>•   Started Form-Based Codes project for zoning in FY14, anticipate completion in FY15.</a:t>
            </a:r>
          </a:p>
          <a:p>
            <a:pPr marL="171450" indent="-171450">
              <a:buFont typeface="Arial" panose="020B0604020202020204" pitchFamily="34" charset="0"/>
              <a:buChar char="•"/>
            </a:pPr>
            <a:r>
              <a:rPr lang="en-US" sz="1100" dirty="0" smtClean="0"/>
              <a:t>Reviewed Hotel Occupancy Tax (HOT) Funding.</a:t>
            </a:r>
          </a:p>
          <a:p>
            <a:pPr marL="171450" indent="-171450">
              <a:buFont typeface="Arial" panose="020B0604020202020204" pitchFamily="34" charset="0"/>
              <a:buChar char="•"/>
            </a:pPr>
            <a:r>
              <a:rPr lang="en-US" sz="1100" dirty="0" smtClean="0"/>
              <a:t>Continued to develop and implement Short-term and Long-term Water Plan Strategy for the City of Bastrop.</a:t>
            </a:r>
          </a:p>
          <a:p>
            <a:pPr hangingPunct="0">
              <a:defRPr/>
            </a:pPr>
            <a:r>
              <a:rPr lang="en-US" sz="1100" dirty="0" smtClean="0"/>
              <a:t> </a:t>
            </a:r>
          </a:p>
          <a:p>
            <a:r>
              <a:rPr lang="en-US" sz="1100" b="1" dirty="0" smtClean="0"/>
              <a:t>2014-2015 </a:t>
            </a:r>
            <a:r>
              <a:rPr lang="en-US" sz="1100" b="1" dirty="0"/>
              <a:t>Goals</a:t>
            </a:r>
            <a:endParaRPr lang="en-US" sz="1100" dirty="0"/>
          </a:p>
          <a:p>
            <a:r>
              <a:rPr lang="en-US" sz="1100" dirty="0"/>
              <a:t>• </a:t>
            </a:r>
            <a:r>
              <a:rPr lang="en-US" sz="1100" dirty="0" smtClean="0"/>
              <a:t>  Maintain </a:t>
            </a:r>
            <a:r>
              <a:rPr lang="en-US" sz="1100" dirty="0"/>
              <a:t>good relations with surrounding communities in order to promote regional efforts.</a:t>
            </a:r>
          </a:p>
          <a:p>
            <a:r>
              <a:rPr lang="en-US" sz="1100" dirty="0" smtClean="0"/>
              <a:t>•   Continue </a:t>
            </a:r>
            <a:r>
              <a:rPr lang="en-US" sz="1100" dirty="0"/>
              <a:t>to seek out community friendly businesses to locate within the city limits while  </a:t>
            </a:r>
            <a:endParaRPr lang="en-US" sz="1100" dirty="0" smtClean="0"/>
          </a:p>
          <a:p>
            <a:r>
              <a:rPr lang="en-US" sz="1100" dirty="0"/>
              <a:t> </a:t>
            </a:r>
            <a:r>
              <a:rPr lang="en-US" sz="1100" dirty="0" smtClean="0"/>
              <a:t>    working </a:t>
            </a:r>
            <a:r>
              <a:rPr lang="en-US" sz="1100" dirty="0"/>
              <a:t>with the BEDC.</a:t>
            </a:r>
          </a:p>
          <a:p>
            <a:r>
              <a:rPr lang="en-US" sz="1100" dirty="0"/>
              <a:t>• </a:t>
            </a:r>
            <a:r>
              <a:rPr lang="en-US" sz="1100" dirty="0" smtClean="0"/>
              <a:t>  Continue </a:t>
            </a:r>
            <a:r>
              <a:rPr lang="en-US" sz="1100" dirty="0"/>
              <a:t>to make Bastrop the best community in the nation through preservation of the past</a:t>
            </a:r>
          </a:p>
          <a:p>
            <a:pPr marL="166688"/>
            <a:r>
              <a:rPr lang="en-US" sz="1100" dirty="0"/>
              <a:t>and progress for the future.</a:t>
            </a:r>
          </a:p>
          <a:p>
            <a:r>
              <a:rPr lang="en-US" sz="1100" dirty="0"/>
              <a:t>• </a:t>
            </a:r>
            <a:r>
              <a:rPr lang="en-US" sz="1100" dirty="0" smtClean="0"/>
              <a:t>  Continually </a:t>
            </a:r>
            <a:r>
              <a:rPr lang="en-US" sz="1100" dirty="0"/>
              <a:t>evaluate maintenance and operational efficiencies in city wide operation.</a:t>
            </a:r>
          </a:p>
          <a:p>
            <a:pPr marL="171450" indent="-171450">
              <a:buFont typeface="Arial" panose="020B0604020202020204" pitchFamily="34" charset="0"/>
              <a:buChar char="•"/>
            </a:pPr>
            <a:r>
              <a:rPr lang="en-US" sz="1100" dirty="0" smtClean="0"/>
              <a:t>Develop </a:t>
            </a:r>
            <a:r>
              <a:rPr lang="en-US" sz="1100" dirty="0"/>
              <a:t>programs that enhance available resources within city staff to better serve the citizens of the City of Bastrop</a:t>
            </a:r>
            <a:r>
              <a:rPr lang="en-US" sz="1100" dirty="0" smtClean="0"/>
              <a:t>.</a:t>
            </a:r>
          </a:p>
          <a:p>
            <a:pPr marL="171450" indent="-171450">
              <a:buFont typeface="Arial" panose="020B0604020202020204" pitchFamily="34" charset="0"/>
              <a:buChar char="•"/>
            </a:pPr>
            <a:r>
              <a:rPr lang="en-US" sz="1100" dirty="0" smtClean="0"/>
              <a:t>Continue to implement and develop </a:t>
            </a:r>
            <a:r>
              <a:rPr lang="en-US" sz="1100" dirty="0"/>
              <a:t>S</a:t>
            </a:r>
            <a:r>
              <a:rPr lang="en-US" sz="1100" dirty="0" smtClean="0"/>
              <a:t>trategic Planning Priorities  provided at the City Council Planning Retreat.</a:t>
            </a:r>
            <a:endParaRPr lang="en-US" sz="1100" dirty="0"/>
          </a:p>
          <a:p>
            <a:r>
              <a:rPr lang="en-US" sz="1100" dirty="0"/>
              <a:t> </a:t>
            </a:r>
          </a:p>
          <a:p>
            <a:pPr hangingPunct="0">
              <a:defRPr/>
            </a:pPr>
            <a:r>
              <a:rPr lang="en-US" dirty="0">
                <a:cs typeface="+mn-cs"/>
              </a:rPr>
              <a:t> </a:t>
            </a:r>
          </a:p>
          <a:p>
            <a:pPr hangingPunct="0">
              <a:defRPr/>
            </a:pPr>
            <a:r>
              <a:rPr lang="en-US" dirty="0">
                <a:cs typeface="+mn-cs"/>
              </a:rPr>
              <a:t> </a:t>
            </a:r>
          </a:p>
        </p:txBody>
      </p:sp>
      <p:sp>
        <p:nvSpPr>
          <p:cNvPr id="64515" name="Rectangle 5"/>
          <p:cNvSpPr>
            <a:spLocks noChangeArrowheads="1"/>
          </p:cNvSpPr>
          <p:nvPr/>
        </p:nvSpPr>
        <p:spPr bwMode="auto">
          <a:xfrm>
            <a:off x="457212" y="760806"/>
            <a:ext cx="5502275"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006699"/>
                </a:solidFill>
                <a:cs typeface="Times New Roman" pitchFamily="18" charset="0"/>
              </a:rPr>
              <a:t>LEGISLATIVE continued</a:t>
            </a:r>
            <a:endParaRPr lang="en-US" sz="1400" dirty="0">
              <a:solidFill>
                <a:srgbClr val="006699"/>
              </a:solidFill>
            </a:endParaRPr>
          </a:p>
          <a:p>
            <a:pPr eaLnBrk="0" hangingPunct="0"/>
            <a:r>
              <a:rPr lang="en-US" sz="1100" dirty="0">
                <a:cs typeface="Times New Roman" pitchFamily="18" charset="0"/>
              </a:rPr>
              <a:t>					</a:t>
            </a:r>
            <a:endParaRPr lang="en-US" sz="1000" dirty="0"/>
          </a:p>
        </p:txBody>
      </p:sp>
      <p:pic>
        <p:nvPicPr>
          <p:cNvPr id="64516" name="Picture 6" descr="C:\Documents and Settings\kstovall\My Documents\My Pictures\Microsoft Clip Organizer\j03847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5220005"/>
            <a:ext cx="19208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C:\Documents and Settings\kstovall\My Documents\My Pictures\Microsoft Clip Organizer\j04348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084761"/>
            <a:ext cx="1524000" cy="216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457200" y="0"/>
            <a:ext cx="800100" cy="438912"/>
          </a:xfrm>
        </p:spPr>
        <p:txBody>
          <a:bodyPr/>
          <a:lstStyle/>
          <a:p>
            <a:pPr>
              <a:defRPr/>
            </a:pPr>
            <a:fld id="{C2735C76-C27D-495B-85FB-A45C95B8496F}" type="slidenum">
              <a:rPr lang="en-US" smtClean="0"/>
              <a:pPr>
                <a:defRPr/>
              </a:pPr>
              <a:t>62</a:t>
            </a:fld>
            <a:endParaRPr lang="en-US" dirty="0"/>
          </a:p>
        </p:txBody>
      </p:sp>
      <p:sp>
        <p:nvSpPr>
          <p:cNvPr id="7"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62</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63</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2538533641"/>
              </p:ext>
            </p:extLst>
          </p:nvPr>
        </p:nvGraphicFramePr>
        <p:xfrm>
          <a:off x="472441" y="1447800"/>
          <a:ext cx="5943600" cy="3859584"/>
        </p:xfrm>
        <a:graphic>
          <a:graphicData uri="http://schemas.openxmlformats.org/drawingml/2006/table">
            <a:tbl>
              <a:tblPr>
                <a:tableStyleId>{ED083AE6-46FA-4A59-8FB0-9F97EB10719F}</a:tableStyleId>
              </a:tblPr>
              <a:tblGrid>
                <a:gridCol w="2202095"/>
                <a:gridCol w="998305"/>
                <a:gridCol w="874758"/>
                <a:gridCol w="934221"/>
                <a:gridCol w="934221"/>
              </a:tblGrid>
              <a:tr h="365445">
                <a:tc>
                  <a:txBody>
                    <a:bodyPr/>
                    <a:lstStyle/>
                    <a:p>
                      <a:pPr marL="0" marR="0" algn="l" hangingPunct="0">
                        <a:spcBef>
                          <a:spcPts val="0"/>
                        </a:spcBef>
                        <a:spcAft>
                          <a:spcPts val="0"/>
                        </a:spcAft>
                      </a:pPr>
                      <a:r>
                        <a:rPr lang="en-US" sz="1100" dirty="0" smtClean="0">
                          <a:solidFill>
                            <a:schemeClr val="tx1"/>
                          </a:solidFill>
                          <a:effectLst/>
                        </a:rPr>
                        <a:t>Performance Measurement Indicators</a:t>
                      </a:r>
                      <a:endParaRPr lang="en-US" sz="1100" b="1"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2011-2012</a:t>
                      </a:r>
                      <a:endParaRPr lang="en-US" sz="9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smtClean="0">
                          <a:solidFill>
                            <a:srgbClr val="CC9900"/>
                          </a:solidFill>
                          <a:effectLst/>
                        </a:rPr>
                        <a:t>FY 2012-2013</a:t>
                      </a:r>
                      <a:endParaRPr lang="en-US" sz="900" b="1"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900" dirty="0" smtClean="0">
                          <a:solidFill>
                            <a:srgbClr val="CC9900"/>
                          </a:solidFill>
                          <a:effectLst/>
                        </a:rPr>
                        <a:t>FY2013-2014</a:t>
                      </a:r>
                      <a:endParaRPr lang="en-US" sz="900" b="0"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900" dirty="0" smtClean="0">
                          <a:solidFill>
                            <a:srgbClr val="CC9900"/>
                          </a:solidFill>
                          <a:effectLst/>
                        </a:rPr>
                        <a:t>FY2014-2015</a:t>
                      </a:r>
                      <a:endParaRPr lang="en-US" sz="900" b="0" dirty="0">
                        <a:solidFill>
                          <a:srgbClr val="CC9900"/>
                        </a:solidFill>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Demand</a:t>
                      </a:r>
                      <a:endParaRPr lang="en-US" sz="1100" b="1" u="none" dirty="0">
                        <a:solidFill>
                          <a:srgbClr val="CC99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216867">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City Population</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7,500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7,650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7,800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7,950</a:t>
                      </a:r>
                      <a:endParaRPr lang="en-US" sz="1100" dirty="0">
                        <a:latin typeface="+mn-lt"/>
                      </a:endParaRPr>
                    </a:p>
                  </a:txBody>
                  <a:tcPr marL="68580" marR="68580" marT="0" marB="0"/>
                </a:tc>
              </a:tr>
              <a:tr h="591168">
                <a:tc>
                  <a:txBody>
                    <a:bodyPr/>
                    <a:lstStyle/>
                    <a:p>
                      <a:pPr marL="0" marR="0" hangingPunct="0">
                        <a:spcBef>
                          <a:spcPts val="0"/>
                        </a:spcBef>
                        <a:spcAft>
                          <a:spcPts val="0"/>
                        </a:spcAft>
                      </a:pPr>
                      <a:r>
                        <a:rPr lang="en-US" sz="1100" dirty="0">
                          <a:effectLst/>
                        </a:rPr>
                        <a:t>Number of City Council Meetings</a:t>
                      </a:r>
                    </a:p>
                    <a:p>
                      <a:pPr marL="0" marR="0" hangingPunct="0">
                        <a:spcBef>
                          <a:spcPts val="0"/>
                        </a:spcBef>
                        <a:spcAft>
                          <a:spcPts val="0"/>
                        </a:spcAft>
                      </a:pPr>
                      <a:r>
                        <a:rPr lang="en-US" sz="1100" dirty="0">
                          <a:effectLst/>
                        </a:rPr>
                        <a:t>Number of City Council Members</a:t>
                      </a:r>
                    </a:p>
                    <a:p>
                      <a:pPr marL="0" marR="0" hangingPunct="0">
                        <a:spcBef>
                          <a:spcPts val="0"/>
                        </a:spcBef>
                        <a:spcAft>
                          <a:spcPts val="0"/>
                        </a:spcAft>
                      </a:pPr>
                      <a:r>
                        <a:rPr lang="en-US" sz="1100" dirty="0">
                          <a:effectLst/>
                        </a:rPr>
                        <a:t>Number of City Departments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38</a:t>
                      </a:r>
                    </a:p>
                    <a:p>
                      <a:pPr marL="0" marR="0" algn="ctr" hangingPunct="0">
                        <a:spcBef>
                          <a:spcPts val="0"/>
                        </a:spcBef>
                        <a:spcAft>
                          <a:spcPts val="0"/>
                        </a:spcAft>
                      </a:pPr>
                      <a:r>
                        <a:rPr lang="en-US" sz="1100" dirty="0" smtClean="0"/>
                        <a:t>6</a:t>
                      </a:r>
                    </a:p>
                    <a:p>
                      <a:pPr marL="0" marR="0" algn="ctr" hangingPunct="0">
                        <a:spcBef>
                          <a:spcPts val="0"/>
                        </a:spcBef>
                        <a:spcAft>
                          <a:spcPts val="0"/>
                        </a:spcAft>
                      </a:pPr>
                      <a:r>
                        <a:rPr lang="en-US" sz="1100" dirty="0" smtClean="0"/>
                        <a:t>29</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35</a:t>
                      </a:r>
                    </a:p>
                    <a:p>
                      <a:pPr marL="0" marR="0" algn="ctr" hangingPunct="0">
                        <a:spcBef>
                          <a:spcPts val="0"/>
                        </a:spcBef>
                        <a:spcAft>
                          <a:spcPts val="0"/>
                        </a:spcAft>
                      </a:pPr>
                      <a:r>
                        <a:rPr lang="en-US" sz="1100" dirty="0" smtClean="0"/>
                        <a:t>6</a:t>
                      </a:r>
                    </a:p>
                    <a:p>
                      <a:pPr marL="0" marR="0" algn="ctr" hangingPunct="0">
                        <a:spcBef>
                          <a:spcPts val="0"/>
                        </a:spcBef>
                        <a:spcAft>
                          <a:spcPts val="0"/>
                        </a:spcAft>
                      </a:pPr>
                      <a:r>
                        <a:rPr lang="en-US" sz="1100" dirty="0" smtClean="0"/>
                        <a:t>29</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40</a:t>
                      </a:r>
                    </a:p>
                    <a:p>
                      <a:pPr marL="0" marR="0" algn="ctr" hangingPunct="0">
                        <a:spcBef>
                          <a:spcPts val="0"/>
                        </a:spcBef>
                        <a:spcAft>
                          <a:spcPts val="0"/>
                        </a:spcAft>
                      </a:pPr>
                      <a:r>
                        <a:rPr lang="en-US" sz="1100" dirty="0" smtClean="0"/>
                        <a:t>6</a:t>
                      </a:r>
                    </a:p>
                    <a:p>
                      <a:pPr marL="0" marR="0" algn="ctr" hangingPunct="0">
                        <a:spcBef>
                          <a:spcPts val="0"/>
                        </a:spcBef>
                        <a:spcAft>
                          <a:spcPts val="0"/>
                        </a:spcAft>
                      </a:pPr>
                      <a:r>
                        <a:rPr lang="en-US" sz="1100" dirty="0" smtClean="0"/>
                        <a:t>29</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40</a:t>
                      </a:r>
                    </a:p>
                    <a:p>
                      <a:pPr marL="0" marR="0" algn="ctr" hangingPunct="0">
                        <a:spcBef>
                          <a:spcPts val="0"/>
                        </a:spcBef>
                        <a:spcAft>
                          <a:spcPts val="0"/>
                        </a:spcAft>
                      </a:pPr>
                      <a:r>
                        <a:rPr lang="en-US" sz="1100" dirty="0" smtClean="0">
                          <a:latin typeface="+mn-lt"/>
                        </a:rPr>
                        <a:t>6</a:t>
                      </a:r>
                    </a:p>
                    <a:p>
                      <a:pPr marL="0" marR="0" algn="ctr" hangingPunct="0">
                        <a:spcBef>
                          <a:spcPts val="0"/>
                        </a:spcBef>
                        <a:spcAft>
                          <a:spcPts val="0"/>
                        </a:spcAft>
                      </a:pPr>
                      <a:r>
                        <a:rPr lang="en-US" sz="1100" dirty="0" smtClean="0">
                          <a:latin typeface="+mn-lt"/>
                        </a:rPr>
                        <a:t>29</a:t>
                      </a:r>
                      <a:endParaRPr lang="en-US" sz="1100" dirty="0">
                        <a:latin typeface="+mn-lt"/>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r>
              <a:tr h="167640">
                <a:tc>
                  <a:txBody>
                    <a:bodyPr/>
                    <a:lstStyle/>
                    <a:p>
                      <a:pPr marL="0" marR="0" algn="ctr" hangingPunct="0">
                        <a:spcBef>
                          <a:spcPts val="0"/>
                        </a:spcBef>
                        <a:spcAft>
                          <a:spcPts val="0"/>
                        </a:spcAft>
                      </a:pPr>
                      <a:r>
                        <a:rPr lang="en-US" sz="1100" u="none" dirty="0">
                          <a:effectLst/>
                        </a:rPr>
                        <a:t>Input</a:t>
                      </a:r>
                      <a:endParaRPr lang="en-US" sz="1100" b="1" u="none" dirty="0">
                        <a:solidFill>
                          <a:srgbClr val="CC99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r>
              <a:tr h="169572">
                <a:tc>
                  <a:txBody>
                    <a:bodyPr/>
                    <a:lstStyle/>
                    <a:p>
                      <a:pPr marL="0" marR="0" hangingPunct="0">
                        <a:spcBef>
                          <a:spcPts val="0"/>
                        </a:spcBef>
                        <a:spcAft>
                          <a:spcPts val="0"/>
                        </a:spcAft>
                      </a:pPr>
                      <a:r>
                        <a:rPr lang="en-US" sz="1100" dirty="0">
                          <a:effectLst/>
                        </a:rPr>
                        <a:t>Operating Expenditures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$33,105</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$27,219</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$36,365</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$50,240</a:t>
                      </a:r>
                      <a:endParaRPr lang="en-US" sz="1100" dirty="0">
                        <a:latin typeface="+mn-lt"/>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r>
              <a:tr h="169572">
                <a:tc>
                  <a:txBody>
                    <a:bodyPr/>
                    <a:lstStyle/>
                    <a:p>
                      <a:pPr marL="0" marR="0" algn="ctr" hangingPunct="0">
                        <a:spcBef>
                          <a:spcPts val="0"/>
                        </a:spcBef>
                        <a:spcAft>
                          <a:spcPts val="0"/>
                        </a:spcAft>
                      </a:pPr>
                      <a:r>
                        <a:rPr lang="en-US" sz="1100" u="none" dirty="0">
                          <a:effectLst/>
                        </a:rPr>
                        <a:t>Output</a:t>
                      </a:r>
                      <a:endParaRPr lang="en-US" sz="1100" b="1" u="none" dirty="0">
                        <a:solidFill>
                          <a:srgbClr val="CC99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c>
                  <a:txBody>
                    <a:bodyPr/>
                    <a:lstStyle/>
                    <a:p>
                      <a:pPr marL="0" marR="0" algn="r" hangingPunct="0">
                        <a:spcBef>
                          <a:spcPts val="0"/>
                        </a:spcBef>
                        <a:spcAft>
                          <a:spcPts val="0"/>
                        </a:spcAft>
                      </a:pPr>
                      <a:endParaRPr lang="en-US" sz="1100" dirty="0">
                        <a:latin typeface="+mn-lt"/>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Resolutions Adopted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25</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25</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20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10</a:t>
                      </a:r>
                      <a:endParaRPr lang="en-US" sz="1100" dirty="0">
                        <a:latin typeface="+mn-lt"/>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Ordinances Adopted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30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26</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20</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a:t>
                      </a:r>
                      <a:r>
                        <a:rPr lang="en-US" sz="1100" dirty="0" smtClean="0">
                          <a:effectLst/>
                        </a:rPr>
                        <a:t>Proclamations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17</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20</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a:t>
                      </a:r>
                      <a:r>
                        <a:rPr lang="en-US" sz="1100" dirty="0" smtClean="0">
                          <a:effectLst/>
                        </a:rPr>
                        <a:t>Annexations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0</a:t>
                      </a:r>
                      <a:endParaRPr lang="en-US" sz="1100" dirty="0">
                        <a:effectLst/>
                        <a:latin typeface="+mn-lt"/>
                        <a:ea typeface="Times New Roman"/>
                      </a:endParaRPr>
                    </a:p>
                  </a:txBody>
                  <a:tcPr marL="68580" marR="68580" marT="0" marB="0"/>
                </a:tc>
              </a:tr>
            </a:tbl>
          </a:graphicData>
        </a:graphic>
      </p:graphicFrame>
      <p:sp>
        <p:nvSpPr>
          <p:cNvPr id="65654" name="Rectangle 7"/>
          <p:cNvSpPr>
            <a:spLocks noChangeArrowheads="1"/>
          </p:cNvSpPr>
          <p:nvPr/>
        </p:nvSpPr>
        <p:spPr bwMode="auto">
          <a:xfrm>
            <a:off x="457201" y="762394"/>
            <a:ext cx="55006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smtClean="0">
                <a:solidFill>
                  <a:schemeClr val="bg2">
                    <a:lumMod val="50000"/>
                  </a:schemeClr>
                </a:solidFill>
                <a:cs typeface="Times New Roman" pitchFamily="18" charset="0"/>
              </a:rPr>
              <a:t>LEGISLATIVE </a:t>
            </a:r>
            <a:r>
              <a:rPr lang="en-US" sz="1400" b="1" dirty="0">
                <a:solidFill>
                  <a:schemeClr val="bg2">
                    <a:lumMod val="50000"/>
                  </a:schemeClr>
                </a:solidFill>
                <a:cs typeface="Times New Roman" pitchFamily="18" charset="0"/>
              </a:rPr>
              <a:t>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65655" name="Picture 9" descr="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121519"/>
            <a:ext cx="103212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21445" y="8077200"/>
            <a:ext cx="6172200" cy="381000"/>
          </a:xfrm>
          <a:prstGeom prst="rect">
            <a:avLst/>
          </a:prstGeom>
          <a:noFill/>
          <a:ln w="9525">
            <a:noFill/>
            <a:miter lim="800000"/>
            <a:headEnd/>
            <a:tailEnd/>
          </a:ln>
        </p:spPr>
        <p:txBody>
          <a:bodyPr/>
          <a:lstStyle/>
          <a:p>
            <a:pPr marL="342900" indent="-342900" algn="ctr">
              <a:spcBef>
                <a:spcPct val="20000"/>
              </a:spcBef>
              <a:defRPr/>
            </a:pPr>
            <a:r>
              <a:rPr lang="en-US" sz="900" b="1" dirty="0">
                <a:cs typeface="+mn-cs"/>
              </a:rPr>
              <a:t>Photo of City Council: Top </a:t>
            </a:r>
            <a:r>
              <a:rPr lang="en-US" sz="900" b="1" dirty="0" smtClean="0">
                <a:cs typeface="+mn-cs"/>
              </a:rPr>
              <a:t>Left: Mayor Pro-tem Willie </a:t>
            </a:r>
            <a:r>
              <a:rPr lang="en-US" sz="900" b="1" dirty="0" err="1" smtClean="0">
                <a:cs typeface="+mn-cs"/>
              </a:rPr>
              <a:t>DeLaRosa</a:t>
            </a:r>
            <a:r>
              <a:rPr lang="en-US" sz="900" b="1" dirty="0" smtClean="0">
                <a:cs typeface="+mn-cs"/>
              </a:rPr>
              <a:t>, Dock Jackson, </a:t>
            </a:r>
            <a:r>
              <a:rPr lang="en-US" sz="900" b="1" dirty="0" smtClean="0"/>
              <a:t>Joe </a:t>
            </a:r>
            <a:r>
              <a:rPr lang="en-US" sz="900" b="1" dirty="0"/>
              <a:t>Beal</a:t>
            </a:r>
            <a:br>
              <a:rPr lang="en-US" sz="900" b="1" dirty="0"/>
            </a:br>
            <a:r>
              <a:rPr lang="en-US" sz="900" b="1" dirty="0" smtClean="0">
                <a:cs typeface="+mn-cs"/>
              </a:rPr>
              <a:t>Bottom </a:t>
            </a:r>
            <a:r>
              <a:rPr lang="en-US" sz="900" b="1" dirty="0">
                <a:cs typeface="+mn-cs"/>
              </a:rPr>
              <a:t>Left: Kay Garcia McAnally, Mayor </a:t>
            </a:r>
            <a:r>
              <a:rPr lang="en-US" sz="900" b="1" dirty="0"/>
              <a:t>Ken </a:t>
            </a:r>
            <a:r>
              <a:rPr lang="en-US" sz="900" b="1" dirty="0" smtClean="0"/>
              <a:t>Kesselus, Kelly Gilleland</a:t>
            </a:r>
            <a:r>
              <a:rPr lang="en-US" sz="2400" b="1" dirty="0">
                <a:cs typeface="+mn-cs"/>
              </a:rPr>
              <a:t/>
            </a:r>
            <a:br>
              <a:rPr lang="en-US" sz="2400" b="1" dirty="0">
                <a:cs typeface="+mn-cs"/>
              </a:rPr>
            </a:br>
            <a:endParaRPr lang="en-US" sz="1000" kern="0" dirty="0">
              <a:solidFill>
                <a:srgbClr val="336600"/>
              </a:solidFill>
              <a:latin typeface="+mn-lt"/>
              <a:cs typeface="+mn-cs"/>
            </a:endParaRPr>
          </a:p>
        </p:txBody>
      </p:sp>
      <p:pic>
        <p:nvPicPr>
          <p:cNvPr id="198658" name="Picture 2" descr="C:\Users\twaldron.CITYOFBASTROP\AppData\Local\Microsoft\Windows\Temporary Internet Files\Content.Outlook\4V0T5TOR\2014 Council 8x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926141"/>
            <a:ext cx="3429000" cy="2068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defRPr/>
            </a:pPr>
            <a:fld id="{F5669E6F-A436-41F2-85FF-0D6B9183F3DF}" type="slidenum">
              <a:rPr lang="en-US" smtClean="0"/>
              <a:pPr>
                <a:defRPr/>
              </a:pPr>
              <a:t>64</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68313" y="612785"/>
            <a:ext cx="5867400" cy="26622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ORGANIZATIONAL</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To administer expenditures related to the overall organization including legal, professional</a:t>
            </a:r>
            <a:r>
              <a:rPr lang="en-US" sz="1100" dirty="0" smtClean="0">
                <a:latin typeface="Arial" pitchFamily="34" charset="0"/>
                <a:cs typeface="+mn-cs"/>
              </a:rPr>
              <a:t>, 380 agreements, retiree benefits, tax </a:t>
            </a:r>
            <a:r>
              <a:rPr lang="en-US" sz="1100" dirty="0">
                <a:latin typeface="Arial" pitchFamily="34" charset="0"/>
                <a:cs typeface="+mn-cs"/>
              </a:rPr>
              <a:t>appraisal and tax collection </a:t>
            </a:r>
            <a:r>
              <a:rPr lang="en-US" sz="1100" dirty="0" smtClean="0">
                <a:latin typeface="Arial" pitchFamily="34" charset="0"/>
                <a:cs typeface="+mn-cs"/>
              </a:rPr>
              <a:t>services.</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algn="just" eaLnBrk="0" hangingPunct="0">
              <a:buFontTx/>
              <a:buChar char="•"/>
              <a:defRPr/>
            </a:pPr>
            <a:r>
              <a:rPr lang="en-US" sz="1100" dirty="0">
                <a:latin typeface="Arial" pitchFamily="34" charset="0"/>
                <a:cs typeface="Times New Roman" pitchFamily="18" charset="0"/>
              </a:rPr>
              <a:t>   </a:t>
            </a:r>
            <a:r>
              <a:rPr lang="en-US" sz="1100" dirty="0">
                <a:latin typeface="Arial" pitchFamily="34" charset="0"/>
                <a:cs typeface="+mn-cs"/>
              </a:rPr>
              <a:t>City Manager and the Chief Financial Officer oversee the programs established in the    </a:t>
            </a:r>
          </a:p>
          <a:p>
            <a:pPr algn="just" eaLnBrk="0" hangingPunct="0">
              <a:defRPr/>
            </a:pPr>
            <a:r>
              <a:rPr lang="en-US" sz="1100" dirty="0">
                <a:latin typeface="Arial" pitchFamily="34" charset="0"/>
                <a:cs typeface="+mn-cs"/>
              </a:rPr>
              <a:t>    Organizational section of this budget.  Their offices are in </a:t>
            </a:r>
            <a:r>
              <a:rPr lang="en-US" sz="1100" dirty="0">
                <a:latin typeface="Arial" pitchFamily="34" charset="0"/>
                <a:cs typeface="Times New Roman" pitchFamily="18" charset="0"/>
              </a:rPr>
              <a:t>City Hall at 1311 Chestnut  </a:t>
            </a:r>
          </a:p>
          <a:p>
            <a:pPr algn="just" eaLnBrk="0" hangingPunct="0">
              <a:defRPr/>
            </a:pPr>
            <a:r>
              <a:rPr lang="en-US" sz="1100" dirty="0">
                <a:latin typeface="Arial" pitchFamily="34" charset="0"/>
                <a:cs typeface="Times New Roman" pitchFamily="18" charset="0"/>
              </a:rPr>
              <a:t>    Street, Bastrop, Texas 78602.</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Hours are 8:00 AM to 5:00 PM, Monday through Friday, excluding </a:t>
            </a:r>
            <a:r>
              <a:rPr lang="en-US" sz="1100" dirty="0" smtClean="0">
                <a:latin typeface="Arial" pitchFamily="34" charset="0"/>
                <a:cs typeface="Times New Roman" pitchFamily="18" charset="0"/>
              </a:rPr>
              <a:t>holidays.</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You may contact staff by phone at (512</a:t>
            </a:r>
            <a:r>
              <a:rPr lang="en-US" sz="1100" dirty="0" smtClean="0">
                <a:latin typeface="Arial" pitchFamily="34" charset="0"/>
                <a:cs typeface="Times New Roman" pitchFamily="18" charset="0"/>
              </a:rPr>
              <a:t>) 332-8800.</a:t>
            </a:r>
            <a:endParaRPr lang="en-US" sz="1100" dirty="0">
              <a:latin typeface="Arial" pitchFamily="34" charset="0"/>
              <a:cs typeface="+mn-cs"/>
            </a:endParaRPr>
          </a:p>
          <a:p>
            <a:pPr eaLnBrk="0" hangingPunct="0">
              <a:defRPr/>
            </a:pPr>
            <a:endParaRPr lang="en-US" sz="10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3515282288"/>
              </p:ext>
            </p:extLst>
          </p:nvPr>
        </p:nvGraphicFramePr>
        <p:xfrm>
          <a:off x="468313" y="3505203"/>
          <a:ext cx="5843586" cy="2677368"/>
        </p:xfrm>
        <a:graphic>
          <a:graphicData uri="http://schemas.openxmlformats.org/drawingml/2006/table">
            <a:tbl>
              <a:tblPr>
                <a:tableStyleId>{ED083AE6-46FA-4A59-8FB0-9F97EB10719F}</a:tableStyleId>
              </a:tblPr>
              <a:tblGrid>
                <a:gridCol w="1942784"/>
                <a:gridCol w="990438"/>
                <a:gridCol w="990438"/>
                <a:gridCol w="990438"/>
                <a:gridCol w="929488"/>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b="1" dirty="0" smtClean="0">
                        <a:effectLst/>
                      </a:endParaRPr>
                    </a:p>
                  </a:txBody>
                  <a:tcPr marL="67650" marR="67650"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2012-2013</a:t>
                      </a:r>
                      <a:endParaRPr lang="en-US" sz="900" b="0" dirty="0">
                        <a:solidFill>
                          <a:schemeClr val="tx1"/>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2013-2014</a:t>
                      </a:r>
                      <a:endParaRPr lang="en-US" sz="900" b="0" dirty="0">
                        <a:solidFill>
                          <a:schemeClr val="tx1"/>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2013-2014</a:t>
                      </a:r>
                      <a:endParaRPr lang="en-US" sz="900" b="0" dirty="0">
                        <a:solidFill>
                          <a:schemeClr val="tx1"/>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2014-2015</a:t>
                      </a:r>
                      <a:endParaRPr lang="en-US" sz="900" b="0" dirty="0">
                        <a:solidFill>
                          <a:schemeClr val="bg2">
                            <a:lumMod val="50000"/>
                          </a:schemeClr>
                        </a:solidFill>
                        <a:effectLst/>
                        <a:latin typeface="Times New Roman"/>
                        <a:ea typeface="Times New Roman"/>
                      </a:endParaRPr>
                    </a:p>
                  </a:txBody>
                  <a:tcPr marL="67661" marR="67661"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50" marR="67650" marT="0" marB="0"/>
                </a:tc>
              </a:tr>
              <a:tr h="202324">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120,751</a:t>
                      </a:r>
                      <a:endParaRPr lang="en-US" sz="900" dirty="0"/>
                    </a:p>
                  </a:txBody>
                  <a:tcPr marL="67650" marR="67650" marT="0" marB="0" anchor="ctr"/>
                </a:tc>
                <a:tc>
                  <a:txBody>
                    <a:bodyPr/>
                    <a:lstStyle/>
                    <a:p>
                      <a:pPr marL="0" marR="0" algn="r" hangingPunct="0">
                        <a:spcBef>
                          <a:spcPts val="0"/>
                        </a:spcBef>
                        <a:spcAft>
                          <a:spcPts val="0"/>
                        </a:spcAft>
                      </a:pPr>
                      <a:r>
                        <a:rPr lang="en-US" sz="900" dirty="0" smtClean="0"/>
                        <a:t>140,000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167,840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182,580</a:t>
                      </a:r>
                      <a:endParaRPr lang="en-US" sz="900" dirty="0"/>
                    </a:p>
                  </a:txBody>
                  <a:tcPr marL="67650" marR="67650" marT="0" marB="0" anchor="ctr"/>
                </a:tc>
              </a:tr>
              <a:tr h="202324">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13,966</a:t>
                      </a:r>
                      <a:endParaRPr lang="en-US" sz="900" dirty="0"/>
                    </a:p>
                  </a:txBody>
                  <a:tcPr marL="67650" marR="67650" marT="0" marB="0" anchor="ctr"/>
                </a:tc>
                <a:tc>
                  <a:txBody>
                    <a:bodyPr/>
                    <a:lstStyle/>
                    <a:p>
                      <a:pPr marL="0" marR="0" algn="r" hangingPunct="0">
                        <a:spcBef>
                          <a:spcPts val="0"/>
                        </a:spcBef>
                        <a:spcAft>
                          <a:spcPts val="0"/>
                        </a:spcAft>
                      </a:pPr>
                      <a:r>
                        <a:rPr lang="en-US" sz="900" dirty="0" smtClean="0"/>
                        <a:t>15,290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12,830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14,990</a:t>
                      </a:r>
                      <a:endParaRPr lang="en-US" sz="900" dirty="0"/>
                    </a:p>
                  </a:txBody>
                  <a:tcPr marL="67650" marR="67650" marT="0" marB="0" anchor="ctr"/>
                </a:tc>
              </a:tr>
              <a:tr h="202324">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6,059</a:t>
                      </a:r>
                      <a:endParaRPr lang="en-US" sz="900" dirty="0"/>
                    </a:p>
                  </a:txBody>
                  <a:tcPr marL="67650" marR="67650" marT="0" marB="0" anchor="ctr"/>
                </a:tc>
                <a:tc>
                  <a:txBody>
                    <a:bodyPr/>
                    <a:lstStyle/>
                    <a:p>
                      <a:pPr marL="0" marR="0" algn="r" hangingPunct="0">
                        <a:spcBef>
                          <a:spcPts val="0"/>
                        </a:spcBef>
                        <a:spcAft>
                          <a:spcPts val="0"/>
                        </a:spcAft>
                      </a:pPr>
                      <a:r>
                        <a:rPr lang="en-US" sz="900" dirty="0" smtClean="0"/>
                        <a:t>6,660</a:t>
                      </a:r>
                      <a:endParaRPr lang="en-US" sz="900" dirty="0"/>
                    </a:p>
                  </a:txBody>
                  <a:tcPr marL="67650" marR="67650" marT="0" marB="0" anchor="ctr"/>
                </a:tc>
                <a:tc>
                  <a:txBody>
                    <a:bodyPr/>
                    <a:lstStyle/>
                    <a:p>
                      <a:pPr marL="0" marR="0" algn="r" hangingPunct="0">
                        <a:spcBef>
                          <a:spcPts val="0"/>
                        </a:spcBef>
                        <a:spcAft>
                          <a:spcPts val="0"/>
                        </a:spcAft>
                      </a:pPr>
                      <a:r>
                        <a:rPr lang="en-US" sz="900" dirty="0" smtClean="0"/>
                        <a:t>5,540</a:t>
                      </a:r>
                      <a:endParaRPr lang="en-US" sz="900" dirty="0"/>
                    </a:p>
                  </a:txBody>
                  <a:tcPr marL="67650" marR="67650" marT="0" marB="0" anchor="ctr"/>
                </a:tc>
                <a:tc>
                  <a:txBody>
                    <a:bodyPr/>
                    <a:lstStyle/>
                    <a:p>
                      <a:pPr marL="0" marR="0" algn="r" hangingPunct="0">
                        <a:spcBef>
                          <a:spcPts val="0"/>
                        </a:spcBef>
                        <a:spcAft>
                          <a:spcPts val="0"/>
                        </a:spcAft>
                      </a:pPr>
                      <a:r>
                        <a:rPr lang="en-US" sz="900" dirty="0" smtClean="0"/>
                        <a:t>7,160</a:t>
                      </a:r>
                      <a:endParaRPr lang="en-US" sz="900" dirty="0"/>
                    </a:p>
                  </a:txBody>
                  <a:tcPr marL="67650" marR="67650" marT="0" marB="0" anchor="ctr"/>
                </a:tc>
              </a:tr>
              <a:tr h="202324">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r>
              <a:tr h="202324">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524,241</a:t>
                      </a:r>
                      <a:endParaRPr lang="en-US" sz="900" dirty="0"/>
                    </a:p>
                  </a:txBody>
                  <a:tcPr marL="67650" marR="67650" marT="0" marB="0" anchor="ctr"/>
                </a:tc>
                <a:tc>
                  <a:txBody>
                    <a:bodyPr/>
                    <a:lstStyle/>
                    <a:p>
                      <a:pPr marL="0" marR="0" algn="r" hangingPunct="0">
                        <a:spcBef>
                          <a:spcPts val="0"/>
                        </a:spcBef>
                        <a:spcAft>
                          <a:spcPts val="0"/>
                        </a:spcAft>
                      </a:pPr>
                      <a:r>
                        <a:rPr lang="en-US" sz="900" dirty="0" smtClean="0"/>
                        <a:t>442,070</a:t>
                      </a:r>
                      <a:endParaRPr lang="en-US" sz="900" dirty="0"/>
                    </a:p>
                  </a:txBody>
                  <a:tcPr marL="67650" marR="67650" marT="0" marB="0" anchor="ctr"/>
                </a:tc>
                <a:tc>
                  <a:txBody>
                    <a:bodyPr/>
                    <a:lstStyle/>
                    <a:p>
                      <a:pPr marL="0" marR="0" algn="r" hangingPunct="0">
                        <a:spcBef>
                          <a:spcPts val="0"/>
                        </a:spcBef>
                        <a:spcAft>
                          <a:spcPts val="0"/>
                        </a:spcAft>
                      </a:pPr>
                      <a:r>
                        <a:rPr lang="en-US" sz="900" dirty="0" smtClean="0"/>
                        <a:t>482,070</a:t>
                      </a:r>
                      <a:endParaRPr lang="en-US" sz="900" dirty="0"/>
                    </a:p>
                  </a:txBody>
                  <a:tcPr marL="67650" marR="67650" marT="0" marB="0" anchor="ctr"/>
                </a:tc>
                <a:tc>
                  <a:txBody>
                    <a:bodyPr/>
                    <a:lstStyle/>
                    <a:p>
                      <a:pPr marL="0" marR="0" algn="r" hangingPunct="0">
                        <a:spcBef>
                          <a:spcPts val="0"/>
                        </a:spcBef>
                        <a:spcAft>
                          <a:spcPts val="0"/>
                        </a:spcAft>
                      </a:pPr>
                      <a:r>
                        <a:rPr lang="en-US" sz="900" dirty="0" smtClean="0"/>
                        <a:t>433,570</a:t>
                      </a:r>
                      <a:endParaRPr lang="en-US" sz="900" dirty="0"/>
                    </a:p>
                  </a:txBody>
                  <a:tcPr marL="67650" marR="67650" marT="0" marB="0" anchor="ctr"/>
                </a:tc>
              </a:tr>
              <a:tr h="173005">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371,930</a:t>
                      </a:r>
                      <a:endParaRPr lang="en-US" sz="900" dirty="0"/>
                    </a:p>
                  </a:txBody>
                  <a:tcPr marL="67650" marR="67650" marT="0" marB="0" anchor="ctr"/>
                </a:tc>
                <a:tc>
                  <a:txBody>
                    <a:bodyPr/>
                    <a:lstStyle/>
                    <a:p>
                      <a:pPr marL="0" marR="0" algn="r" hangingPunct="0">
                        <a:spcBef>
                          <a:spcPts val="0"/>
                        </a:spcBef>
                        <a:spcAft>
                          <a:spcPts val="0"/>
                        </a:spcAft>
                      </a:pPr>
                      <a:r>
                        <a:rPr lang="en-US" sz="900" dirty="0" smtClean="0"/>
                        <a:t>394,320</a:t>
                      </a:r>
                      <a:endParaRPr lang="en-US" sz="900" dirty="0"/>
                    </a:p>
                  </a:txBody>
                  <a:tcPr marL="67650" marR="67650" marT="0" marB="0" anchor="ctr"/>
                </a:tc>
                <a:tc>
                  <a:txBody>
                    <a:bodyPr/>
                    <a:lstStyle/>
                    <a:p>
                      <a:pPr marL="0" marR="0" algn="r" hangingPunct="0">
                        <a:spcBef>
                          <a:spcPts val="0"/>
                        </a:spcBef>
                        <a:spcAft>
                          <a:spcPts val="0"/>
                        </a:spcAft>
                      </a:pPr>
                      <a:r>
                        <a:rPr lang="en-US" sz="900" dirty="0" smtClean="0"/>
                        <a:t>421,820</a:t>
                      </a:r>
                      <a:endParaRPr lang="en-US" sz="900" dirty="0"/>
                    </a:p>
                  </a:txBody>
                  <a:tcPr marL="67650" marR="67650" marT="0" marB="0" anchor="ctr"/>
                </a:tc>
                <a:tc>
                  <a:txBody>
                    <a:bodyPr/>
                    <a:lstStyle/>
                    <a:p>
                      <a:pPr marL="0" marR="0" algn="r" hangingPunct="0">
                        <a:spcBef>
                          <a:spcPts val="0"/>
                        </a:spcBef>
                        <a:spcAft>
                          <a:spcPts val="0"/>
                        </a:spcAft>
                      </a:pPr>
                      <a:r>
                        <a:rPr lang="en-US" sz="900" dirty="0" smtClean="0"/>
                        <a:t>450,865</a:t>
                      </a:r>
                      <a:endParaRPr lang="en-US" sz="900" dirty="0"/>
                    </a:p>
                  </a:txBody>
                  <a:tcPr marL="67650" marR="67650" marT="0" marB="0" anchor="ctr"/>
                </a:tc>
              </a:tr>
              <a:tr h="173005">
                <a:tc>
                  <a:txBody>
                    <a:bodyPr/>
                    <a:lstStyle/>
                    <a:p>
                      <a:pPr marL="0" marR="0" algn="l" hangingPunct="0">
                        <a:spcBef>
                          <a:spcPts val="0"/>
                        </a:spcBef>
                        <a:spcAft>
                          <a:spcPts val="0"/>
                        </a:spcAft>
                      </a:pPr>
                      <a:r>
                        <a:rPr lang="en-US" sz="900" dirty="0" smtClean="0">
                          <a:effectLst/>
                        </a:rPr>
                        <a:t>Contingency</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325,000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207,615</a:t>
                      </a:r>
                      <a:endParaRPr lang="en-US" sz="900" dirty="0"/>
                    </a:p>
                  </a:txBody>
                  <a:tcPr marL="67650" marR="67650" marT="0" marB="0" anchor="ctr"/>
                </a:tc>
              </a:tr>
              <a:tr h="173005">
                <a:tc>
                  <a:txBody>
                    <a:bodyPr/>
                    <a:lstStyle/>
                    <a:p>
                      <a:pPr marL="0" marR="0" algn="l" hangingPunct="0">
                        <a:spcBef>
                          <a:spcPts val="0"/>
                        </a:spcBef>
                        <a:spcAft>
                          <a:spcPts val="0"/>
                        </a:spcAft>
                      </a:pPr>
                      <a:r>
                        <a:rPr lang="en-US" sz="900" dirty="0" smtClean="0">
                          <a:effectLst/>
                          <a:latin typeface="+mn-lt"/>
                          <a:ea typeface="+mn-ea"/>
                        </a:rPr>
                        <a:t>Capital</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17,402</a:t>
                      </a:r>
                      <a:endParaRPr lang="en-US" sz="900" dirty="0"/>
                    </a:p>
                  </a:txBody>
                  <a:tcPr marL="67650" marR="67650" marT="0" marB="0" anchor="ctr"/>
                </a:tc>
                <a:tc>
                  <a:txBody>
                    <a:bodyPr/>
                    <a:lstStyle/>
                    <a:p>
                      <a:pPr marL="0" marR="0" algn="r" hangingPunct="0">
                        <a:spcBef>
                          <a:spcPts val="0"/>
                        </a:spcBef>
                        <a:spcAft>
                          <a:spcPts val="0"/>
                        </a:spcAft>
                      </a:pPr>
                      <a:r>
                        <a:rPr lang="en-US" sz="900" dirty="0" smtClean="0"/>
                        <a:t>22,000</a:t>
                      </a:r>
                      <a:endParaRPr lang="en-US" sz="900" dirty="0"/>
                    </a:p>
                  </a:txBody>
                  <a:tcPr marL="67650" marR="67650" marT="0" marB="0" anchor="ctr"/>
                </a:tc>
                <a:tc>
                  <a:txBody>
                    <a:bodyPr/>
                    <a:lstStyle/>
                    <a:p>
                      <a:pPr marL="0" marR="0" algn="r" hangingPunct="0">
                        <a:spcBef>
                          <a:spcPts val="0"/>
                        </a:spcBef>
                        <a:spcAft>
                          <a:spcPts val="0"/>
                        </a:spcAft>
                      </a:pPr>
                      <a:r>
                        <a:rPr lang="en-US" sz="900" dirty="0" smtClean="0"/>
                        <a:t>22,500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r>
              <a:tr h="323773">
                <a:tc>
                  <a:txBody>
                    <a:bodyPr/>
                    <a:lstStyle/>
                    <a:p>
                      <a:pPr marL="0" marR="0" algn="l" hangingPunct="0">
                        <a:spcBef>
                          <a:spcPts val="0"/>
                        </a:spcBef>
                        <a:spcAft>
                          <a:spcPts val="0"/>
                        </a:spcAft>
                      </a:pPr>
                      <a:r>
                        <a:rPr lang="en-US" sz="900" b="1" dirty="0" smtClean="0">
                          <a:solidFill>
                            <a:schemeClr val="tx1"/>
                          </a:solidFill>
                          <a:effectLst/>
                        </a:rPr>
                        <a:t>Total</a:t>
                      </a:r>
                      <a:endParaRPr lang="en-US" sz="900" b="1" dirty="0">
                        <a:solidFill>
                          <a:schemeClr val="tx1"/>
                        </a:solidFill>
                        <a:effectLst/>
                        <a:latin typeface="Times New Roman"/>
                        <a:ea typeface="Times New Roman"/>
                      </a:endParaRPr>
                    </a:p>
                  </a:txBody>
                  <a:tcPr marL="67650" marR="67650" marT="0" marB="0" anchor="ctr"/>
                </a:tc>
                <a:tc>
                  <a:txBody>
                    <a:bodyPr/>
                    <a:lstStyle/>
                    <a:p>
                      <a:pPr marL="0" marR="0" algn="r" hangingPunct="0">
                        <a:spcBef>
                          <a:spcPts val="0"/>
                        </a:spcBef>
                        <a:spcAft>
                          <a:spcPts val="0"/>
                        </a:spcAft>
                      </a:pPr>
                      <a:r>
                        <a:rPr lang="en-US" sz="900" b="1" dirty="0" smtClean="0">
                          <a:solidFill>
                            <a:schemeClr val="tx1"/>
                          </a:solidFill>
                        </a:rPr>
                        <a:t>$1,054,348</a:t>
                      </a:r>
                      <a:endParaRPr lang="en-US" sz="900" b="1" dirty="0">
                        <a:solidFill>
                          <a:schemeClr val="tx1"/>
                        </a:solidFill>
                      </a:endParaRPr>
                    </a:p>
                  </a:txBody>
                  <a:tcPr marL="67650" marR="67650" marT="0" marB="0" anchor="ctr"/>
                </a:tc>
                <a:tc>
                  <a:txBody>
                    <a:bodyPr/>
                    <a:lstStyle/>
                    <a:p>
                      <a:pPr marL="0" marR="0" algn="r" hangingPunct="0">
                        <a:spcBef>
                          <a:spcPts val="0"/>
                        </a:spcBef>
                        <a:spcAft>
                          <a:spcPts val="0"/>
                        </a:spcAft>
                      </a:pPr>
                      <a:r>
                        <a:rPr lang="en-US" sz="900" b="1" dirty="0" smtClean="0">
                          <a:solidFill>
                            <a:schemeClr val="tx1"/>
                          </a:solidFill>
                        </a:rPr>
                        <a:t>$1,345,340</a:t>
                      </a:r>
                      <a:endParaRPr lang="en-US" sz="900" b="1" dirty="0">
                        <a:solidFill>
                          <a:schemeClr val="tx1"/>
                        </a:solidFill>
                      </a:endParaRPr>
                    </a:p>
                  </a:txBody>
                  <a:tcPr marL="67650" marR="67650" marT="0" marB="0" anchor="ctr"/>
                </a:tc>
                <a:tc>
                  <a:txBody>
                    <a:bodyPr/>
                    <a:lstStyle/>
                    <a:p>
                      <a:pPr marL="0" marR="0" algn="r" hangingPunct="0">
                        <a:spcBef>
                          <a:spcPts val="0"/>
                        </a:spcBef>
                        <a:spcAft>
                          <a:spcPts val="0"/>
                        </a:spcAft>
                      </a:pPr>
                      <a:r>
                        <a:rPr lang="en-US" sz="900" b="1" dirty="0" smtClean="0">
                          <a:solidFill>
                            <a:schemeClr val="tx1"/>
                          </a:solidFill>
                        </a:rPr>
                        <a:t>$1,112,600</a:t>
                      </a:r>
                      <a:endParaRPr lang="en-US" sz="900" b="1" dirty="0">
                        <a:solidFill>
                          <a:schemeClr val="tx1"/>
                        </a:solidFill>
                      </a:endParaRPr>
                    </a:p>
                  </a:txBody>
                  <a:tcPr marL="67650" marR="67650" marT="0" marB="0" anchor="ctr"/>
                </a:tc>
                <a:tc>
                  <a:txBody>
                    <a:bodyPr/>
                    <a:lstStyle/>
                    <a:p>
                      <a:pPr marL="0" marR="0" algn="r" hangingPunct="0">
                        <a:spcBef>
                          <a:spcPts val="0"/>
                        </a:spcBef>
                        <a:spcAft>
                          <a:spcPts val="0"/>
                        </a:spcAft>
                      </a:pPr>
                      <a:r>
                        <a:rPr lang="en-US" sz="900" b="1" dirty="0" smtClean="0">
                          <a:solidFill>
                            <a:schemeClr val="tx1"/>
                          </a:solidFill>
                        </a:rPr>
                        <a:t>$1,296,780</a:t>
                      </a:r>
                      <a:endParaRPr lang="en-US" sz="900" b="1" dirty="0">
                        <a:solidFill>
                          <a:schemeClr val="tx1"/>
                        </a:solidFill>
                      </a:endParaRPr>
                    </a:p>
                  </a:txBody>
                  <a:tcPr marL="67650" marR="67650" marT="0" marB="0" anchor="ctr"/>
                </a:tc>
              </a:tr>
            </a:tbl>
          </a:graphicData>
        </a:graphic>
      </p:graphicFrame>
      <p:pic>
        <p:nvPicPr>
          <p:cNvPr id="67661" name="Picture 9" descr="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673867"/>
            <a:ext cx="12192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2"/>
          <p:cNvGraphicFramePr>
            <a:graphicFrameLocks/>
          </p:cNvGraphicFramePr>
          <p:nvPr>
            <p:extLst>
              <p:ext uri="{D42A27DB-BD31-4B8C-83A1-F6EECF244321}">
                <p14:modId xmlns:p14="http://schemas.microsoft.com/office/powerpoint/2010/main" val="918135164"/>
              </p:ext>
            </p:extLst>
          </p:nvPr>
        </p:nvGraphicFramePr>
        <p:xfrm>
          <a:off x="762000" y="5638800"/>
          <a:ext cx="4391025" cy="293213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pPr algn="r">
              <a:defRPr/>
            </a:pPr>
            <a:fld id="{F5669E6F-A436-41F2-85FF-0D6B9183F3DF}" type="slidenum">
              <a:rPr lang="en-US" smtClean="0"/>
              <a:pPr algn="r">
                <a:defRPr/>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27" y="8629458"/>
            <a:ext cx="738014" cy="486833"/>
          </a:xfrm>
        </p:spPr>
        <p:txBody>
          <a:bodyPr/>
          <a:lstStyle/>
          <a:p>
            <a:pPr>
              <a:defRPr/>
            </a:pPr>
            <a:fld id="{F5669E6F-A436-41F2-85FF-0D6B9183F3DF}" type="slidenum">
              <a:rPr lang="en-US" smtClean="0"/>
              <a:pPr>
                <a:defRPr/>
              </a:pPr>
              <a:t>66</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57200" y="577178"/>
            <a:ext cx="5867400" cy="35240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CITY MANAGER</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4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To administer all departments, functions, and municipal business of the </a:t>
            </a:r>
            <a:r>
              <a:rPr lang="en-US" sz="1100" dirty="0" smtClean="0">
                <a:latin typeface="Arial" pitchFamily="34" charset="0"/>
                <a:cs typeface="+mn-cs"/>
              </a:rPr>
              <a:t>City.</a:t>
            </a: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To oversee the day-to-day operations of the City through direction of and coordination with department heads and </a:t>
            </a:r>
            <a:r>
              <a:rPr lang="en-US" sz="1100" dirty="0" smtClean="0">
                <a:latin typeface="Arial" pitchFamily="34" charset="0"/>
                <a:cs typeface="+mn-cs"/>
              </a:rPr>
              <a:t>staff.</a:t>
            </a: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To make reports and recommendations to the City Council regarding present and future needs of the </a:t>
            </a:r>
            <a:r>
              <a:rPr lang="en-US" sz="1100" dirty="0" smtClean="0">
                <a:latin typeface="Arial" pitchFamily="34" charset="0"/>
                <a:cs typeface="+mn-cs"/>
              </a:rPr>
              <a:t>City.</a:t>
            </a: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To represent the interests and positions of the City in dealing with other government </a:t>
            </a:r>
            <a:r>
              <a:rPr lang="en-US" sz="1100" dirty="0" smtClean="0">
                <a:latin typeface="Arial" pitchFamily="34" charset="0"/>
                <a:cs typeface="+mn-cs"/>
              </a:rPr>
              <a:t>entities </a:t>
            </a:r>
            <a:r>
              <a:rPr lang="en-US" sz="1100" dirty="0">
                <a:latin typeface="Arial" pitchFamily="34" charset="0"/>
                <a:cs typeface="+mn-cs"/>
              </a:rPr>
              <a:t>and agencies, with various business interests, and with the community at </a:t>
            </a:r>
            <a:r>
              <a:rPr lang="en-US" sz="1100" dirty="0" smtClean="0">
                <a:latin typeface="Arial" pitchFamily="34" charset="0"/>
                <a:cs typeface="+mn-cs"/>
              </a:rPr>
              <a:t>large.</a:t>
            </a: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To take charge of any catastrophic event occurring within the City limits, utilizing use of “emergency incident command” </a:t>
            </a:r>
            <a:r>
              <a:rPr lang="en-US" sz="1100" dirty="0" smtClean="0">
                <a:latin typeface="Arial" pitchFamily="34" charset="0"/>
                <a:cs typeface="+mn-cs"/>
              </a:rPr>
              <a:t>training. </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The City Manager is located in City Hall at 1311 Chestnut Street, Bastrop, Texas </a:t>
            </a:r>
            <a:r>
              <a:rPr lang="en-US" sz="1100" dirty="0" smtClean="0">
                <a:latin typeface="Arial" pitchFamily="34" charset="0"/>
                <a:cs typeface="Times New Roman" pitchFamily="18" charset="0"/>
              </a:rPr>
              <a:t>78602.</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Hours are 8:00 AM to 5:00 PM, Monday through Friday, excluding </a:t>
            </a:r>
            <a:r>
              <a:rPr lang="en-US" sz="1100" dirty="0" smtClean="0">
                <a:latin typeface="Arial" pitchFamily="34" charset="0"/>
                <a:cs typeface="Times New Roman" pitchFamily="18" charset="0"/>
              </a:rPr>
              <a:t>holidays.</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You may contact the City Manager by phone at (512) </a:t>
            </a:r>
            <a:r>
              <a:rPr lang="en-US" sz="1100" dirty="0" smtClean="0">
                <a:latin typeface="Arial" pitchFamily="34" charset="0"/>
                <a:cs typeface="Times New Roman" pitchFamily="18" charset="0"/>
              </a:rPr>
              <a:t>332-8800.</a:t>
            </a:r>
            <a:endParaRPr lang="en-US" sz="1100" dirty="0">
              <a:latin typeface="Arial" pitchFamily="34" charset="0"/>
              <a:cs typeface="+mn-cs"/>
            </a:endParaRPr>
          </a:p>
          <a:p>
            <a:pPr eaLnBrk="0" hangingPunct="0">
              <a:defRPr/>
            </a:pP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369368911"/>
              </p:ext>
            </p:extLst>
          </p:nvPr>
        </p:nvGraphicFramePr>
        <p:xfrm>
          <a:off x="457200" y="4114801"/>
          <a:ext cx="5845174" cy="2255749"/>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1" baseline="0" dirty="0" smtClean="0">
                          <a:effectLst/>
                        </a:rPr>
                        <a:t>Expenditure Summary</a:t>
                      </a:r>
                      <a:r>
                        <a:rPr lang="en-US" sz="900" b="1" dirty="0" smtClean="0">
                          <a:effectLst/>
                        </a:rPr>
                        <a:t/>
                      </a:r>
                      <a:br>
                        <a:rPr lang="en-US" sz="900" b="1"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2012-2013</a:t>
                      </a:r>
                      <a:endParaRPr lang="en-US" sz="900" b="1" dirty="0">
                        <a:solidFill>
                          <a:schemeClr val="bg2">
                            <a:lumMod val="50000"/>
                          </a:schemeClr>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2013-2014</a:t>
                      </a:r>
                      <a:endParaRPr lang="en-US" sz="900" b="1" dirty="0">
                        <a:solidFill>
                          <a:schemeClr val="bg2">
                            <a:lumMod val="50000"/>
                          </a:schemeClr>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2013-2014</a:t>
                      </a:r>
                      <a:endParaRPr lang="en-US" sz="900" b="1" dirty="0">
                        <a:solidFill>
                          <a:schemeClr val="bg2">
                            <a:lumMod val="50000"/>
                          </a:schemeClr>
                        </a:solidFill>
                        <a:effectLst/>
                        <a:latin typeface="Times New Roman"/>
                        <a:ea typeface="Times New Roman"/>
                      </a:endParaRPr>
                    </a:p>
                  </a:txBody>
                  <a:tcPr marL="67661" marR="67661" marT="0" marB="0"/>
                </a:tc>
                <a:tc>
                  <a:txBody>
                    <a:bodyPr/>
                    <a:lstStyle/>
                    <a:p>
                      <a:pPr marL="0" marR="0" algn="r" hangingPunct="0">
                        <a:spcBef>
                          <a:spcPts val="0"/>
                        </a:spcBef>
                        <a:spcAft>
                          <a:spcPts val="0"/>
                        </a:spcAft>
                      </a:pPr>
                      <a:endParaRPr lang="en-US" sz="900" dirty="0" smtClean="0">
                        <a:effectLst/>
                      </a:endParaRPr>
                    </a:p>
                    <a:p>
                      <a:pPr marL="0" marR="0" algn="r" hangingPunct="0">
                        <a:spcBef>
                          <a:spcPts val="0"/>
                        </a:spcBef>
                        <a:spcAft>
                          <a:spcPts val="0"/>
                        </a:spcAft>
                      </a:pPr>
                      <a:endParaRPr lang="en-US" sz="900" dirty="0" smtClean="0">
                        <a:effectLst/>
                      </a:endParaRPr>
                    </a:p>
                    <a:p>
                      <a:pPr marL="0" marR="0" algn="r" hangingPunct="0">
                        <a:spcBef>
                          <a:spcPts val="0"/>
                        </a:spcBef>
                        <a:spcAft>
                          <a:spcPts val="0"/>
                        </a:spcAft>
                      </a:pPr>
                      <a:r>
                        <a:rPr lang="en-US" sz="900" dirty="0" smtClean="0">
                          <a:effectLst/>
                        </a:rPr>
                        <a:t>FY 2014-2015</a:t>
                      </a:r>
                      <a:endParaRPr lang="en-US" sz="900" b="1" dirty="0">
                        <a:solidFill>
                          <a:schemeClr val="bg2">
                            <a:lumMod val="50000"/>
                          </a:schemeClr>
                        </a:solidFill>
                        <a:effectLst/>
                        <a:latin typeface="Times New Roman"/>
                        <a:ea typeface="Times New Roman"/>
                      </a:endParaRPr>
                    </a:p>
                  </a:txBody>
                  <a:tcPr marL="67661" marR="67661"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7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311,564  </a:t>
                      </a:r>
                      <a:endParaRPr lang="en-US" sz="900" dirty="0"/>
                    </a:p>
                  </a:txBody>
                  <a:tcPr marL="67668" marR="67668" marT="0" marB="0" anchor="ctr"/>
                </a:tc>
                <a:tc>
                  <a:txBody>
                    <a:bodyPr/>
                    <a:lstStyle/>
                    <a:p>
                      <a:pPr marL="0" marR="0" algn="r" hangingPunct="0">
                        <a:spcBef>
                          <a:spcPts val="0"/>
                        </a:spcBef>
                        <a:spcAft>
                          <a:spcPts val="0"/>
                        </a:spcAft>
                      </a:pPr>
                      <a:r>
                        <a:rPr lang="en-US" sz="900" dirty="0" smtClean="0"/>
                        <a:t>284,100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287,389</a:t>
                      </a:r>
                      <a:endParaRPr lang="en-US" sz="900" dirty="0"/>
                    </a:p>
                  </a:txBody>
                  <a:tcPr marL="67668" marR="67668" marT="0" marB="0" anchor="ctr"/>
                </a:tc>
                <a:tc>
                  <a:txBody>
                    <a:bodyPr/>
                    <a:lstStyle/>
                    <a:p>
                      <a:pPr marL="0" marR="0" algn="r" hangingPunct="0">
                        <a:spcBef>
                          <a:spcPts val="0"/>
                        </a:spcBef>
                        <a:spcAft>
                          <a:spcPts val="0"/>
                        </a:spcAft>
                      </a:pPr>
                      <a:r>
                        <a:rPr lang="en-US" sz="900" dirty="0" smtClean="0"/>
                        <a:t>290,460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5,638</a:t>
                      </a:r>
                      <a:endParaRPr lang="en-US" sz="900" dirty="0"/>
                    </a:p>
                  </a:txBody>
                  <a:tcPr marL="67668" marR="67668" marT="0" marB="0" anchor="ctr"/>
                </a:tc>
                <a:tc>
                  <a:txBody>
                    <a:bodyPr/>
                    <a:lstStyle/>
                    <a:p>
                      <a:pPr marL="0" marR="0" algn="r" hangingPunct="0">
                        <a:spcBef>
                          <a:spcPts val="0"/>
                        </a:spcBef>
                        <a:spcAft>
                          <a:spcPts val="0"/>
                        </a:spcAft>
                      </a:pPr>
                      <a:r>
                        <a:rPr lang="en-US" sz="900" dirty="0" smtClean="0"/>
                        <a:t>5,550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4,398</a:t>
                      </a:r>
                      <a:endParaRPr lang="en-US" sz="900" dirty="0"/>
                    </a:p>
                  </a:txBody>
                  <a:tcPr marL="67668" marR="67668" marT="0" marB="0" anchor="ctr"/>
                </a:tc>
                <a:tc>
                  <a:txBody>
                    <a:bodyPr/>
                    <a:lstStyle/>
                    <a:p>
                      <a:pPr marL="0" marR="0" algn="r" hangingPunct="0">
                        <a:spcBef>
                          <a:spcPts val="0"/>
                        </a:spcBef>
                        <a:spcAft>
                          <a:spcPts val="0"/>
                        </a:spcAft>
                      </a:pPr>
                      <a:r>
                        <a:rPr lang="en-US" sz="900" dirty="0" smtClean="0"/>
                        <a:t>6,450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7,161</a:t>
                      </a:r>
                      <a:endParaRPr lang="en-US" sz="900" dirty="0"/>
                    </a:p>
                  </a:txBody>
                  <a:tcPr marL="67668" marR="67668" marT="0" marB="0" anchor="ctr"/>
                </a:tc>
                <a:tc>
                  <a:txBody>
                    <a:bodyPr/>
                    <a:lstStyle/>
                    <a:p>
                      <a:pPr marL="0" marR="0" algn="r" hangingPunct="0">
                        <a:spcBef>
                          <a:spcPts val="0"/>
                        </a:spcBef>
                        <a:spcAft>
                          <a:spcPts val="0"/>
                        </a:spcAft>
                      </a:pPr>
                      <a:r>
                        <a:rPr lang="en-US" sz="900" dirty="0" smtClean="0"/>
                        <a:t>8,760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8,260</a:t>
                      </a:r>
                      <a:endParaRPr lang="en-US" sz="900" dirty="0"/>
                    </a:p>
                  </a:txBody>
                  <a:tcPr marL="67668" marR="67668" marT="0" marB="0" anchor="ctr"/>
                </a:tc>
                <a:tc>
                  <a:txBody>
                    <a:bodyPr/>
                    <a:lstStyle/>
                    <a:p>
                      <a:pPr marL="0" marR="0" algn="r" hangingPunct="0">
                        <a:spcBef>
                          <a:spcPts val="0"/>
                        </a:spcBef>
                        <a:spcAft>
                          <a:spcPts val="0"/>
                        </a:spcAft>
                      </a:pPr>
                      <a:r>
                        <a:rPr lang="en-US" sz="900" dirty="0" smtClean="0"/>
                        <a:t>9,400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166</a:t>
                      </a:r>
                      <a:endParaRPr lang="en-US" sz="900" dirty="0"/>
                    </a:p>
                  </a:txBody>
                  <a:tcPr marL="67668" marR="67668" marT="0" marB="0" anchor="ctr"/>
                </a:tc>
                <a:tc>
                  <a:txBody>
                    <a:bodyPr/>
                    <a:lstStyle/>
                    <a:p>
                      <a:pPr marL="0" marR="0" algn="r" hangingPunct="0">
                        <a:spcBef>
                          <a:spcPts val="0"/>
                        </a:spcBef>
                        <a:spcAft>
                          <a:spcPts val="0"/>
                        </a:spcAft>
                      </a:pPr>
                      <a:r>
                        <a:rPr lang="en-US" sz="900" dirty="0" smtClean="0"/>
                        <a:t>350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108</a:t>
                      </a:r>
                      <a:endParaRPr lang="en-US" sz="900" dirty="0"/>
                    </a:p>
                  </a:txBody>
                  <a:tcPr marL="67668" marR="67668" marT="0" marB="0" anchor="ctr"/>
                </a:tc>
                <a:tc>
                  <a:txBody>
                    <a:bodyPr/>
                    <a:lstStyle/>
                    <a:p>
                      <a:pPr marL="0" marR="0" algn="r" hangingPunct="0">
                        <a:spcBef>
                          <a:spcPts val="0"/>
                        </a:spcBef>
                        <a:spcAft>
                          <a:spcPts val="0"/>
                        </a:spcAft>
                      </a:pPr>
                      <a:r>
                        <a:rPr lang="en-US" sz="900" dirty="0" smtClean="0"/>
                        <a:t>350</a:t>
                      </a:r>
                      <a:endParaRPr lang="en-US" sz="900" dirty="0"/>
                    </a:p>
                  </a:txBody>
                  <a:tcPr marL="67668" marR="67668" marT="0" marB="0" anchor="ctr"/>
                </a:tc>
              </a:tr>
              <a:tr h="175363">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8,814</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10,140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11,430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11,740</a:t>
                      </a:r>
                      <a:endParaRPr lang="en-US" sz="900" dirty="0"/>
                    </a:p>
                  </a:txBody>
                  <a:tcPr marL="67668" marR="67668" marT="0" marB="0" anchor="ctr"/>
                </a:tc>
              </a:tr>
              <a:tr h="209571">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$333,344</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$308,900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$311,585</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$318,400</a:t>
                      </a:r>
                      <a:endParaRPr lang="en-US" sz="900" b="1" dirty="0">
                        <a:solidFill>
                          <a:schemeClr val="tx1"/>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933569218"/>
              </p:ext>
            </p:extLst>
          </p:nvPr>
        </p:nvGraphicFramePr>
        <p:xfrm>
          <a:off x="584202" y="6019800"/>
          <a:ext cx="3708400" cy="2593249"/>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lgn="r">
              <a:defRPr/>
            </a:pPr>
            <a:fld id="{F5669E6F-A436-41F2-85FF-0D6B9183F3DF}" type="slidenum">
              <a:rPr lang="en-US" smtClean="0"/>
              <a:pPr algn="r">
                <a:defRPr/>
              </a:pPr>
              <a:t>67</a:t>
            </a:fld>
            <a:endParaRPr lang="en-US" dirty="0"/>
          </a:p>
        </p:txBody>
      </p:sp>
      <p:pic>
        <p:nvPicPr>
          <p:cNvPr id="185346" name="Picture 2" descr="G:\Photos\Mik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602" y="6553217"/>
            <a:ext cx="1778000" cy="2224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ChangeArrowheads="1"/>
          </p:cNvSpPr>
          <p:nvPr/>
        </p:nvSpPr>
        <p:spPr bwMode="auto">
          <a:xfrm>
            <a:off x="358777" y="762394"/>
            <a:ext cx="55006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CITY MANAGER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2" name="Rectangle 1"/>
          <p:cNvSpPr/>
          <p:nvPr/>
        </p:nvSpPr>
        <p:spPr>
          <a:xfrm>
            <a:off x="381000" y="1239847"/>
            <a:ext cx="6096000" cy="4493538"/>
          </a:xfrm>
          <a:prstGeom prst="rect">
            <a:avLst/>
          </a:prstGeom>
        </p:spPr>
        <p:txBody>
          <a:bodyPr>
            <a:spAutoFit/>
          </a:bodyPr>
          <a:lstStyle/>
          <a:p>
            <a:r>
              <a:rPr lang="en-US" sz="1100" b="1" dirty="0" smtClean="0"/>
              <a:t>2013-2014 Accomplishments</a:t>
            </a:r>
            <a:endParaRPr lang="en-US" sz="1100" dirty="0"/>
          </a:p>
          <a:p>
            <a:r>
              <a:rPr lang="en-US" sz="1100" dirty="0"/>
              <a:t>• </a:t>
            </a:r>
            <a:r>
              <a:rPr lang="en-US" sz="1100" dirty="0" smtClean="0"/>
              <a:t>  Developed Short-term and Long-term Water Supply alternatives for City.</a:t>
            </a:r>
            <a:endParaRPr lang="en-US" sz="1100" dirty="0"/>
          </a:p>
          <a:p>
            <a:r>
              <a:rPr lang="en-US" sz="1100" dirty="0"/>
              <a:t>• </a:t>
            </a:r>
            <a:r>
              <a:rPr lang="en-US" sz="1100" dirty="0" smtClean="0"/>
              <a:t>  President </a:t>
            </a:r>
            <a:r>
              <a:rPr lang="en-US" sz="1100" dirty="0"/>
              <a:t>of the Board of Directors for Lost Pines Groundwater Conservation District. </a:t>
            </a:r>
            <a:r>
              <a:rPr lang="en-US" sz="1100" dirty="0" smtClean="0"/>
              <a:t> </a:t>
            </a:r>
            <a:endParaRPr lang="en-US" sz="1100" dirty="0"/>
          </a:p>
          <a:p>
            <a:r>
              <a:rPr lang="en-US" sz="1100" dirty="0"/>
              <a:t>• </a:t>
            </a:r>
            <a:r>
              <a:rPr lang="en-US" sz="1100" dirty="0" smtClean="0"/>
              <a:t>  Expanding </a:t>
            </a:r>
            <a:r>
              <a:rPr lang="en-US" sz="1100" dirty="0"/>
              <a:t>Partnership with YMCA for the City of Bastrop. </a:t>
            </a:r>
          </a:p>
          <a:p>
            <a:r>
              <a:rPr lang="en-US" sz="1100" dirty="0" smtClean="0"/>
              <a:t>•   </a:t>
            </a:r>
            <a:r>
              <a:rPr lang="en-US" sz="1100" dirty="0"/>
              <a:t>New </a:t>
            </a:r>
            <a:r>
              <a:rPr lang="en-US" sz="1100" dirty="0" smtClean="0"/>
              <a:t>tenants Chick-fil-A and Academy Sports to </a:t>
            </a:r>
            <a:r>
              <a:rPr lang="en-US" sz="1100" dirty="0"/>
              <a:t>Burleson </a:t>
            </a:r>
            <a:r>
              <a:rPr lang="en-US" sz="1100" dirty="0" smtClean="0"/>
              <a:t>Crossing.</a:t>
            </a:r>
          </a:p>
          <a:p>
            <a:pPr marL="171450" indent="-171450">
              <a:buFont typeface="Arial" panose="020B0604020202020204" pitchFamily="34" charset="0"/>
              <a:buChar char="•"/>
            </a:pPr>
            <a:r>
              <a:rPr lang="en-US" sz="1100" dirty="0" smtClean="0"/>
              <a:t>Historical </a:t>
            </a:r>
            <a:r>
              <a:rPr lang="en-US" sz="1100" dirty="0"/>
              <a:t>Landmark Commission Ordinance completed. </a:t>
            </a:r>
          </a:p>
          <a:p>
            <a:pPr marL="171450" indent="-171450">
              <a:buFont typeface="Arial" panose="020B0604020202020204" pitchFamily="34" charset="0"/>
              <a:buChar char="•"/>
            </a:pPr>
            <a:r>
              <a:rPr lang="en-US" sz="1100" dirty="0" smtClean="0"/>
              <a:t>La </a:t>
            </a:r>
            <a:r>
              <a:rPr lang="en-US" sz="1100" dirty="0"/>
              <a:t>Hacienda </a:t>
            </a:r>
            <a:r>
              <a:rPr lang="en-US" sz="1100" dirty="0" smtClean="0"/>
              <a:t>Restaurant opened.</a:t>
            </a:r>
            <a:endParaRPr lang="en-US" sz="1100" dirty="0"/>
          </a:p>
          <a:p>
            <a:r>
              <a:rPr lang="en-US" sz="1100" dirty="0"/>
              <a:t> </a:t>
            </a:r>
          </a:p>
          <a:p>
            <a:r>
              <a:rPr lang="en-US" sz="1100" b="1" dirty="0" smtClean="0"/>
              <a:t>2014-2015 Goals</a:t>
            </a:r>
            <a:endParaRPr lang="en-US" sz="1100" dirty="0"/>
          </a:p>
          <a:p>
            <a:r>
              <a:rPr lang="en-US" sz="1100" dirty="0"/>
              <a:t>• </a:t>
            </a:r>
            <a:r>
              <a:rPr lang="en-US" sz="1100" dirty="0" smtClean="0"/>
              <a:t>  Continue </a:t>
            </a:r>
            <a:r>
              <a:rPr lang="en-US" sz="1100" dirty="0"/>
              <a:t>to oversee and negotiate expected growth in West Bastrop area. </a:t>
            </a:r>
          </a:p>
          <a:p>
            <a:pPr marL="166688" indent="-166688"/>
            <a:r>
              <a:rPr lang="en-US" sz="1100" dirty="0"/>
              <a:t>• </a:t>
            </a:r>
            <a:r>
              <a:rPr lang="en-US" sz="1100" dirty="0" smtClean="0"/>
              <a:t>  Promote </a:t>
            </a:r>
            <a:r>
              <a:rPr lang="en-US" sz="1100" dirty="0"/>
              <a:t>progress of City infrastructure projects: streets, piping, parks, electrical </a:t>
            </a:r>
            <a:r>
              <a:rPr lang="en-US" sz="1100" dirty="0" smtClean="0"/>
              <a:t> lines</a:t>
            </a:r>
            <a:r>
              <a:rPr lang="en-US" sz="1100" dirty="0"/>
              <a:t>, and </a:t>
            </a:r>
            <a:r>
              <a:rPr lang="en-US" sz="1100" dirty="0" smtClean="0"/>
              <a:t> new </a:t>
            </a:r>
            <a:r>
              <a:rPr lang="en-US" sz="1100" dirty="0"/>
              <a:t>water wells. </a:t>
            </a:r>
          </a:p>
          <a:p>
            <a:r>
              <a:rPr lang="en-US" sz="1100" dirty="0"/>
              <a:t>• </a:t>
            </a:r>
            <a:r>
              <a:rPr lang="en-US" sz="1100" dirty="0" smtClean="0"/>
              <a:t>  Advance </a:t>
            </a:r>
            <a:r>
              <a:rPr lang="en-US" sz="1100" dirty="0"/>
              <a:t>CIP’s to fruition. </a:t>
            </a:r>
          </a:p>
          <a:p>
            <a:r>
              <a:rPr lang="en-US" sz="1100" dirty="0"/>
              <a:t>• </a:t>
            </a:r>
            <a:r>
              <a:rPr lang="en-US" sz="1100" dirty="0" smtClean="0"/>
              <a:t>  Ensure </a:t>
            </a:r>
            <a:r>
              <a:rPr lang="en-US" sz="1100" dirty="0"/>
              <a:t>sound City Obligation Bonds; keep ratings high. </a:t>
            </a:r>
          </a:p>
          <a:p>
            <a:r>
              <a:rPr lang="en-US" sz="1100" dirty="0"/>
              <a:t>• </a:t>
            </a:r>
            <a:r>
              <a:rPr lang="en-US" sz="1100" dirty="0" smtClean="0"/>
              <a:t>  Continue </a:t>
            </a:r>
            <a:r>
              <a:rPr lang="en-US" sz="1100" dirty="0"/>
              <a:t>MUD negotiations for Bastrop Village in ETJ. </a:t>
            </a:r>
          </a:p>
          <a:p>
            <a:r>
              <a:rPr lang="en-US" sz="1100" dirty="0"/>
              <a:t>• </a:t>
            </a:r>
            <a:r>
              <a:rPr lang="en-US" sz="1100" dirty="0" smtClean="0"/>
              <a:t>  Water Treatment Plant </a:t>
            </a:r>
            <a:r>
              <a:rPr lang="en-US" sz="1100" dirty="0"/>
              <a:t>#3 plans “on hold” for future improvement. </a:t>
            </a:r>
          </a:p>
          <a:p>
            <a:r>
              <a:rPr lang="en-US" sz="1100" dirty="0"/>
              <a:t>• </a:t>
            </a:r>
            <a:r>
              <a:rPr lang="en-US" sz="1100" dirty="0" smtClean="0"/>
              <a:t>  Continue </a:t>
            </a:r>
            <a:r>
              <a:rPr lang="en-US" sz="1100" dirty="0"/>
              <a:t>PID work on Hunters Crossing. </a:t>
            </a:r>
          </a:p>
          <a:p>
            <a:r>
              <a:rPr lang="en-US" sz="1100" dirty="0" smtClean="0"/>
              <a:t>•   Thoroughfare Plan </a:t>
            </a:r>
            <a:r>
              <a:rPr lang="en-US" sz="1100" dirty="0"/>
              <a:t>nearing completion. </a:t>
            </a:r>
          </a:p>
          <a:p>
            <a:r>
              <a:rPr lang="en-US" sz="1100" dirty="0"/>
              <a:t>• </a:t>
            </a:r>
            <a:r>
              <a:rPr lang="en-US" sz="1100" dirty="0" smtClean="0"/>
              <a:t>  Future </a:t>
            </a:r>
            <a:r>
              <a:rPr lang="en-US" sz="1100" dirty="0"/>
              <a:t>Land Use Plan nearing completion. </a:t>
            </a:r>
            <a:r>
              <a:rPr lang="en-US" sz="1100" dirty="0" smtClean="0"/>
              <a:t>  </a:t>
            </a:r>
            <a:endParaRPr lang="en-US" sz="1100" dirty="0"/>
          </a:p>
          <a:p>
            <a:r>
              <a:rPr lang="en-US" sz="1100" dirty="0"/>
              <a:t>• </a:t>
            </a:r>
            <a:r>
              <a:rPr lang="en-US" sz="1100" dirty="0" smtClean="0"/>
              <a:t>  Purcell </a:t>
            </a:r>
            <a:r>
              <a:rPr lang="en-US" sz="1100" dirty="0"/>
              <a:t>Pointe and Jackson Square projects progressing (Hwy 71 &amp; 95). </a:t>
            </a:r>
          </a:p>
          <a:p>
            <a:r>
              <a:rPr lang="en-US" sz="1100" dirty="0"/>
              <a:t>• </a:t>
            </a:r>
            <a:r>
              <a:rPr lang="en-US" sz="1100" dirty="0" smtClean="0"/>
              <a:t>  Persist </a:t>
            </a:r>
            <a:r>
              <a:rPr lang="en-US" sz="1100" dirty="0"/>
              <a:t>in seeking clean and productive Water Sources for the City’s future predicted growth. </a:t>
            </a:r>
          </a:p>
          <a:p>
            <a:r>
              <a:rPr lang="en-US" sz="1100" dirty="0"/>
              <a:t> </a:t>
            </a:r>
          </a:p>
          <a:p>
            <a:r>
              <a:rPr lang="en-US" sz="1100" b="1" dirty="0" smtClean="0"/>
              <a:t>2014-2015 Budget </a:t>
            </a:r>
            <a:r>
              <a:rPr lang="en-US" sz="1100" b="1" dirty="0"/>
              <a:t>Objectives</a:t>
            </a:r>
            <a:endParaRPr lang="en-US" sz="1100" dirty="0"/>
          </a:p>
          <a:p>
            <a:r>
              <a:rPr lang="en-US" sz="1100" dirty="0"/>
              <a:t>• </a:t>
            </a:r>
            <a:r>
              <a:rPr lang="en-US" sz="1100" dirty="0" smtClean="0"/>
              <a:t>  Oversee </a:t>
            </a:r>
            <a:r>
              <a:rPr lang="en-US" sz="1100" dirty="0"/>
              <a:t>and dispense General Fund Budget to best apply funds where needed. </a:t>
            </a:r>
          </a:p>
          <a:p>
            <a:pPr marL="169863" indent="-169863"/>
            <a:r>
              <a:rPr lang="en-US" sz="1100" dirty="0"/>
              <a:t>• </a:t>
            </a:r>
            <a:r>
              <a:rPr lang="en-US" sz="1100" dirty="0" smtClean="0"/>
              <a:t>  Approve </a:t>
            </a:r>
            <a:r>
              <a:rPr lang="en-US" sz="1100" dirty="0"/>
              <a:t>and distribute City Manager’s budget for both City Manager, (1) CM Executive Assistant, and (1) City Manager Receptionist as needed. </a:t>
            </a:r>
          </a:p>
        </p:txBody>
      </p:sp>
      <p:sp>
        <p:nvSpPr>
          <p:cNvPr id="3" name="Slide Number Placeholder 2"/>
          <p:cNvSpPr>
            <a:spLocks noGrp="1"/>
          </p:cNvSpPr>
          <p:nvPr>
            <p:ph type="sldNum" sz="quarter" idx="12"/>
          </p:nvPr>
        </p:nvSpPr>
        <p:spPr>
          <a:xfrm>
            <a:off x="-5164" y="8657167"/>
            <a:ext cx="727882" cy="486833"/>
          </a:xfrm>
        </p:spPr>
        <p:txBody>
          <a:bodyPr/>
          <a:lstStyle/>
          <a:p>
            <a:pPr>
              <a:defRPr/>
            </a:pPr>
            <a:fld id="{C2735C76-C27D-495B-85FB-A45C95B8496F}" type="slidenum">
              <a:rPr lang="en-US" smtClean="0"/>
              <a:pPr>
                <a:defRPr/>
              </a:pPr>
              <a:t>68</a:t>
            </a:fld>
            <a:endParaRPr lang="en-US" dirty="0"/>
          </a:p>
        </p:txBody>
      </p:sp>
      <p:pic>
        <p:nvPicPr>
          <p:cNvPr id="6" name="Picture 6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943600"/>
            <a:ext cx="3106584" cy="2293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69</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36832039"/>
              </p:ext>
            </p:extLst>
          </p:nvPr>
        </p:nvGraphicFramePr>
        <p:xfrm>
          <a:off x="439624" y="838200"/>
          <a:ext cx="5867399" cy="7561791"/>
        </p:xfrm>
        <a:graphic>
          <a:graphicData uri="http://schemas.openxmlformats.org/drawingml/2006/table">
            <a:tbl>
              <a:tblPr>
                <a:tableStyleId>{ED083AE6-46FA-4A59-8FB0-9F97EB10719F}</a:tableStyleId>
              </a:tblPr>
              <a:tblGrid>
                <a:gridCol w="2173861"/>
                <a:gridCol w="926806"/>
                <a:gridCol w="922244"/>
                <a:gridCol w="922244"/>
                <a:gridCol w="922244"/>
              </a:tblGrid>
              <a:tr h="335280">
                <a:tc>
                  <a:txBody>
                    <a:bodyPr/>
                    <a:lstStyle/>
                    <a:p>
                      <a:pPr marL="0" marR="0" algn="l" hangingPunct="0">
                        <a:spcBef>
                          <a:spcPts val="0"/>
                        </a:spcBef>
                        <a:spcAft>
                          <a:spcPts val="0"/>
                        </a:spcAft>
                      </a:pPr>
                      <a:r>
                        <a:rPr lang="en-US" sz="1100" b="0" dirty="0" smtClean="0">
                          <a:solidFill>
                            <a:schemeClr val="tx1"/>
                          </a:solidFill>
                          <a:effectLst/>
                        </a:rPr>
                        <a:t>Performance Measurement Indicators</a:t>
                      </a:r>
                      <a:endParaRPr lang="en-US" sz="1100" b="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b="0" dirty="0">
                          <a:solidFill>
                            <a:srgbClr val="CC9900"/>
                          </a:solidFill>
                          <a:effectLst/>
                        </a:rPr>
                        <a:t>FY </a:t>
                      </a:r>
                      <a:r>
                        <a:rPr lang="en-US" sz="900" b="0" dirty="0" smtClean="0">
                          <a:solidFill>
                            <a:srgbClr val="CC9900"/>
                          </a:solidFill>
                          <a:effectLst/>
                        </a:rPr>
                        <a:t>2011-2012</a:t>
                      </a:r>
                    </a:p>
                  </a:txBody>
                  <a:tcPr marL="68580" marR="68580" marT="0" marB="0"/>
                </a:tc>
                <a:tc>
                  <a:txBody>
                    <a:bodyPr/>
                    <a:lstStyle/>
                    <a:p>
                      <a:pPr marL="0" marR="0" algn="ctr" hangingPunct="0">
                        <a:spcBef>
                          <a:spcPts val="0"/>
                        </a:spcBef>
                        <a:spcAft>
                          <a:spcPts val="0"/>
                        </a:spcAft>
                      </a:pPr>
                      <a:r>
                        <a:rPr lang="en-US" sz="900" b="0" dirty="0" smtClean="0">
                          <a:solidFill>
                            <a:srgbClr val="CC9900"/>
                          </a:solidFill>
                          <a:effectLst/>
                          <a:latin typeface="+mn-lt"/>
                          <a:ea typeface="Times New Roman"/>
                        </a:rPr>
                        <a:t>FY2012-2013</a:t>
                      </a:r>
                      <a:endParaRPr lang="en-US" sz="900" b="0"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900" b="0" dirty="0" smtClean="0">
                          <a:solidFill>
                            <a:srgbClr val="CC9900"/>
                          </a:solidFill>
                          <a:effectLst/>
                          <a:latin typeface="+mn-lt"/>
                          <a:ea typeface="Times New Roman"/>
                        </a:rPr>
                        <a:t>FY2013-2014</a:t>
                      </a:r>
                      <a:endParaRPr lang="en-US" sz="900" b="0"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900" b="0" dirty="0" smtClean="0">
                          <a:solidFill>
                            <a:srgbClr val="CC9900"/>
                          </a:solidFill>
                          <a:effectLst/>
                          <a:latin typeface="+mn-lt"/>
                          <a:ea typeface="Times New Roman"/>
                        </a:rPr>
                        <a:t>FY2014-2015</a:t>
                      </a:r>
                      <a:endParaRPr lang="en-US" sz="900" b="0" dirty="0">
                        <a:solidFill>
                          <a:srgbClr val="CC9900"/>
                        </a:solidFill>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Times New Roman"/>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Demand</a:t>
                      </a:r>
                      <a:endParaRPr lang="en-US" sz="1100" b="1" u="none"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r>
              <a:tr h="167640">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r>
              <a:tr h="167640">
                <a:tc>
                  <a:txBody>
                    <a:bodyPr/>
                    <a:lstStyle/>
                    <a:p>
                      <a:pPr marL="0" marR="0" hangingPunct="0">
                        <a:spcBef>
                          <a:spcPts val="0"/>
                        </a:spcBef>
                        <a:spcAft>
                          <a:spcPts val="0"/>
                        </a:spcAft>
                      </a:pPr>
                      <a:r>
                        <a:rPr lang="en-US" sz="1100" dirty="0">
                          <a:solidFill>
                            <a:schemeClr val="tx1"/>
                          </a:solidFill>
                          <a:effectLst/>
                        </a:rPr>
                        <a:t>City Population</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7,500</a:t>
                      </a:r>
                      <a:endParaRPr lang="en-US" sz="1100" dirty="0"/>
                    </a:p>
                  </a:txBody>
                  <a:tcPr marL="68580" marR="68580" marT="0" marB="0"/>
                </a:tc>
                <a:tc>
                  <a:txBody>
                    <a:bodyPr/>
                    <a:lstStyle/>
                    <a:p>
                      <a:pPr marL="0" marR="0" algn="ctr" hangingPunct="0">
                        <a:spcBef>
                          <a:spcPts val="0"/>
                        </a:spcBef>
                        <a:spcAft>
                          <a:spcPts val="0"/>
                        </a:spcAft>
                      </a:pPr>
                      <a:r>
                        <a:rPr lang="en-US" sz="1100" dirty="0" smtClean="0"/>
                        <a:t>7,650</a:t>
                      </a:r>
                      <a:endParaRPr lang="en-US" sz="1100" dirty="0"/>
                    </a:p>
                  </a:txBody>
                  <a:tcPr marL="68580" marR="68580" marT="0" marB="0"/>
                </a:tc>
                <a:tc>
                  <a:txBody>
                    <a:bodyPr/>
                    <a:lstStyle/>
                    <a:p>
                      <a:pPr marL="0" marR="0" algn="ctr" hangingPunct="0">
                        <a:spcBef>
                          <a:spcPts val="0"/>
                        </a:spcBef>
                        <a:spcAft>
                          <a:spcPts val="0"/>
                        </a:spcAft>
                      </a:pPr>
                      <a:r>
                        <a:rPr lang="en-US" sz="1100" dirty="0" smtClean="0"/>
                        <a:t>7,800</a:t>
                      </a:r>
                      <a:endParaRPr lang="en-US" sz="1100" dirty="0"/>
                    </a:p>
                  </a:txBody>
                  <a:tcPr marL="68580" marR="68580" marT="0" marB="0"/>
                </a:tc>
                <a:tc>
                  <a:txBody>
                    <a:bodyPr/>
                    <a:lstStyle/>
                    <a:p>
                      <a:pPr marL="0" marR="0" algn="ctr" hangingPunct="0">
                        <a:spcBef>
                          <a:spcPts val="0"/>
                        </a:spcBef>
                        <a:spcAft>
                          <a:spcPts val="0"/>
                        </a:spcAft>
                      </a:pPr>
                      <a:r>
                        <a:rPr lang="en-US" sz="1100" dirty="0" smtClean="0"/>
                        <a:t>7,950</a:t>
                      </a:r>
                      <a:endParaRPr lang="en-US" sz="1100" dirty="0"/>
                    </a:p>
                  </a:txBody>
                  <a:tcPr marL="68580" marR="68580" marT="0" marB="0"/>
                </a:tc>
              </a:tr>
              <a:tr h="838200">
                <a:tc>
                  <a:txBody>
                    <a:bodyPr/>
                    <a:lstStyle/>
                    <a:p>
                      <a:pPr marL="0" marR="0" hangingPunct="0">
                        <a:spcBef>
                          <a:spcPts val="0"/>
                        </a:spcBef>
                        <a:spcAft>
                          <a:spcPts val="0"/>
                        </a:spcAft>
                      </a:pPr>
                      <a:r>
                        <a:rPr lang="en-US" sz="1100" dirty="0" smtClean="0">
                          <a:solidFill>
                            <a:schemeClr val="tx1"/>
                          </a:solidFill>
                          <a:effectLst/>
                        </a:rPr>
                        <a:t>Number </a:t>
                      </a:r>
                      <a:r>
                        <a:rPr lang="en-US" sz="1100" dirty="0">
                          <a:solidFill>
                            <a:schemeClr val="tx1"/>
                          </a:solidFill>
                          <a:effectLst/>
                        </a:rPr>
                        <a:t>of City Council Meetings</a:t>
                      </a:r>
                    </a:p>
                    <a:p>
                      <a:pPr marL="0" marR="0" hangingPunct="0">
                        <a:spcBef>
                          <a:spcPts val="0"/>
                        </a:spcBef>
                        <a:spcAft>
                          <a:spcPts val="0"/>
                        </a:spcAft>
                      </a:pPr>
                      <a:r>
                        <a:rPr lang="en-US" sz="1100" dirty="0">
                          <a:solidFill>
                            <a:schemeClr val="tx1"/>
                          </a:solidFill>
                          <a:effectLst/>
                        </a:rPr>
                        <a:t>Number of City Council Members</a:t>
                      </a:r>
                    </a:p>
                    <a:p>
                      <a:pPr marL="0" marR="0" hangingPunct="0">
                        <a:spcBef>
                          <a:spcPts val="0"/>
                        </a:spcBef>
                        <a:spcAft>
                          <a:spcPts val="0"/>
                        </a:spcAft>
                      </a:pPr>
                      <a:r>
                        <a:rPr lang="en-US" sz="1100" dirty="0">
                          <a:solidFill>
                            <a:schemeClr val="tx1"/>
                          </a:solidFill>
                          <a:effectLst/>
                        </a:rPr>
                        <a:t>Number of City Departments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38</a:t>
                      </a:r>
                      <a:endParaRPr lang="en-US" sz="1100" dirty="0">
                        <a:effectLst/>
                      </a:endParaRPr>
                    </a:p>
                    <a:p>
                      <a:pPr marL="0" marR="0" algn="ctr" hangingPunct="0">
                        <a:spcBef>
                          <a:spcPts val="0"/>
                        </a:spcBef>
                        <a:spcAft>
                          <a:spcPts val="0"/>
                        </a:spcAft>
                      </a:pPr>
                      <a:r>
                        <a:rPr lang="en-US" sz="1100" dirty="0">
                          <a:effectLst/>
                        </a:rPr>
                        <a:t>6</a:t>
                      </a:r>
                    </a:p>
                    <a:p>
                      <a:pPr marL="0" marR="0" algn="ctr" hangingPunct="0">
                        <a:spcBef>
                          <a:spcPts val="0"/>
                        </a:spcBef>
                        <a:spcAft>
                          <a:spcPts val="0"/>
                        </a:spcAft>
                      </a:pPr>
                      <a:r>
                        <a:rPr lang="en-US" sz="1100" dirty="0" smtClean="0">
                          <a:effectLst/>
                        </a:rPr>
                        <a:t>29</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Calibri" pitchFamily="34" charset="0"/>
                        </a:rPr>
                        <a:t>35</a:t>
                      </a:r>
                    </a:p>
                    <a:p>
                      <a:pPr marL="0" marR="0" algn="ctr" hangingPunct="0">
                        <a:spcBef>
                          <a:spcPts val="0"/>
                        </a:spcBef>
                        <a:spcAft>
                          <a:spcPts val="0"/>
                        </a:spcAft>
                      </a:pPr>
                      <a:r>
                        <a:rPr lang="en-US" sz="1100" dirty="0" smtClean="0">
                          <a:effectLst/>
                          <a:latin typeface="+mn-lt"/>
                          <a:ea typeface="Times New Roman"/>
                          <a:cs typeface="Calibri" pitchFamily="34" charset="0"/>
                        </a:rPr>
                        <a:t>6</a:t>
                      </a:r>
                    </a:p>
                    <a:p>
                      <a:pPr marL="0" marR="0" algn="ctr" hangingPunct="0">
                        <a:spcBef>
                          <a:spcPts val="0"/>
                        </a:spcBef>
                        <a:spcAft>
                          <a:spcPts val="0"/>
                        </a:spcAft>
                      </a:pPr>
                      <a:r>
                        <a:rPr lang="en-US" sz="1100" dirty="0" smtClean="0">
                          <a:effectLst/>
                          <a:latin typeface="+mn-lt"/>
                          <a:ea typeface="Times New Roman"/>
                          <a:cs typeface="Calibri" pitchFamily="34" charset="0"/>
                        </a:rPr>
                        <a:t>29</a:t>
                      </a:r>
                      <a:endParaRPr lang="en-US" sz="1100" dirty="0">
                        <a:effectLst/>
                        <a:latin typeface="+mn-lt"/>
                        <a:ea typeface="Times New Roman"/>
                        <a:cs typeface="Calibri" pitchFamily="34" charset="0"/>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Calibri" pitchFamily="34" charset="0"/>
                        </a:rPr>
                        <a:t>40</a:t>
                      </a:r>
                    </a:p>
                    <a:p>
                      <a:pPr marL="0" marR="0" algn="ctr" hangingPunct="0">
                        <a:spcBef>
                          <a:spcPts val="0"/>
                        </a:spcBef>
                        <a:spcAft>
                          <a:spcPts val="0"/>
                        </a:spcAft>
                      </a:pPr>
                      <a:r>
                        <a:rPr lang="en-US" sz="1100" dirty="0" smtClean="0">
                          <a:effectLst/>
                          <a:latin typeface="+mn-lt"/>
                          <a:ea typeface="Times New Roman"/>
                          <a:cs typeface="Calibri" pitchFamily="34" charset="0"/>
                        </a:rPr>
                        <a:t>6</a:t>
                      </a:r>
                    </a:p>
                    <a:p>
                      <a:pPr marL="0" marR="0" algn="ctr" hangingPunct="0">
                        <a:spcBef>
                          <a:spcPts val="0"/>
                        </a:spcBef>
                        <a:spcAft>
                          <a:spcPts val="0"/>
                        </a:spcAft>
                      </a:pPr>
                      <a:r>
                        <a:rPr lang="en-US" sz="1100" dirty="0" smtClean="0">
                          <a:effectLst/>
                          <a:latin typeface="+mn-lt"/>
                          <a:ea typeface="Times New Roman"/>
                          <a:cs typeface="Calibri" pitchFamily="34" charset="0"/>
                        </a:rPr>
                        <a:t>29</a:t>
                      </a:r>
                      <a:endParaRPr lang="en-US" sz="1100" dirty="0">
                        <a:effectLst/>
                        <a:latin typeface="+mn-lt"/>
                        <a:ea typeface="Times New Roman"/>
                        <a:cs typeface="Calibri" pitchFamily="34" charset="0"/>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Calibri" pitchFamily="34" charset="0"/>
                        </a:rPr>
                        <a:t>40</a:t>
                      </a:r>
                    </a:p>
                    <a:p>
                      <a:pPr marL="0" marR="0" algn="ctr" hangingPunct="0">
                        <a:spcBef>
                          <a:spcPts val="0"/>
                        </a:spcBef>
                        <a:spcAft>
                          <a:spcPts val="0"/>
                        </a:spcAft>
                      </a:pPr>
                      <a:r>
                        <a:rPr lang="en-US" sz="1100" dirty="0" smtClean="0">
                          <a:effectLst/>
                          <a:latin typeface="+mn-lt"/>
                          <a:ea typeface="Times New Roman"/>
                          <a:cs typeface="Calibri" pitchFamily="34" charset="0"/>
                        </a:rPr>
                        <a:t>6</a:t>
                      </a:r>
                    </a:p>
                    <a:p>
                      <a:pPr marL="0" marR="0" algn="ctr" hangingPunct="0">
                        <a:spcBef>
                          <a:spcPts val="0"/>
                        </a:spcBef>
                        <a:spcAft>
                          <a:spcPts val="0"/>
                        </a:spcAft>
                      </a:pPr>
                      <a:r>
                        <a:rPr lang="en-US" sz="1100" dirty="0" smtClean="0">
                          <a:effectLst/>
                          <a:latin typeface="+mn-lt"/>
                          <a:ea typeface="Times New Roman"/>
                          <a:cs typeface="Calibri" pitchFamily="34" charset="0"/>
                        </a:rPr>
                        <a:t>29</a:t>
                      </a:r>
                      <a:endParaRPr lang="en-US" sz="1100" dirty="0">
                        <a:effectLst/>
                        <a:latin typeface="+mn-lt"/>
                        <a:ea typeface="Times New Roman"/>
                        <a:cs typeface="Calibri" pitchFamily="34" charset="0"/>
                      </a:endParaRPr>
                    </a:p>
                  </a:txBody>
                  <a:tcPr marL="68580" marR="68580" marT="0" marB="0"/>
                </a:tc>
              </a:tr>
              <a:tr h="167640">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Input</a:t>
                      </a:r>
                      <a:endParaRPr lang="en-US" sz="1100" b="1" u="none"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r>
              <a:tr h="167640">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t> </a:t>
                      </a:r>
                    </a:p>
                  </a:txBody>
                  <a:tcPr marL="68580" marR="68580" marT="0" marB="0"/>
                </a:tc>
                <a:tc>
                  <a:txBody>
                    <a:bodyPr/>
                    <a:lstStyle/>
                    <a:p>
                      <a:pPr marL="0" marR="0" algn="r" hangingPunct="0">
                        <a:spcBef>
                          <a:spcPts val="0"/>
                        </a:spcBef>
                        <a:spcAft>
                          <a:spcPts val="0"/>
                        </a:spcAft>
                      </a:pPr>
                      <a:endParaRPr lang="en-US" sz="1100" dirty="0"/>
                    </a:p>
                  </a:txBody>
                  <a:tcPr marL="68580" marR="68580" marT="0" marB="0"/>
                </a:tc>
                <a:tc>
                  <a:txBody>
                    <a:bodyPr/>
                    <a:lstStyle/>
                    <a:p>
                      <a:pPr marL="0" marR="0" algn="r" hangingPunct="0">
                        <a:spcBef>
                          <a:spcPts val="0"/>
                        </a:spcBef>
                        <a:spcAft>
                          <a:spcPts val="0"/>
                        </a:spcAft>
                      </a:pPr>
                      <a:endParaRPr lang="en-US" sz="1100" dirty="0"/>
                    </a:p>
                  </a:txBody>
                  <a:tcPr marL="68580" marR="68580" marT="0" marB="0"/>
                </a:tc>
                <a:tc>
                  <a:txBody>
                    <a:bodyPr/>
                    <a:lstStyle/>
                    <a:p>
                      <a:pPr marL="0" marR="0" algn="r" hangingPunct="0">
                        <a:spcBef>
                          <a:spcPts val="0"/>
                        </a:spcBef>
                        <a:spcAft>
                          <a:spcPts val="0"/>
                        </a:spcAft>
                      </a:pPr>
                      <a:endParaRPr lang="en-US" sz="1100" dirty="0"/>
                    </a:p>
                  </a:txBody>
                  <a:tcPr marL="68580" marR="68580" marT="0" marB="0"/>
                </a:tc>
              </a:tr>
              <a:tr h="169639">
                <a:tc>
                  <a:txBody>
                    <a:bodyPr/>
                    <a:lstStyle/>
                    <a:p>
                      <a:pPr marL="0" marR="0" hangingPunct="0">
                        <a:spcBef>
                          <a:spcPts val="0"/>
                        </a:spcBef>
                        <a:spcAft>
                          <a:spcPts val="0"/>
                        </a:spcAft>
                      </a:pPr>
                      <a:r>
                        <a:rPr lang="en-US" sz="1100" dirty="0">
                          <a:solidFill>
                            <a:schemeClr val="tx1"/>
                          </a:solidFill>
                          <a:effectLst/>
                        </a:rPr>
                        <a:t>Operating Expenditures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t> </a:t>
                      </a:r>
                      <a:r>
                        <a:rPr lang="en-US" sz="1100" dirty="0" smtClean="0"/>
                        <a:t>$300,961</a:t>
                      </a:r>
                      <a:endParaRPr lang="en-US" sz="1100" dirty="0"/>
                    </a:p>
                  </a:txBody>
                  <a:tcPr marL="68580" marR="68580" marT="0" marB="0"/>
                </a:tc>
                <a:tc>
                  <a:txBody>
                    <a:bodyPr/>
                    <a:lstStyle/>
                    <a:p>
                      <a:pPr marL="0" marR="0" algn="ctr" hangingPunct="0">
                        <a:spcBef>
                          <a:spcPts val="0"/>
                        </a:spcBef>
                        <a:spcAft>
                          <a:spcPts val="0"/>
                        </a:spcAft>
                      </a:pPr>
                      <a:r>
                        <a:rPr lang="en-US" sz="1100" dirty="0" smtClean="0"/>
                        <a:t>$333,344</a:t>
                      </a:r>
                      <a:endParaRPr lang="en-US" sz="1100" dirty="0"/>
                    </a:p>
                  </a:txBody>
                  <a:tcPr marL="68580" marR="68580" marT="0" marB="0"/>
                </a:tc>
                <a:tc>
                  <a:txBody>
                    <a:bodyPr/>
                    <a:lstStyle/>
                    <a:p>
                      <a:pPr marL="0" marR="0" algn="ctr" hangingPunct="0">
                        <a:spcBef>
                          <a:spcPts val="0"/>
                        </a:spcBef>
                        <a:spcAft>
                          <a:spcPts val="0"/>
                        </a:spcAft>
                      </a:pPr>
                      <a:r>
                        <a:rPr lang="en-US" sz="1100" dirty="0" smtClean="0"/>
                        <a:t>$311,585</a:t>
                      </a:r>
                      <a:endParaRPr lang="en-US" sz="1100" dirty="0"/>
                    </a:p>
                  </a:txBody>
                  <a:tcPr marL="68580" marR="68580" marT="0" marB="0"/>
                </a:tc>
                <a:tc>
                  <a:txBody>
                    <a:bodyPr/>
                    <a:lstStyle/>
                    <a:p>
                      <a:pPr marL="0" marR="0" algn="ctr" hangingPunct="0">
                        <a:spcBef>
                          <a:spcPts val="0"/>
                        </a:spcBef>
                        <a:spcAft>
                          <a:spcPts val="0"/>
                        </a:spcAft>
                      </a:pPr>
                      <a:r>
                        <a:rPr lang="en-US" sz="1100" dirty="0" smtClean="0"/>
                        <a:t>$318,400</a:t>
                      </a:r>
                      <a:endParaRPr lang="en-US" sz="1100" dirty="0"/>
                    </a:p>
                  </a:txBody>
                  <a:tcPr marL="68580" marR="68580" marT="0" marB="0"/>
                </a:tc>
              </a:tr>
              <a:tr h="335280">
                <a:tc>
                  <a:txBody>
                    <a:bodyPr/>
                    <a:lstStyle/>
                    <a:p>
                      <a:pPr marL="0" marR="0" hangingPunct="0">
                        <a:spcBef>
                          <a:spcPts val="0"/>
                        </a:spcBef>
                        <a:spcAft>
                          <a:spcPts val="0"/>
                        </a:spcAft>
                      </a:pPr>
                      <a:r>
                        <a:rPr lang="en-US" sz="1100" dirty="0">
                          <a:solidFill>
                            <a:schemeClr val="tx1"/>
                          </a:solidFill>
                          <a:effectLst/>
                        </a:rPr>
                        <a:t>Total Number of Personnel (FTE)</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2.625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2.625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2.625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2.625</a:t>
                      </a: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9639">
                <a:tc>
                  <a:txBody>
                    <a:bodyPr/>
                    <a:lstStyle/>
                    <a:p>
                      <a:pPr marL="0" marR="0" algn="ctr" hangingPunct="0">
                        <a:spcBef>
                          <a:spcPts val="0"/>
                        </a:spcBef>
                        <a:spcAft>
                          <a:spcPts val="0"/>
                        </a:spcAft>
                      </a:pPr>
                      <a:r>
                        <a:rPr lang="en-US" sz="1100" u="none" dirty="0">
                          <a:solidFill>
                            <a:schemeClr val="tx1"/>
                          </a:solidFill>
                          <a:effectLst/>
                        </a:rPr>
                        <a:t>Output</a:t>
                      </a:r>
                      <a:endParaRPr lang="en-US" sz="1100" b="1" u="none"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solidFill>
                            <a:schemeClr val="tx1"/>
                          </a:solidFill>
                          <a:effectLst/>
                        </a:rPr>
                        <a:t>City Council Meetings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mn-ea"/>
                        </a:rPr>
                        <a:t>38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35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40</a:t>
                      </a:r>
                      <a:endParaRPr lang="en-US" sz="1100" dirty="0">
                        <a:solidFill>
                          <a:schemeClr val="tx1"/>
                        </a:solidFill>
                        <a:effectLst/>
                        <a:latin typeface="+mn-lt"/>
                        <a:ea typeface="Times New Roman"/>
                      </a:endParaRPr>
                    </a:p>
                  </a:txBody>
                  <a:tcPr marL="68580" marR="68580" marT="0" marB="0"/>
                </a:tc>
              </a:tr>
              <a:tr h="169639">
                <a:tc>
                  <a:txBody>
                    <a:bodyPr/>
                    <a:lstStyle/>
                    <a:p>
                      <a:pPr marL="0" marR="0" hangingPunct="0">
                        <a:spcBef>
                          <a:spcPts val="0"/>
                        </a:spcBef>
                        <a:spcAft>
                          <a:spcPts val="0"/>
                        </a:spcAft>
                      </a:pPr>
                      <a:r>
                        <a:rPr lang="en-US" sz="1100" dirty="0" smtClean="0">
                          <a:solidFill>
                            <a:schemeClr val="tx1"/>
                          </a:solidFill>
                          <a:effectLst/>
                        </a:rPr>
                        <a:t>Plan Review Meetings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45</a:t>
                      </a:r>
                      <a:endParaRPr lang="en-US" sz="1100" dirty="0">
                        <a:solidFill>
                          <a:schemeClr val="tx1"/>
                        </a:solidFill>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solidFill>
                            <a:schemeClr val="tx1"/>
                          </a:solidFill>
                          <a:effectLst/>
                        </a:rPr>
                        <a:t>Public Works Meetings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48</a:t>
                      </a:r>
                      <a:endParaRPr lang="en-US" sz="1100" dirty="0">
                        <a:solidFill>
                          <a:schemeClr val="tx1"/>
                        </a:solidFill>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solidFill>
                            <a:schemeClr val="tx1"/>
                          </a:solidFill>
                          <a:effectLst/>
                        </a:rPr>
                        <a:t>Staff Agenda Meetings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48</a:t>
                      </a:r>
                      <a:endParaRPr lang="en-US" sz="1100" dirty="0">
                        <a:solidFill>
                          <a:schemeClr val="tx1"/>
                        </a:solidFill>
                        <a:effectLst/>
                        <a:latin typeface="+mn-lt"/>
                        <a:ea typeface="Times New Roman"/>
                      </a:endParaRPr>
                    </a:p>
                  </a:txBody>
                  <a:tcPr marL="68580" marR="68580" marT="0" marB="0"/>
                </a:tc>
              </a:tr>
              <a:tr h="169639">
                <a:tc>
                  <a:txBody>
                    <a:bodyPr/>
                    <a:lstStyle/>
                    <a:p>
                      <a:pPr marL="0" marR="0" hangingPunct="0">
                        <a:spcBef>
                          <a:spcPts val="0"/>
                        </a:spcBef>
                        <a:spcAft>
                          <a:spcPts val="0"/>
                        </a:spcAft>
                      </a:pPr>
                      <a:r>
                        <a:rPr lang="en-US" sz="1100" dirty="0" smtClean="0">
                          <a:solidFill>
                            <a:schemeClr val="tx1"/>
                          </a:solidFill>
                          <a:effectLst/>
                        </a:rPr>
                        <a:t>Legal Review Meetings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40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35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30</a:t>
                      </a:r>
                      <a:endParaRPr lang="en-US" sz="110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smtClean="0">
                          <a:solidFill>
                            <a:schemeClr val="tx1"/>
                          </a:solidFill>
                          <a:effectLst/>
                        </a:rPr>
                        <a:t>Workshops/ Special Other Meetings</a:t>
                      </a:r>
                    </a:p>
                  </a:txBody>
                  <a:tcPr marL="68580" marR="68580" marT="0" marB="0"/>
                </a:tc>
                <a:tc>
                  <a:txBody>
                    <a:bodyPr/>
                    <a:lstStyle/>
                    <a:p>
                      <a:pPr marL="0" marR="0" algn="ctr" hangingPunct="0">
                        <a:spcBef>
                          <a:spcPts val="0"/>
                        </a:spcBef>
                        <a:spcAft>
                          <a:spcPts val="0"/>
                        </a:spcAft>
                      </a:pPr>
                      <a:r>
                        <a:rPr lang="en-US" sz="1100" dirty="0" smtClean="0">
                          <a:effectLst/>
                          <a:latin typeface="+mn-lt"/>
                        </a:rPr>
                        <a:t>15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16</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16</a:t>
                      </a:r>
                      <a:endParaRPr lang="en-US" sz="1100" dirty="0">
                        <a:solidFill>
                          <a:schemeClr val="tx1"/>
                        </a:solidFill>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solidFill>
                            <a:schemeClr val="tx1"/>
                          </a:solidFill>
                          <a:effectLst/>
                        </a:rPr>
                        <a:t>Retreats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2</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a:t>
                      </a:r>
                      <a:endParaRPr lang="en-US" sz="1100" dirty="0">
                        <a:solidFill>
                          <a:schemeClr val="tx1"/>
                        </a:solidFill>
                        <a:effectLst/>
                        <a:latin typeface="+mn-lt"/>
                        <a:ea typeface="Times New Roman"/>
                      </a:endParaRPr>
                    </a:p>
                  </a:txBody>
                  <a:tcPr marL="68580" marR="68580" marT="0" marB="0"/>
                </a:tc>
              </a:tr>
              <a:tr h="169639">
                <a:tc>
                  <a:txBody>
                    <a:bodyPr/>
                    <a:lstStyle/>
                    <a:p>
                      <a:pPr marL="0" marR="0" hangingPunct="0">
                        <a:spcBef>
                          <a:spcPts val="0"/>
                        </a:spcBef>
                        <a:spcAft>
                          <a:spcPts val="0"/>
                        </a:spcAft>
                      </a:pPr>
                      <a:r>
                        <a:rPr lang="en-US" sz="1100" dirty="0" smtClean="0">
                          <a:solidFill>
                            <a:schemeClr val="tx1"/>
                          </a:solidFill>
                          <a:effectLst/>
                        </a:rPr>
                        <a:t>Public Hearings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30</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solidFill>
                            <a:schemeClr val="tx1"/>
                          </a:solidFill>
                          <a:effectLst/>
                        </a:rPr>
                        <a:t>TV Show Tapings</a:t>
                      </a:r>
                      <a:endParaRPr lang="en-US" sz="1100" dirty="0">
                        <a:solidFill>
                          <a:schemeClr val="tx1"/>
                        </a:solidFill>
                        <a:effectLst/>
                        <a:latin typeface="Arial" pitchFamily="34" charset="0"/>
                        <a:ea typeface="Times New Roman"/>
                        <a:cs typeface="Arial" pitchFamily="34" charset="0"/>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24</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24</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24</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Efficiency</a:t>
                      </a:r>
                      <a:endParaRPr lang="en-US" sz="1100" b="1" u="none"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9639">
                <a:tc>
                  <a:txBody>
                    <a:bodyPr/>
                    <a:lstStyle/>
                    <a:p>
                      <a:pPr marL="0" marR="0"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solidFill>
                            <a:schemeClr val="tx1"/>
                          </a:solidFill>
                          <a:effectLst/>
                        </a:rPr>
                        <a:t>City </a:t>
                      </a:r>
                      <a:r>
                        <a:rPr lang="en-US" sz="1100" dirty="0" smtClean="0">
                          <a:solidFill>
                            <a:schemeClr val="tx1"/>
                          </a:solidFill>
                          <a:effectLst/>
                        </a:rPr>
                        <a:t>Manager</a:t>
                      </a:r>
                      <a:r>
                        <a:rPr lang="en-US" sz="1100" baseline="0" dirty="0" smtClean="0">
                          <a:solidFill>
                            <a:schemeClr val="tx1"/>
                          </a:solidFill>
                          <a:effectLst/>
                        </a:rPr>
                        <a:t> </a:t>
                      </a:r>
                      <a:r>
                        <a:rPr lang="en-US" sz="1100" dirty="0" smtClean="0">
                          <a:solidFill>
                            <a:schemeClr val="tx1"/>
                          </a:solidFill>
                          <a:effectLst/>
                        </a:rPr>
                        <a:t> </a:t>
                      </a:r>
                      <a:r>
                        <a:rPr lang="en-US" sz="1100" dirty="0">
                          <a:solidFill>
                            <a:schemeClr val="tx1"/>
                          </a:solidFill>
                          <a:effectLst/>
                        </a:rPr>
                        <a:t>Expenditures as % of General Fund</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3.68%</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3.57%</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3.37%</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3.2%</a:t>
                      </a:r>
                      <a:endParaRPr lang="en-US" sz="1100" dirty="0">
                        <a:effectLst/>
                        <a:latin typeface="+mn-lt"/>
                        <a:ea typeface="Times New Roman"/>
                      </a:endParaRPr>
                    </a:p>
                  </a:txBody>
                  <a:tcPr marL="68580" marR="68580" marT="0" marB="0"/>
                </a:tc>
              </a:tr>
              <a:tr h="169639">
                <a:tc>
                  <a:txBody>
                    <a:bodyPr/>
                    <a:lstStyle/>
                    <a:p>
                      <a:pPr marL="0" marR="0" hangingPunct="0">
                        <a:spcBef>
                          <a:spcPts val="0"/>
                        </a:spcBef>
                        <a:spcAft>
                          <a:spcPts val="0"/>
                        </a:spcAft>
                      </a:pPr>
                      <a:r>
                        <a:rPr lang="en-US" sz="1100" dirty="0">
                          <a:solidFill>
                            <a:schemeClr val="tx1"/>
                          </a:solidFill>
                          <a:effectLst/>
                        </a:rPr>
                        <a:t>FTE as % of General Fund FTE</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2.95%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2.95%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2.95%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2.89%</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solidFill>
                            <a:schemeClr val="tx1"/>
                          </a:solidFill>
                          <a:effectLst/>
                        </a:rPr>
                        <a:t>Ordinances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30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26</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20</a:t>
                      </a:r>
                      <a:endParaRPr lang="en-US" sz="1100" dirty="0">
                        <a:effectLst/>
                        <a:latin typeface="+mn-lt"/>
                        <a:ea typeface="Times New Roman"/>
                      </a:endParaRPr>
                    </a:p>
                  </a:txBody>
                  <a:tcPr marL="68580" marR="68580" marT="0" marB="0"/>
                </a:tc>
              </a:tr>
              <a:tr h="169639">
                <a:tc>
                  <a:txBody>
                    <a:bodyPr/>
                    <a:lstStyle/>
                    <a:p>
                      <a:pPr marL="0" marR="0" hangingPunct="0">
                        <a:spcBef>
                          <a:spcPts val="0"/>
                        </a:spcBef>
                        <a:spcAft>
                          <a:spcPts val="0"/>
                        </a:spcAft>
                      </a:pPr>
                      <a:r>
                        <a:rPr lang="en-US" sz="1100" dirty="0" smtClean="0">
                          <a:solidFill>
                            <a:schemeClr val="tx1"/>
                          </a:solidFill>
                          <a:effectLst/>
                        </a:rPr>
                        <a:t>Resolutions</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10</a:t>
                      </a:r>
                      <a:endParaRPr lang="en-US" sz="1100" dirty="0">
                        <a:effectLst/>
                        <a:latin typeface="+mn-lt"/>
                        <a:ea typeface="Times New Roman"/>
                      </a:endParaRPr>
                    </a:p>
                  </a:txBody>
                  <a:tcPr marL="68580" marR="68580" marT="0" marB="0"/>
                </a:tc>
              </a:tr>
              <a:tr h="169639">
                <a:tc>
                  <a:txBody>
                    <a:bodyPr/>
                    <a:lstStyle/>
                    <a:p>
                      <a:pPr marL="0" marR="0" hangingPunct="0">
                        <a:spcBef>
                          <a:spcPts val="0"/>
                        </a:spcBef>
                        <a:spcAft>
                          <a:spcPts val="0"/>
                        </a:spcAft>
                      </a:pP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solidFill>
                            <a:schemeClr val="tx1"/>
                          </a:solidFill>
                          <a:effectLst/>
                        </a:rPr>
                        <a:t>Effectiveness</a:t>
                      </a:r>
                      <a:endParaRPr lang="en-US" sz="1100" b="1" u="none"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effectLst/>
                        </a:rPr>
                        <a:t>Various Grants</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4</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6</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6</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effectLst/>
                        </a:rPr>
                        <a:t>TPWD Grants</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2</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0</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smtClean="0">
                          <a:effectLst/>
                        </a:rPr>
                        <a:t>Agreements (Various)</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40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40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40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30</a:t>
                      </a:r>
                      <a:endParaRPr lang="en-US" sz="1100" dirty="0">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 of Minutes Approved </a:t>
                      </a:r>
                      <a:r>
                        <a:rPr lang="en-US" sz="1100" dirty="0" smtClean="0">
                          <a:effectLst/>
                        </a:rPr>
                        <a:t>-14 </a:t>
                      </a:r>
                      <a:r>
                        <a:rPr lang="en-US" sz="1100" dirty="0">
                          <a:effectLst/>
                        </a:rPr>
                        <a:t>days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100%</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100%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100%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100%</a:t>
                      </a:r>
                      <a:endParaRPr lang="en-US" sz="1100" dirty="0">
                        <a:effectLst/>
                        <a:latin typeface="+mn-lt"/>
                        <a:ea typeface="Times New Roman"/>
                      </a:endParaRPr>
                    </a:p>
                  </a:txBody>
                  <a:tcPr marL="68580" marR="68580" marT="0" marB="0"/>
                </a:tc>
              </a:tr>
            </a:tbl>
          </a:graphicData>
        </a:graphic>
      </p:graphicFrame>
      <p:sp>
        <p:nvSpPr>
          <p:cNvPr id="71912" name="Rectangle 7"/>
          <p:cNvSpPr>
            <a:spLocks noChangeArrowheads="1"/>
          </p:cNvSpPr>
          <p:nvPr/>
        </p:nvSpPr>
        <p:spPr bwMode="auto">
          <a:xfrm>
            <a:off x="304800" y="228600"/>
            <a:ext cx="55006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CITY MANAGER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4294967295"/>
          </p:nvPr>
        </p:nvSpPr>
        <p:spPr>
          <a:xfrm>
            <a:off x="466725" y="-152400"/>
            <a:ext cx="5905500" cy="7823200"/>
          </a:xfrm>
        </p:spPr>
        <p:txBody>
          <a:bodyPr/>
          <a:lstStyle/>
          <a:p>
            <a:pPr algn="r" eaLnBrk="1" hangingPunct="1">
              <a:buFont typeface="Wingdings 2" pitchFamily="18" charset="2"/>
              <a:buNone/>
            </a:pPr>
            <a:endParaRPr lang="en-US" sz="4400" dirty="0" smtClean="0"/>
          </a:p>
          <a:p>
            <a:pPr eaLnBrk="1" hangingPunct="1">
              <a:buFont typeface="Wingdings 2" pitchFamily="18" charset="2"/>
              <a:buNone/>
            </a:pPr>
            <a:r>
              <a:rPr lang="en-US" sz="900" b="1" dirty="0" smtClean="0">
                <a:solidFill>
                  <a:srgbClr val="336600"/>
                </a:solidFill>
              </a:rPr>
              <a:t>                                                      </a:t>
            </a:r>
          </a:p>
          <a:p>
            <a:pPr eaLnBrk="1" hangingPunct="1">
              <a:buFont typeface="Wingdings 2" pitchFamily="18" charset="2"/>
              <a:buNone/>
            </a:pPr>
            <a:r>
              <a:rPr lang="en-US" sz="1800" b="1" dirty="0" smtClean="0"/>
              <a:t>                                                       </a:t>
            </a:r>
          </a:p>
          <a:p>
            <a:pPr algn="r" eaLnBrk="1" hangingPunct="1">
              <a:buFontTx/>
              <a:buNone/>
            </a:pPr>
            <a:endParaRPr lang="en-US" sz="4400" b="1" dirty="0" smtClean="0"/>
          </a:p>
          <a:p>
            <a:pPr algn="r" eaLnBrk="1" hangingPunct="1">
              <a:buFontTx/>
              <a:buNone/>
            </a:pPr>
            <a:endParaRPr lang="en-US" sz="4100" dirty="0" smtClean="0">
              <a:solidFill>
                <a:srgbClr val="337799"/>
              </a:solidFill>
            </a:endParaRPr>
          </a:p>
          <a:p>
            <a:pPr algn="ctr" eaLnBrk="1" hangingPunct="1">
              <a:buFontTx/>
              <a:buNone/>
            </a:pPr>
            <a:r>
              <a:rPr lang="en-US" sz="4400" dirty="0" smtClean="0">
                <a:solidFill>
                  <a:srgbClr val="006699"/>
                </a:solidFill>
                <a:latin typeface="Arial" charset="0"/>
                <a:cs typeface="Arial" charset="0"/>
              </a:rPr>
              <a:t>City Summary</a:t>
            </a: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5867400" y="8657167"/>
            <a:ext cx="738014" cy="486833"/>
          </a:xfrm>
        </p:spPr>
        <p:txBody>
          <a:bodyPr/>
          <a:lstStyle/>
          <a:p>
            <a:pPr>
              <a:defRPr/>
            </a:pPr>
            <a:fld id="{51F9A3B9-B9C9-4E65-8879-89BD329B2B27}"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993" y="8657167"/>
            <a:ext cx="738014" cy="486833"/>
          </a:xfrm>
        </p:spPr>
        <p:txBody>
          <a:bodyPr/>
          <a:lstStyle/>
          <a:p>
            <a:pPr>
              <a:defRPr/>
            </a:pPr>
            <a:fld id="{C2735C76-C27D-495B-85FB-A45C95B8496F}" type="slidenum">
              <a:rPr lang="en-US" smtClean="0"/>
              <a:pPr>
                <a:defRPr/>
              </a:pPr>
              <a:t>70</a:t>
            </a:fld>
            <a:endParaRPr lang="en-US" dirty="0"/>
          </a:p>
        </p:txBody>
      </p:sp>
      <p:sp>
        <p:nvSpPr>
          <p:cNvPr id="72706" name="Rectangle 5"/>
          <p:cNvSpPr>
            <a:spLocks noGrp="1" noChangeArrowheads="1"/>
          </p:cNvSpPr>
          <p:nvPr>
            <p:ph type="title" idx="4294967295"/>
          </p:nvPr>
        </p:nvSpPr>
        <p:spPr>
          <a:xfrm>
            <a:off x="0" y="-3281363"/>
            <a:ext cx="6172200" cy="1308100"/>
          </a:xfrm>
          <a:solidFill>
            <a:schemeClr val="bg1"/>
          </a:solidFill>
        </p:spPr>
        <p:txBody>
          <a:bodyPr>
            <a:spAutoFit/>
          </a:bodyPr>
          <a:lstStyle/>
          <a:p>
            <a:pPr algn="l" eaLnBrk="1" hangingPunct="1"/>
            <a:r>
              <a:rPr lang="en-US" sz="1400" b="1" dirty="0" smtClean="0">
                <a:solidFill>
                  <a:srgbClr val="336600"/>
                </a:solidFill>
                <a:latin typeface="Arial" charset="0"/>
                <a:cs typeface="Arial" charset="0"/>
              </a:rPr>
              <a:t>CITY MANAGER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2018647343"/>
              </p:ext>
            </p:extLst>
          </p:nvPr>
        </p:nvGraphicFramePr>
        <p:xfrm>
          <a:off x="514349" y="520497"/>
          <a:ext cx="6000751" cy="1223024"/>
        </p:xfrm>
        <a:graphic>
          <a:graphicData uri="http://schemas.openxmlformats.org/drawingml/2006/table">
            <a:tbl>
              <a:tblPr>
                <a:tableStyleId>{1E171933-4619-4E11-9A3F-F7608DF75F80}</a:tableStyleId>
              </a:tblPr>
              <a:tblGrid>
                <a:gridCol w="2124787"/>
                <a:gridCol w="914302"/>
                <a:gridCol w="1040584"/>
                <a:gridCol w="960539"/>
                <a:gridCol w="960539"/>
              </a:tblGrid>
              <a:tr h="4267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900" dirty="0" smtClean="0">
                        <a:solidFill>
                          <a:srgbClr val="FFC000"/>
                        </a:solidFill>
                        <a:effectLst/>
                      </a:endParaRPr>
                    </a:p>
                    <a:p>
                      <a:pPr marL="0" marR="0" algn="ctr" hangingPunct="0">
                        <a:spcBef>
                          <a:spcPts val="0"/>
                        </a:spcBef>
                        <a:spcAft>
                          <a:spcPts val="0"/>
                        </a:spcAft>
                      </a:pPr>
                      <a:r>
                        <a:rPr lang="en-US" sz="900" dirty="0" smtClean="0">
                          <a:solidFill>
                            <a:srgbClr val="FFC000"/>
                          </a:solidFill>
                          <a:effectLst/>
                        </a:rPr>
                        <a:t>FY 2011-2012</a:t>
                      </a:r>
                      <a:endParaRPr lang="en-US" sz="900" dirty="0">
                        <a:solidFill>
                          <a:srgbClr val="FFC0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900" dirty="0" smtClean="0">
                        <a:solidFill>
                          <a:srgbClr val="FFC000"/>
                        </a:solidFill>
                        <a:effectLst/>
                        <a:latin typeface="Times New Roman"/>
                        <a:ea typeface="Times New Roman"/>
                      </a:endParaRPr>
                    </a:p>
                    <a:p>
                      <a:pPr marL="0" marR="0" indent="0" algn="ctr" defTabSz="914400" rtl="0" eaLnBrk="1" fontAlgn="auto" latinLnBrk="0" hangingPunct="0">
                        <a:lnSpc>
                          <a:spcPct val="100000"/>
                        </a:lnSpc>
                        <a:spcBef>
                          <a:spcPts val="0"/>
                        </a:spcBef>
                        <a:spcAft>
                          <a:spcPts val="0"/>
                        </a:spcAft>
                        <a:buClrTx/>
                        <a:buSzTx/>
                        <a:buFontTx/>
                        <a:buNone/>
                        <a:tabLst/>
                        <a:defRPr/>
                      </a:pPr>
                      <a:r>
                        <a:rPr lang="en-US" sz="900" dirty="0" smtClean="0">
                          <a:solidFill>
                            <a:srgbClr val="FFC000"/>
                          </a:solidFill>
                          <a:effectLst/>
                        </a:rPr>
                        <a:t>FY 2012-2013</a:t>
                      </a:r>
                      <a:endParaRPr lang="en-US" sz="900" dirty="0" smtClean="0">
                        <a:solidFill>
                          <a:srgbClr val="FFC0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900" dirty="0" smtClean="0">
                        <a:solidFill>
                          <a:srgbClr val="FFC000"/>
                        </a:solidFill>
                        <a:effectLst/>
                        <a:latin typeface="Times New Roman"/>
                        <a:ea typeface="Times New Roman"/>
                      </a:endParaRPr>
                    </a:p>
                    <a:p>
                      <a:pPr marL="0" marR="0" indent="0" algn="ctr" defTabSz="914400" rtl="0" eaLnBrk="1" fontAlgn="auto" latinLnBrk="0" hangingPunct="0">
                        <a:lnSpc>
                          <a:spcPct val="100000"/>
                        </a:lnSpc>
                        <a:spcBef>
                          <a:spcPts val="0"/>
                        </a:spcBef>
                        <a:spcAft>
                          <a:spcPts val="0"/>
                        </a:spcAft>
                        <a:buClrTx/>
                        <a:buSzTx/>
                        <a:buFontTx/>
                        <a:buNone/>
                        <a:tabLst/>
                        <a:defRPr/>
                      </a:pPr>
                      <a:r>
                        <a:rPr lang="en-US" sz="900" dirty="0" smtClean="0">
                          <a:solidFill>
                            <a:srgbClr val="FFC000"/>
                          </a:solidFill>
                          <a:effectLst/>
                        </a:rPr>
                        <a:t>FY 2013-2014</a:t>
                      </a:r>
                      <a:endParaRPr lang="en-US" sz="900" dirty="0" smtClean="0">
                        <a:solidFill>
                          <a:srgbClr val="FFC0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900" dirty="0" smtClean="0">
                        <a:solidFill>
                          <a:srgbClr val="FFC000"/>
                        </a:solidFill>
                        <a:effectLst/>
                        <a:latin typeface="Times New Roman"/>
                        <a:ea typeface="Times New Roman"/>
                      </a:endParaRPr>
                    </a:p>
                    <a:p>
                      <a:pPr marL="0" marR="0" indent="0" algn="ctr" defTabSz="914400" rtl="0" eaLnBrk="1" fontAlgn="auto" latinLnBrk="0" hangingPunct="0">
                        <a:lnSpc>
                          <a:spcPct val="100000"/>
                        </a:lnSpc>
                        <a:spcBef>
                          <a:spcPts val="0"/>
                        </a:spcBef>
                        <a:spcAft>
                          <a:spcPts val="0"/>
                        </a:spcAft>
                        <a:buClrTx/>
                        <a:buSzTx/>
                        <a:buFontTx/>
                        <a:buNone/>
                        <a:tabLst/>
                        <a:defRPr/>
                      </a:pPr>
                      <a:r>
                        <a:rPr lang="en-US" sz="900" dirty="0" smtClean="0">
                          <a:solidFill>
                            <a:srgbClr val="FFC000"/>
                          </a:solidFill>
                          <a:effectLst/>
                        </a:rPr>
                        <a:t>FY 2014-2015</a:t>
                      </a:r>
                      <a:endParaRPr lang="en-US" sz="900" dirty="0" smtClean="0">
                        <a:solidFill>
                          <a:srgbClr val="FFC000"/>
                        </a:solidFill>
                        <a:effectLst/>
                        <a:latin typeface="Times New Roman"/>
                        <a:ea typeface="Times New Roman"/>
                      </a:endParaRPr>
                    </a:p>
                    <a:p>
                      <a:pPr marL="0" marR="0" algn="ctr" hangingPunct="0">
                        <a:spcBef>
                          <a:spcPts val="0"/>
                        </a:spcBef>
                        <a:spcAft>
                          <a:spcPts val="0"/>
                        </a:spcAft>
                      </a:pPr>
                      <a:endParaRPr lang="en-US" sz="900" dirty="0">
                        <a:solidFill>
                          <a:srgbClr val="FFC000"/>
                        </a:solidFill>
                        <a:effectLst/>
                        <a:latin typeface="Times New Roman"/>
                        <a:ea typeface="Times New Roman"/>
                      </a:endParaRPr>
                    </a:p>
                  </a:txBody>
                  <a:tcPr marL="67661" marR="67661" marT="0" marB="0"/>
                </a:tc>
              </a:tr>
              <a:tr h="167640">
                <a:tc>
                  <a:txBody>
                    <a:bodyPr/>
                    <a:lstStyle/>
                    <a:p>
                      <a:pPr marL="0" marR="0" hangingPunct="0">
                        <a:spcBef>
                          <a:spcPts val="0"/>
                        </a:spcBef>
                        <a:spcAft>
                          <a:spcPts val="0"/>
                        </a:spcAft>
                      </a:pPr>
                      <a:r>
                        <a:rPr lang="en-US" sz="1100" dirty="0">
                          <a:effectLst/>
                        </a:rPr>
                        <a:t>City </a:t>
                      </a:r>
                      <a:r>
                        <a:rPr lang="en-US" sz="1100" dirty="0" smtClean="0">
                          <a:effectLst/>
                        </a:rPr>
                        <a:t>Manager                            </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1</a:t>
                      </a:r>
                      <a:endParaRPr lang="en-US" sz="1100" dirty="0">
                        <a:effectLst/>
                        <a:latin typeface="+mn-lt"/>
                        <a:ea typeface="Times New Roman"/>
                      </a:endParaRPr>
                    </a:p>
                  </a:txBody>
                  <a:tcPr marL="67661" marR="67661" marT="0" marB="0"/>
                </a:tc>
              </a:tr>
              <a:tr h="167640">
                <a:tc>
                  <a:txBody>
                    <a:bodyPr/>
                    <a:lstStyle/>
                    <a:p>
                      <a:pPr marL="0" marR="0" hangingPunct="0">
                        <a:spcBef>
                          <a:spcPts val="0"/>
                        </a:spcBef>
                        <a:spcAft>
                          <a:spcPts val="0"/>
                        </a:spcAft>
                      </a:pPr>
                      <a:r>
                        <a:rPr lang="en-US" sz="1100" dirty="0" smtClean="0">
                          <a:effectLst/>
                        </a:rPr>
                        <a:t>Executive  Assistant</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1</a:t>
                      </a:r>
                      <a:endParaRPr lang="en-US" sz="1100" dirty="0">
                        <a:effectLst/>
                        <a:latin typeface="+mn-lt"/>
                        <a:ea typeface="Times New Roman"/>
                      </a:endParaRPr>
                    </a:p>
                  </a:txBody>
                  <a:tcPr marL="67661" marR="67661" marT="0" marB="0"/>
                </a:tc>
              </a:tr>
              <a:tr h="230512">
                <a:tc>
                  <a:txBody>
                    <a:bodyPr/>
                    <a:lstStyle/>
                    <a:p>
                      <a:pPr marL="0" marR="0" hangingPunct="0">
                        <a:spcBef>
                          <a:spcPts val="0"/>
                        </a:spcBef>
                        <a:spcAft>
                          <a:spcPts val="0"/>
                        </a:spcAft>
                      </a:pPr>
                      <a:r>
                        <a:rPr lang="en-US" sz="1100" dirty="0" smtClean="0">
                          <a:effectLst/>
                        </a:rPr>
                        <a:t>Receptionist</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.625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.625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.625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.625</a:t>
                      </a:r>
                      <a:endParaRPr lang="en-US" sz="1100" dirty="0">
                        <a:effectLst/>
                        <a:latin typeface="+mn-lt"/>
                        <a:ea typeface="Times New Roman"/>
                      </a:endParaRPr>
                    </a:p>
                  </a:txBody>
                  <a:tcPr marL="67661" marR="67661" marT="0" marB="0"/>
                </a:tc>
              </a:tr>
              <a:tr h="230512">
                <a:tc>
                  <a:txBody>
                    <a:bodyPr/>
                    <a:lstStyle/>
                    <a:p>
                      <a:pPr marL="0" marR="0" hangingPunct="0">
                        <a:spcBef>
                          <a:spcPts val="0"/>
                        </a:spcBef>
                        <a:spcAft>
                          <a:spcPts val="0"/>
                        </a:spcAft>
                      </a:pPr>
                      <a:r>
                        <a:rPr lang="en-US" sz="1100" dirty="0">
                          <a:effectLst/>
                        </a:rPr>
                        <a:t>Total</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2.625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2.625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2.625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Times New Roman"/>
                        </a:rPr>
                        <a:t>2.625</a:t>
                      </a:r>
                      <a:endParaRPr lang="en-US" sz="1100" dirty="0">
                        <a:effectLst/>
                        <a:latin typeface="+mn-lt"/>
                        <a:ea typeface="Times New Roman"/>
                      </a:endParaRPr>
                    </a:p>
                  </a:txBody>
                  <a:tcPr marL="67661" marR="67661" marT="0" marB="0"/>
                </a:tc>
              </a:tr>
            </a:tbl>
          </a:graphicData>
        </a:graphic>
      </p:graphicFrame>
      <p:sp>
        <p:nvSpPr>
          <p:cNvPr id="72741" name="Rectangle 6"/>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dirty="0"/>
          </a:p>
        </p:txBody>
      </p:sp>
      <p:sp>
        <p:nvSpPr>
          <p:cNvPr id="72742" name="Rectangle 9"/>
          <p:cNvSpPr>
            <a:spLocks noChangeArrowheads="1"/>
          </p:cNvSpPr>
          <p:nvPr/>
        </p:nvSpPr>
        <p:spPr bwMode="auto">
          <a:xfrm>
            <a:off x="13" y="24918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endParaRPr lang="en-US" dirty="0"/>
          </a:p>
        </p:txBody>
      </p:sp>
      <p:graphicFrame>
        <p:nvGraphicFramePr>
          <p:cNvPr id="12" name="Diagram 11"/>
          <p:cNvGraphicFramePr/>
          <p:nvPr>
            <p:extLst>
              <p:ext uri="{D42A27DB-BD31-4B8C-83A1-F6EECF244321}">
                <p14:modId xmlns:p14="http://schemas.microsoft.com/office/powerpoint/2010/main" val="1771501834"/>
              </p:ext>
            </p:extLst>
          </p:nvPr>
        </p:nvGraphicFramePr>
        <p:xfrm>
          <a:off x="467862" y="2676525"/>
          <a:ext cx="5829300" cy="2888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44" name="Rectangle 5"/>
          <p:cNvSpPr txBox="1">
            <a:spLocks noChangeArrowheads="1"/>
          </p:cNvSpPr>
          <p:nvPr/>
        </p:nvSpPr>
        <p:spPr bwMode="auto">
          <a:xfrm>
            <a:off x="381000" y="2096340"/>
            <a:ext cx="61722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400" b="1" dirty="0">
                <a:solidFill>
                  <a:schemeClr val="bg2">
                    <a:lumMod val="50000"/>
                  </a:schemeClr>
                </a:solidFill>
              </a:rPr>
              <a:t>CITY MANAGER ORGANIZATIONAL CHART</a:t>
            </a:r>
            <a:r>
              <a:rPr lang="en-US" sz="1100" dirty="0">
                <a:solidFill>
                  <a:schemeClr val="bg2">
                    <a:lumMod val="50000"/>
                  </a:schemeClr>
                </a:solidFill>
                <a:latin typeface="Calibri" pitchFamily="34" charset="0"/>
              </a:rPr>
              <a:t/>
            </a:r>
            <a:br>
              <a:rPr lang="en-US" sz="1100" dirty="0">
                <a:solidFill>
                  <a:schemeClr val="bg2">
                    <a:lumMod val="50000"/>
                  </a:schemeClr>
                </a:solidFill>
                <a:latin typeface="Calibri" pitchFamily="34" charset="0"/>
              </a:rPr>
            </a:br>
            <a:endParaRPr lang="en-US" sz="1000" dirty="0">
              <a:solidFill>
                <a:schemeClr val="bg2">
                  <a:lumMod val="50000"/>
                </a:schemeClr>
              </a:solidFill>
              <a:latin typeface="Calibri" pitchFamily="34" charset="0"/>
            </a:endParaRPr>
          </a:p>
        </p:txBody>
      </p:sp>
      <p:pic>
        <p:nvPicPr>
          <p:cNvPr id="195587" name="Picture 3" descr="H:\DCIM\100D3200\DSC_03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4823" y="6020698"/>
            <a:ext cx="2362200" cy="2219819"/>
          </a:xfrm>
          <a:prstGeom prst="rect">
            <a:avLst/>
          </a:prstGeom>
          <a:noFill/>
          <a:extLst>
            <a:ext uri="{909E8E84-426E-40DD-AFC4-6F175D3DCCD1}">
              <a14:hiddenFill xmlns:a14="http://schemas.microsoft.com/office/drawing/2010/main">
                <a:solidFill>
                  <a:srgbClr val="FFFFFF"/>
                </a:solidFill>
              </a14:hiddenFill>
            </a:ext>
          </a:extLst>
        </p:spPr>
      </p:pic>
      <p:pic>
        <p:nvPicPr>
          <p:cNvPr id="195588" name="Picture 4" descr="H:\DCIM\100D3200\DSC_025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868" y="6019800"/>
            <a:ext cx="2264681" cy="2219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71</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ChangeArrowheads="1"/>
          </p:cNvSpPr>
          <p:nvPr/>
        </p:nvSpPr>
        <p:spPr bwMode="auto">
          <a:xfrm>
            <a:off x="449484" y="626476"/>
            <a:ext cx="6103716" cy="31700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en-US" sz="1400" b="1" dirty="0">
                <a:solidFill>
                  <a:schemeClr val="bg2">
                    <a:lumMod val="50000"/>
                  </a:schemeClr>
                </a:solidFill>
                <a:cs typeface="Times New Roman" pitchFamily="18" charset="0"/>
              </a:rPr>
              <a:t>CITY SECRETARY</a:t>
            </a:r>
            <a:endParaRPr lang="en-US" sz="1400" dirty="0">
              <a:solidFill>
                <a:schemeClr val="bg2">
                  <a:lumMod val="50000"/>
                </a:schemeClr>
              </a:solidFill>
            </a:endParaRPr>
          </a:p>
          <a:p>
            <a:pPr eaLnBrk="0" hangingPunct="0"/>
            <a:r>
              <a:rPr lang="en-US" sz="1100" dirty="0">
                <a:cs typeface="Times New Roman" pitchFamily="18" charset="0"/>
              </a:rPr>
              <a:t>					</a:t>
            </a:r>
            <a:endParaRPr lang="en-US" sz="1100" dirty="0"/>
          </a:p>
          <a:p>
            <a:pPr eaLnBrk="0" hangingPunct="0"/>
            <a:r>
              <a:rPr lang="en-US" sz="1100" b="1" dirty="0">
                <a:solidFill>
                  <a:srgbClr val="000000"/>
                </a:solidFill>
                <a:cs typeface="Times New Roman" pitchFamily="18" charset="0"/>
              </a:rPr>
              <a:t>Department Description</a:t>
            </a:r>
          </a:p>
          <a:p>
            <a:pPr eaLnBrk="0" hangingPunct="0"/>
            <a:endParaRPr lang="en-US" sz="1100" dirty="0"/>
          </a:p>
          <a:p>
            <a:pPr eaLnBrk="0" hangingPunct="0">
              <a:buFontTx/>
              <a:buChar char="•"/>
            </a:pPr>
            <a:r>
              <a:rPr lang="en-US" sz="1100" dirty="0">
                <a:cs typeface="Times New Roman" pitchFamily="18" charset="0"/>
              </a:rPr>
              <a:t>   Prepares &amp; maintains the Agendas &amp; Minutes of all City Council </a:t>
            </a:r>
            <a:r>
              <a:rPr lang="en-US" sz="1100" dirty="0" smtClean="0">
                <a:cs typeface="Times New Roman" pitchFamily="18" charset="0"/>
              </a:rPr>
              <a:t>Meetings.</a:t>
            </a:r>
            <a:endParaRPr lang="en-US" sz="1100" dirty="0"/>
          </a:p>
          <a:p>
            <a:pPr eaLnBrk="0" hangingPunct="0">
              <a:buFontTx/>
              <a:buChar char="•"/>
            </a:pPr>
            <a:r>
              <a:rPr lang="en-US" sz="1100" dirty="0">
                <a:cs typeface="Times New Roman" pitchFamily="18" charset="0"/>
              </a:rPr>
              <a:t>   Prepares &amp; maintains ordinances, resolutions, proclamations &amp; election </a:t>
            </a:r>
            <a:r>
              <a:rPr lang="en-US" sz="1100" dirty="0" smtClean="0">
                <a:cs typeface="Times New Roman" pitchFamily="18" charset="0"/>
              </a:rPr>
              <a:t>orders.</a:t>
            </a:r>
            <a:endParaRPr lang="en-US" sz="1100" dirty="0"/>
          </a:p>
          <a:p>
            <a:pPr eaLnBrk="0" hangingPunct="0">
              <a:buFontTx/>
              <a:buChar char="•"/>
            </a:pPr>
            <a:r>
              <a:rPr lang="en-US" sz="1100" dirty="0">
                <a:cs typeface="Times New Roman" pitchFamily="18" charset="0"/>
              </a:rPr>
              <a:t>   Acts as </a:t>
            </a:r>
            <a:r>
              <a:rPr lang="en-US" sz="1100" dirty="0" smtClean="0">
                <a:cs typeface="Times New Roman" pitchFamily="18" charset="0"/>
              </a:rPr>
              <a:t>Chief </a:t>
            </a:r>
            <a:r>
              <a:rPr lang="en-US" sz="1100" dirty="0">
                <a:cs typeface="Times New Roman" pitchFamily="18" charset="0"/>
              </a:rPr>
              <a:t>E</a:t>
            </a:r>
            <a:r>
              <a:rPr lang="en-US" sz="1100" dirty="0" smtClean="0">
                <a:cs typeface="Times New Roman" pitchFamily="18" charset="0"/>
              </a:rPr>
              <a:t>lection </a:t>
            </a:r>
            <a:r>
              <a:rPr lang="en-US" sz="1100" dirty="0">
                <a:cs typeface="Times New Roman" pitchFamily="18" charset="0"/>
              </a:rPr>
              <a:t>O</a:t>
            </a:r>
            <a:r>
              <a:rPr lang="en-US" sz="1100" dirty="0" smtClean="0">
                <a:cs typeface="Times New Roman" pitchFamily="18" charset="0"/>
              </a:rPr>
              <a:t>fficer.</a:t>
            </a:r>
            <a:endParaRPr lang="en-US" sz="1100" dirty="0"/>
          </a:p>
          <a:p>
            <a:pPr eaLnBrk="0" hangingPunct="0">
              <a:buFontTx/>
              <a:buChar char="•"/>
            </a:pPr>
            <a:r>
              <a:rPr lang="en-US" sz="1100" dirty="0">
                <a:cs typeface="Times New Roman" pitchFamily="18" charset="0"/>
              </a:rPr>
              <a:t>   Serves as records management officer, responsible for preservation of the City’s records, </a:t>
            </a:r>
            <a:r>
              <a:rPr lang="en-US" sz="1100" dirty="0" smtClean="0">
                <a:cs typeface="Times New Roman" pitchFamily="18" charset="0"/>
              </a:rPr>
              <a:t> </a:t>
            </a:r>
          </a:p>
          <a:p>
            <a:pPr eaLnBrk="0" hangingPunct="0"/>
            <a:r>
              <a:rPr lang="en-US" sz="1100" dirty="0">
                <a:cs typeface="Times New Roman" pitchFamily="18" charset="0"/>
              </a:rPr>
              <a:t> </a:t>
            </a:r>
            <a:r>
              <a:rPr lang="en-US" sz="1100" dirty="0" smtClean="0">
                <a:cs typeface="Times New Roman" pitchFamily="18" charset="0"/>
              </a:rPr>
              <a:t>    including storage</a:t>
            </a:r>
            <a:r>
              <a:rPr lang="en-US" sz="1100" dirty="0">
                <a:cs typeface="Times New Roman" pitchFamily="18" charset="0"/>
              </a:rPr>
              <a:t>, retention and </a:t>
            </a:r>
            <a:r>
              <a:rPr lang="en-US" sz="1100" dirty="0" smtClean="0">
                <a:cs typeface="Times New Roman" pitchFamily="18" charset="0"/>
              </a:rPr>
              <a:t>destruction.</a:t>
            </a:r>
            <a:endParaRPr lang="en-US" sz="1100" dirty="0"/>
          </a:p>
          <a:p>
            <a:pPr eaLnBrk="0" hangingPunct="0">
              <a:buFontTx/>
              <a:buChar char="•"/>
            </a:pPr>
            <a:r>
              <a:rPr lang="en-US" sz="1100" dirty="0">
                <a:cs typeface="Times New Roman" pitchFamily="18" charset="0"/>
              </a:rPr>
              <a:t>   Keeps current in the changes of the law &amp; technology &amp; the practices of job </a:t>
            </a:r>
            <a:r>
              <a:rPr lang="en-US" sz="1100" dirty="0" smtClean="0">
                <a:cs typeface="Times New Roman" pitchFamily="18" charset="0"/>
              </a:rPr>
              <a:t> </a:t>
            </a:r>
          </a:p>
          <a:p>
            <a:pPr eaLnBrk="0" hangingPunct="0"/>
            <a:r>
              <a:rPr lang="en-US" sz="1100" dirty="0">
                <a:cs typeface="Times New Roman" pitchFamily="18" charset="0"/>
              </a:rPr>
              <a:t> </a:t>
            </a:r>
            <a:r>
              <a:rPr lang="en-US" sz="1100" dirty="0" smtClean="0">
                <a:cs typeface="Times New Roman" pitchFamily="18" charset="0"/>
              </a:rPr>
              <a:t>    responsibilities through continued </a:t>
            </a:r>
            <a:r>
              <a:rPr lang="en-US" sz="1100" dirty="0">
                <a:cs typeface="Times New Roman" pitchFamily="18" charset="0"/>
              </a:rPr>
              <a:t>participation in professional associations and </a:t>
            </a:r>
            <a:r>
              <a:rPr lang="en-US" sz="1100" dirty="0" smtClean="0">
                <a:cs typeface="Times New Roman" pitchFamily="18" charset="0"/>
              </a:rPr>
              <a:t>education.</a:t>
            </a:r>
            <a:endParaRPr lang="en-US" sz="1100" dirty="0">
              <a:cs typeface="Times New Roman" pitchFamily="18" charset="0"/>
            </a:endParaRPr>
          </a:p>
          <a:p>
            <a:pPr eaLnBrk="0" hangingPunct="0"/>
            <a:r>
              <a:rPr lang="en-US" sz="1100" dirty="0">
                <a:cs typeface="Times New Roman" pitchFamily="18" charset="0"/>
              </a:rPr>
              <a:t>					</a:t>
            </a:r>
            <a:endParaRPr lang="en-US" sz="1100" dirty="0"/>
          </a:p>
          <a:p>
            <a:pPr eaLnBrk="0" hangingPunct="0"/>
            <a:r>
              <a:rPr lang="en-US" sz="1100" b="1" dirty="0">
                <a:solidFill>
                  <a:srgbClr val="000000"/>
                </a:solidFill>
                <a:cs typeface="Times New Roman" pitchFamily="18" charset="0"/>
              </a:rPr>
              <a:t>Department Location</a:t>
            </a:r>
            <a:endParaRPr lang="en-US" sz="1100" dirty="0"/>
          </a:p>
          <a:p>
            <a:pPr eaLnBrk="0" hangingPunct="0"/>
            <a:r>
              <a:rPr lang="en-US" sz="1100" dirty="0">
                <a:cs typeface="Times New Roman" pitchFamily="18" charset="0"/>
              </a:rPr>
              <a:t>	</a:t>
            </a:r>
            <a:endParaRPr lang="en-US" sz="1100" dirty="0"/>
          </a:p>
          <a:p>
            <a:pPr eaLnBrk="0" hangingPunct="0">
              <a:buFontTx/>
              <a:buChar char="•"/>
            </a:pPr>
            <a:r>
              <a:rPr lang="en-US" sz="1100" dirty="0">
                <a:cs typeface="Times New Roman" pitchFamily="18" charset="0"/>
              </a:rPr>
              <a:t>   The City Secretary is located in City Hall at 1311 Chestnut Street, Bastrop, Texas </a:t>
            </a:r>
            <a:r>
              <a:rPr lang="en-US" sz="1100" dirty="0" smtClean="0">
                <a:cs typeface="Times New Roman" pitchFamily="18" charset="0"/>
              </a:rPr>
              <a:t>78602</a:t>
            </a:r>
            <a:endParaRPr lang="en-US" sz="1100" dirty="0"/>
          </a:p>
          <a:p>
            <a:pPr eaLnBrk="0" hangingPunct="0">
              <a:buFontTx/>
              <a:buChar char="•"/>
            </a:pPr>
            <a:r>
              <a:rPr lang="en-US" sz="1100" dirty="0">
                <a:cs typeface="Times New Roman" pitchFamily="18" charset="0"/>
              </a:rPr>
              <a:t>   Hours are 8:00 AM to 5:00 PM, Monday through Friday, excluding </a:t>
            </a:r>
            <a:r>
              <a:rPr lang="en-US" sz="1100" dirty="0" smtClean="0">
                <a:cs typeface="Times New Roman" pitchFamily="18" charset="0"/>
              </a:rPr>
              <a:t>holidays</a:t>
            </a:r>
            <a:endParaRPr lang="en-US" sz="1100" dirty="0"/>
          </a:p>
          <a:p>
            <a:pPr eaLnBrk="0" hangingPunct="0">
              <a:buFontTx/>
              <a:buChar char="•"/>
            </a:pPr>
            <a:r>
              <a:rPr lang="en-US" sz="1100" dirty="0">
                <a:cs typeface="Times New Roman" pitchFamily="18" charset="0"/>
              </a:rPr>
              <a:t>   You may contact the City Secretary by phone at (512) </a:t>
            </a:r>
            <a:r>
              <a:rPr lang="en-US" sz="1100" dirty="0" smtClean="0">
                <a:cs typeface="Times New Roman" pitchFamily="18" charset="0"/>
              </a:rPr>
              <a:t>332-8811 or  (512) 332-8800.</a:t>
            </a:r>
            <a:endParaRPr lang="en-US" sz="1100" dirty="0" smtClean="0"/>
          </a:p>
          <a:p>
            <a:pPr eaLnBrk="0" hangingPunct="0"/>
            <a:endParaRPr lang="en-US" sz="1000" dirty="0"/>
          </a:p>
        </p:txBody>
      </p:sp>
      <p:graphicFrame>
        <p:nvGraphicFramePr>
          <p:cNvPr id="9" name="Table 8"/>
          <p:cNvGraphicFramePr>
            <a:graphicFrameLocks noGrp="1"/>
          </p:cNvGraphicFramePr>
          <p:nvPr>
            <p:extLst>
              <p:ext uri="{D42A27DB-BD31-4B8C-83A1-F6EECF244321}">
                <p14:modId xmlns:p14="http://schemas.microsoft.com/office/powerpoint/2010/main" val="2985981738"/>
              </p:ext>
            </p:extLst>
          </p:nvPr>
        </p:nvGraphicFramePr>
        <p:xfrm>
          <a:off x="519763" y="4074266"/>
          <a:ext cx="5742278" cy="2341949"/>
        </p:xfrm>
        <a:graphic>
          <a:graphicData uri="http://schemas.openxmlformats.org/drawingml/2006/table">
            <a:tbl>
              <a:tblPr>
                <a:tableStyleId>{ED083AE6-46FA-4A59-8FB0-9F97EB10719F}</a:tableStyleId>
              </a:tblPr>
              <a:tblGrid>
                <a:gridCol w="1943312"/>
                <a:gridCol w="887811"/>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22179">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64,655</a:t>
                      </a:r>
                      <a:endParaRPr lang="en-US" sz="900" dirty="0"/>
                    </a:p>
                  </a:txBody>
                  <a:tcPr marL="67668" marR="67668" marT="0" marB="0" anchor="ctr"/>
                </a:tc>
                <a:tc>
                  <a:txBody>
                    <a:bodyPr/>
                    <a:lstStyle/>
                    <a:p>
                      <a:pPr marL="0" marR="0" algn="r" hangingPunct="0">
                        <a:spcBef>
                          <a:spcPts val="0"/>
                        </a:spcBef>
                        <a:spcAft>
                          <a:spcPts val="0"/>
                        </a:spcAft>
                      </a:pPr>
                      <a:r>
                        <a:rPr lang="en-US" sz="900" dirty="0" smtClean="0"/>
                        <a:t>62,060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69,155</a:t>
                      </a:r>
                      <a:endParaRPr lang="en-US" sz="900" dirty="0"/>
                    </a:p>
                  </a:txBody>
                  <a:tcPr marL="67668" marR="67668" marT="0" marB="0" anchor="ctr"/>
                </a:tc>
                <a:tc>
                  <a:txBody>
                    <a:bodyPr/>
                    <a:lstStyle/>
                    <a:p>
                      <a:pPr marL="0" marR="0" algn="r" hangingPunct="0">
                        <a:spcBef>
                          <a:spcPts val="0"/>
                        </a:spcBef>
                        <a:spcAft>
                          <a:spcPts val="0"/>
                        </a:spcAft>
                      </a:pPr>
                      <a:r>
                        <a:rPr lang="en-US" sz="900" dirty="0" smtClean="0"/>
                        <a:t>71,180</a:t>
                      </a:r>
                      <a:endParaRPr lang="en-US" sz="900" dirty="0"/>
                    </a:p>
                  </a:txBody>
                  <a:tcPr marL="67668" marR="67668" marT="0" marB="0" anchor="ctr"/>
                </a:tc>
              </a:tr>
              <a:tr h="222179">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1,479</a:t>
                      </a:r>
                      <a:endParaRPr lang="en-US" sz="900" dirty="0"/>
                    </a:p>
                  </a:txBody>
                  <a:tcPr marL="67668" marR="67668" marT="0" marB="0" anchor="ctr"/>
                </a:tc>
                <a:tc>
                  <a:txBody>
                    <a:bodyPr/>
                    <a:lstStyle/>
                    <a:p>
                      <a:pPr marL="0" marR="0" algn="r" hangingPunct="0">
                        <a:spcBef>
                          <a:spcPts val="0"/>
                        </a:spcBef>
                        <a:spcAft>
                          <a:spcPts val="0"/>
                        </a:spcAft>
                      </a:pPr>
                      <a:r>
                        <a:rPr lang="en-US" sz="900" dirty="0" smtClean="0"/>
                        <a:t>1,490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1,515</a:t>
                      </a:r>
                      <a:endParaRPr lang="en-US" sz="900" dirty="0"/>
                    </a:p>
                  </a:txBody>
                  <a:tcPr marL="67668" marR="67668" marT="0" marB="0" anchor="ctr"/>
                </a:tc>
                <a:tc>
                  <a:txBody>
                    <a:bodyPr/>
                    <a:lstStyle/>
                    <a:p>
                      <a:pPr marL="0" marR="0" algn="r" hangingPunct="0">
                        <a:spcBef>
                          <a:spcPts val="0"/>
                        </a:spcBef>
                        <a:spcAft>
                          <a:spcPts val="0"/>
                        </a:spcAft>
                      </a:pPr>
                      <a:r>
                        <a:rPr lang="en-US" sz="900" dirty="0" smtClean="0"/>
                        <a:t>5,975</a:t>
                      </a:r>
                      <a:endParaRPr lang="en-US" sz="900" dirty="0"/>
                    </a:p>
                  </a:txBody>
                  <a:tcPr marL="67668" marR="67668" marT="0" marB="0" anchor="ctr"/>
                </a:tc>
              </a:tr>
              <a:tr h="222179">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a:t>0</a:t>
                      </a:r>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22179">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1,081</a:t>
                      </a:r>
                      <a:endParaRPr lang="en-US" sz="900" dirty="0"/>
                    </a:p>
                  </a:txBody>
                  <a:tcPr marL="67668" marR="67668" marT="0" marB="0" anchor="ctr"/>
                </a:tc>
                <a:tc>
                  <a:txBody>
                    <a:bodyPr/>
                    <a:lstStyle/>
                    <a:p>
                      <a:pPr marL="0" marR="0" algn="r" hangingPunct="0">
                        <a:spcBef>
                          <a:spcPts val="0"/>
                        </a:spcBef>
                        <a:spcAft>
                          <a:spcPts val="0"/>
                        </a:spcAft>
                      </a:pPr>
                      <a:r>
                        <a:rPr lang="en-US" sz="900" dirty="0" smtClean="0"/>
                        <a:t>2,070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2,070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2,190</a:t>
                      </a:r>
                      <a:endParaRPr lang="en-US" sz="900" dirty="0"/>
                    </a:p>
                  </a:txBody>
                  <a:tcPr marL="67668" marR="67668" marT="0" marB="0" anchor="ctr"/>
                </a:tc>
              </a:tr>
              <a:tr h="222179">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2,377</a:t>
                      </a:r>
                      <a:endParaRPr lang="en-US" sz="900" dirty="0"/>
                    </a:p>
                  </a:txBody>
                  <a:tcPr marL="67668" marR="67668" marT="0" marB="0" anchor="ctr"/>
                </a:tc>
                <a:tc>
                  <a:txBody>
                    <a:bodyPr/>
                    <a:lstStyle/>
                    <a:p>
                      <a:pPr marL="0" marR="0" algn="r" hangingPunct="0">
                        <a:spcBef>
                          <a:spcPts val="0"/>
                        </a:spcBef>
                        <a:spcAft>
                          <a:spcPts val="0"/>
                        </a:spcAft>
                      </a:pPr>
                      <a:r>
                        <a:rPr lang="en-US" sz="900" dirty="0" smtClean="0"/>
                        <a:t>5,100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5,000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5,600</a:t>
                      </a:r>
                      <a:endParaRPr lang="en-US" sz="900" dirty="0"/>
                    </a:p>
                  </a:txBody>
                  <a:tcPr marL="67668" marR="67668" marT="0" marB="0" anchor="ctr"/>
                </a:tc>
              </a:tr>
              <a:tr h="185915">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23,893</a:t>
                      </a:r>
                      <a:endParaRPr lang="en-US" sz="900" dirty="0"/>
                    </a:p>
                  </a:txBody>
                  <a:tcPr marL="67668" marR="67668" marT="0" marB="0" anchor="ctr"/>
                </a:tc>
                <a:tc>
                  <a:txBody>
                    <a:bodyPr/>
                    <a:lstStyle/>
                    <a:p>
                      <a:pPr marL="0" marR="0" algn="r" hangingPunct="0">
                        <a:spcBef>
                          <a:spcPts val="0"/>
                        </a:spcBef>
                        <a:spcAft>
                          <a:spcPts val="0"/>
                        </a:spcAft>
                      </a:pPr>
                      <a:r>
                        <a:rPr lang="en-US" sz="900" dirty="0" smtClean="0"/>
                        <a:t>34,380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30,120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40,490</a:t>
                      </a:r>
                      <a:endParaRPr lang="en-US" sz="900" dirty="0"/>
                    </a:p>
                  </a:txBody>
                  <a:tcPr marL="67668" marR="67668" marT="0" marB="0" anchor="ctr"/>
                </a:tc>
              </a:tr>
              <a:tr h="222179">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$93,486</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$105,100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$107,860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$125,435</a:t>
                      </a:r>
                      <a:endParaRPr lang="en-US" sz="900" b="1" dirty="0">
                        <a:solidFill>
                          <a:schemeClr val="tx1"/>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105282092"/>
              </p:ext>
            </p:extLst>
          </p:nvPr>
        </p:nvGraphicFramePr>
        <p:xfrm>
          <a:off x="304800" y="6248401"/>
          <a:ext cx="3581399" cy="2364648"/>
        </p:xfrm>
        <a:graphic>
          <a:graphicData uri="http://schemas.openxmlformats.org/drawingml/2006/chart">
            <c:chart xmlns:c="http://schemas.openxmlformats.org/drawingml/2006/chart" xmlns:r="http://schemas.openxmlformats.org/officeDocument/2006/relationships" r:id="rId2"/>
          </a:graphicData>
        </a:graphic>
      </p:graphicFrame>
      <p:pic>
        <p:nvPicPr>
          <p:cNvPr id="74818" name="Picture 9" descr="log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629400"/>
            <a:ext cx="12192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0" y="8657167"/>
            <a:ext cx="738014" cy="486833"/>
          </a:xfrm>
        </p:spPr>
        <p:txBody>
          <a:bodyPr/>
          <a:lstStyle/>
          <a:p>
            <a:pPr>
              <a:defRPr/>
            </a:pPr>
            <a:fld id="{F5669E6F-A436-41F2-85FF-0D6B9183F3DF}" type="slidenum">
              <a:rPr lang="en-US" smtClean="0"/>
              <a:pPr>
                <a:defRPr/>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023937"/>
            <a:ext cx="5867400" cy="1077218"/>
          </a:xfrm>
          <a:prstGeom prst="rect">
            <a:avLst/>
          </a:prstGeom>
        </p:spPr>
        <p:txBody>
          <a:bodyPr>
            <a:spAutoFit/>
          </a:bodyPr>
          <a:lstStyle/>
          <a:p>
            <a:pPr hangingPunct="0">
              <a:defRPr/>
            </a:pPr>
            <a:r>
              <a:rPr lang="en-US" sz="1000" dirty="0">
                <a:cs typeface="+mn-cs"/>
              </a:rPr>
              <a:t> </a:t>
            </a:r>
          </a:p>
          <a:p>
            <a:pPr hangingPunct="0">
              <a:defRPr/>
            </a:pPr>
            <a:r>
              <a:rPr lang="en-US" dirty="0">
                <a:cs typeface="+mn-cs"/>
              </a:rPr>
              <a:t> </a:t>
            </a:r>
          </a:p>
          <a:p>
            <a:pPr hangingPunct="0">
              <a:defRPr/>
            </a:pPr>
            <a:r>
              <a:rPr lang="en-US" dirty="0">
                <a:cs typeface="+mn-cs"/>
              </a:rPr>
              <a:t> </a:t>
            </a:r>
          </a:p>
          <a:p>
            <a:pPr hangingPunct="0">
              <a:defRPr/>
            </a:pPr>
            <a:r>
              <a:rPr lang="en-US" dirty="0">
                <a:cs typeface="+mn-cs"/>
              </a:rPr>
              <a:t> </a:t>
            </a:r>
          </a:p>
        </p:txBody>
      </p:sp>
      <p:sp>
        <p:nvSpPr>
          <p:cNvPr id="75779" name="Rectangle 5"/>
          <p:cNvSpPr>
            <a:spLocks noChangeArrowheads="1"/>
          </p:cNvSpPr>
          <p:nvPr/>
        </p:nvSpPr>
        <p:spPr bwMode="auto">
          <a:xfrm>
            <a:off x="358777" y="762394"/>
            <a:ext cx="55006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CITY SECRETARY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75780" name="Picture 1" descr="C:\Documents and Settings\kstovall\My Documents\My Pictures\Microsoft Clip Organizer\00438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68" y="5943600"/>
            <a:ext cx="5222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1013" y="1155705"/>
            <a:ext cx="5410200" cy="3308598"/>
          </a:xfrm>
          <a:prstGeom prst="rect">
            <a:avLst/>
          </a:prstGeom>
        </p:spPr>
        <p:txBody>
          <a:bodyPr>
            <a:spAutoFit/>
          </a:bodyPr>
          <a:lstStyle/>
          <a:p>
            <a:r>
              <a:rPr lang="en-US" sz="1100" b="1" dirty="0" smtClean="0"/>
              <a:t>2013-2014 </a:t>
            </a:r>
            <a:r>
              <a:rPr lang="en-US" sz="1100" b="1" dirty="0"/>
              <a:t>Accomplishments</a:t>
            </a:r>
            <a:r>
              <a:rPr lang="en-US" sz="1100" dirty="0"/>
              <a:t>. </a:t>
            </a:r>
          </a:p>
          <a:p>
            <a:r>
              <a:rPr lang="en-US" sz="1100" dirty="0"/>
              <a:t>• </a:t>
            </a:r>
            <a:r>
              <a:rPr lang="en-US" sz="1100" dirty="0" smtClean="0"/>
              <a:t>  Incorporating the coordination of Special Events</a:t>
            </a:r>
          </a:p>
          <a:p>
            <a:pPr marL="171450" indent="-171450">
              <a:buFont typeface="Arial" panose="020B0604020202020204" pitchFamily="34" charset="0"/>
              <a:buChar char="•"/>
            </a:pPr>
            <a:r>
              <a:rPr lang="en-US" sz="1100" dirty="0" smtClean="0"/>
              <a:t>Uploading the following to the City Website – Agendas, Agenda Packets, Ordinances, Resolutions, Annual Meeting Calendar</a:t>
            </a:r>
            <a:endParaRPr lang="en-US" sz="1100" dirty="0"/>
          </a:p>
          <a:p>
            <a:r>
              <a:rPr lang="en-US" sz="1100" b="1" dirty="0"/>
              <a:t> </a:t>
            </a:r>
            <a:endParaRPr lang="en-US" sz="1100" dirty="0"/>
          </a:p>
          <a:p>
            <a:r>
              <a:rPr lang="en-US" sz="1100" b="1" dirty="0" smtClean="0"/>
              <a:t>2014-2015 </a:t>
            </a:r>
            <a:r>
              <a:rPr lang="en-US" sz="1100" b="1" dirty="0"/>
              <a:t>Goals </a:t>
            </a:r>
            <a:endParaRPr lang="en-US" sz="1100" dirty="0"/>
          </a:p>
          <a:p>
            <a:r>
              <a:rPr lang="en-US" sz="1100" dirty="0"/>
              <a:t>• </a:t>
            </a:r>
            <a:r>
              <a:rPr lang="en-US" sz="1100" dirty="0" smtClean="0"/>
              <a:t>  Provide </a:t>
            </a:r>
            <a:r>
              <a:rPr lang="en-US" sz="1100" dirty="0"/>
              <a:t>continued professional support for City Council Meetings. </a:t>
            </a:r>
          </a:p>
          <a:p>
            <a:pPr marL="169863" indent="-169863"/>
            <a:r>
              <a:rPr lang="en-US" sz="1100" dirty="0"/>
              <a:t>• </a:t>
            </a:r>
            <a:r>
              <a:rPr lang="en-US" sz="1100" dirty="0" smtClean="0"/>
              <a:t>  Contract </a:t>
            </a:r>
            <a:r>
              <a:rPr lang="en-US" sz="1100" dirty="0"/>
              <a:t>with Bastrop County Elections Administrator for City Elections conducted according to current mandated State Law. </a:t>
            </a:r>
          </a:p>
          <a:p>
            <a:pPr marL="171450" indent="-171450"/>
            <a:r>
              <a:rPr lang="en-US" sz="1100" dirty="0"/>
              <a:t>• </a:t>
            </a:r>
            <a:r>
              <a:rPr lang="en-US" sz="1100" dirty="0" smtClean="0"/>
              <a:t>  Continue education and training in Elections process and attend the Texas Secretary of State and the TMCCP Elections training</a:t>
            </a:r>
            <a:endParaRPr lang="en-US" sz="1100" dirty="0"/>
          </a:p>
          <a:p>
            <a:pPr marL="169863" indent="-169863"/>
            <a:r>
              <a:rPr lang="en-US" sz="1100" dirty="0"/>
              <a:t>• </a:t>
            </a:r>
            <a:r>
              <a:rPr lang="en-US" sz="1100" dirty="0" smtClean="0"/>
              <a:t>  Create data source for all records to mail monthly permit expiration reminders. </a:t>
            </a:r>
            <a:endParaRPr lang="en-US" sz="1100" dirty="0"/>
          </a:p>
          <a:p>
            <a:pPr marL="169863" indent="-169863"/>
            <a:r>
              <a:rPr lang="en-US" sz="1100" dirty="0"/>
              <a:t>• </a:t>
            </a:r>
            <a:r>
              <a:rPr lang="en-US" sz="1100" dirty="0" smtClean="0"/>
              <a:t>  Create an efficient online submission process for Open Records Request</a:t>
            </a:r>
            <a:endParaRPr lang="en-US" sz="1100" dirty="0"/>
          </a:p>
          <a:p>
            <a:r>
              <a:rPr lang="en-US" sz="1100" dirty="0"/>
              <a:t>• </a:t>
            </a:r>
            <a:r>
              <a:rPr lang="en-US" sz="1100" dirty="0" smtClean="0"/>
              <a:t>  Convert all records to electronic files</a:t>
            </a:r>
            <a:endParaRPr lang="en-US" sz="1100" dirty="0"/>
          </a:p>
          <a:p>
            <a:r>
              <a:rPr lang="en-US" sz="1100" dirty="0"/>
              <a:t> </a:t>
            </a:r>
          </a:p>
          <a:p>
            <a:r>
              <a:rPr lang="en-US" sz="1100" b="1" dirty="0" smtClean="0"/>
              <a:t>2014-2015 </a:t>
            </a:r>
            <a:r>
              <a:rPr lang="en-US" sz="1100" b="1" dirty="0"/>
              <a:t>Budget Objectives </a:t>
            </a:r>
            <a:endParaRPr lang="en-US" sz="1100" dirty="0"/>
          </a:p>
          <a:p>
            <a:pPr marL="169863" indent="-169863"/>
            <a:r>
              <a:rPr lang="en-US" sz="1100" dirty="0"/>
              <a:t>• </a:t>
            </a:r>
            <a:r>
              <a:rPr lang="en-US" sz="1100" dirty="0" smtClean="0"/>
              <a:t>  Reduce paper use by 30% by using electronic sources</a:t>
            </a:r>
            <a:endParaRPr lang="en-US" sz="1100" dirty="0"/>
          </a:p>
          <a:p>
            <a:r>
              <a:rPr lang="en-US" sz="1100" dirty="0"/>
              <a:t>• </a:t>
            </a:r>
            <a:r>
              <a:rPr lang="en-US" sz="1100" dirty="0" smtClean="0"/>
              <a:t>  Continue </a:t>
            </a:r>
            <a:r>
              <a:rPr lang="en-US" sz="1100" dirty="0"/>
              <a:t>to place items on the City’s Web Page. </a:t>
            </a:r>
          </a:p>
          <a:p>
            <a:r>
              <a:rPr lang="en-US" sz="1100" dirty="0"/>
              <a:t> </a:t>
            </a:r>
          </a:p>
        </p:txBody>
      </p:sp>
      <p:sp>
        <p:nvSpPr>
          <p:cNvPr id="3" name="Slide Number Placeholder 2"/>
          <p:cNvSpPr>
            <a:spLocks noGrp="1"/>
          </p:cNvSpPr>
          <p:nvPr>
            <p:ph type="sldNum" sz="quarter" idx="12"/>
          </p:nvPr>
        </p:nvSpPr>
        <p:spPr/>
        <p:txBody>
          <a:bodyPr/>
          <a:lstStyle/>
          <a:p>
            <a:pPr algn="r">
              <a:defRPr/>
            </a:pPr>
            <a:fld id="{C2735C76-C27D-495B-85FB-A45C95B8496F}" type="slidenum">
              <a:rPr lang="en-US" smtClean="0"/>
              <a:pPr algn="r">
                <a:defRPr/>
              </a:pPr>
              <a:t>73</a:t>
            </a:fld>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3855" y="8657167"/>
            <a:ext cx="738014" cy="486833"/>
          </a:xfrm>
        </p:spPr>
        <p:txBody>
          <a:bodyPr/>
          <a:lstStyle/>
          <a:p>
            <a:pPr>
              <a:defRPr/>
            </a:pPr>
            <a:fld id="{C2735C76-C27D-495B-85FB-A45C95B8496F}" type="slidenum">
              <a:rPr lang="en-US" smtClean="0"/>
              <a:pPr>
                <a:defRPr/>
              </a:pPr>
              <a:t>74</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1129705863"/>
              </p:ext>
            </p:extLst>
          </p:nvPr>
        </p:nvGraphicFramePr>
        <p:xfrm>
          <a:off x="441960" y="685800"/>
          <a:ext cx="5943600" cy="6899875"/>
        </p:xfrm>
        <a:graphic>
          <a:graphicData uri="http://schemas.openxmlformats.org/drawingml/2006/table">
            <a:tbl>
              <a:tblPr>
                <a:tableStyleId>{ED083AE6-46FA-4A59-8FB0-9F97EB10719F}</a:tableStyleId>
              </a:tblPr>
              <a:tblGrid>
                <a:gridCol w="1981200"/>
                <a:gridCol w="990600"/>
                <a:gridCol w="1017693"/>
                <a:gridCol w="963507"/>
                <a:gridCol w="990600"/>
              </a:tblGrid>
              <a:tr h="335280">
                <a:tc>
                  <a:txBody>
                    <a:bodyPr/>
                    <a:lstStyle/>
                    <a:p>
                      <a:pPr marL="0" marR="0" algn="l" hangingPunct="0">
                        <a:spcBef>
                          <a:spcPts val="0"/>
                        </a:spcBef>
                        <a:spcAft>
                          <a:spcPts val="0"/>
                        </a:spcAft>
                      </a:pPr>
                      <a:r>
                        <a:rPr lang="en-US" sz="1100" dirty="0" smtClean="0">
                          <a:effectLst/>
                        </a:rPr>
                        <a:t>Performance Measurement Indicators</a:t>
                      </a:r>
                      <a:endParaRPr lang="en-US" sz="1100" b="1"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2011-2012</a:t>
                      </a:r>
                      <a:endParaRPr lang="en-US" sz="9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2012-2013</a:t>
                      </a:r>
                      <a:endParaRPr lang="en-US" sz="9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2013-2014</a:t>
                      </a:r>
                      <a:endParaRPr lang="en-US" sz="9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2014-2015</a:t>
                      </a:r>
                      <a:endParaRPr lang="en-US" sz="900" b="1" dirty="0">
                        <a:solidFill>
                          <a:srgbClr val="CC9900"/>
                        </a:solidFill>
                        <a:effectLst/>
                        <a:latin typeface="Times New Roman"/>
                        <a:ea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Demand</a:t>
                      </a:r>
                      <a:endParaRPr lang="en-US" sz="1100" b="1" u="none" dirty="0">
                        <a:solidFill>
                          <a:srgbClr val="337799"/>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r>
              <a:tr h="169532">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City Population</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7,500</a:t>
                      </a:r>
                      <a:endParaRPr lang="en-US" sz="1100" dirty="0"/>
                    </a:p>
                  </a:txBody>
                  <a:tcPr marL="68580" marR="68580" marT="0" marB="0"/>
                </a:tc>
                <a:tc>
                  <a:txBody>
                    <a:bodyPr/>
                    <a:lstStyle/>
                    <a:p>
                      <a:pPr marL="0" marR="0" algn="ctr" hangingPunct="0">
                        <a:spcBef>
                          <a:spcPts val="0"/>
                        </a:spcBef>
                        <a:spcAft>
                          <a:spcPts val="0"/>
                        </a:spcAft>
                      </a:pPr>
                      <a:r>
                        <a:rPr lang="en-US" sz="1100" dirty="0" smtClean="0"/>
                        <a:t>7,650</a:t>
                      </a:r>
                      <a:endParaRPr lang="en-US" sz="1100" dirty="0"/>
                    </a:p>
                  </a:txBody>
                  <a:tcPr marL="68580" marR="68580" marT="0" marB="0"/>
                </a:tc>
                <a:tc>
                  <a:txBody>
                    <a:bodyPr/>
                    <a:lstStyle/>
                    <a:p>
                      <a:pPr marL="0" marR="0" algn="ctr" hangingPunct="0">
                        <a:spcBef>
                          <a:spcPts val="0"/>
                        </a:spcBef>
                        <a:spcAft>
                          <a:spcPts val="0"/>
                        </a:spcAft>
                      </a:pPr>
                      <a:r>
                        <a:rPr lang="en-US" sz="1100" dirty="0" smtClean="0"/>
                        <a:t>7,800</a:t>
                      </a:r>
                      <a:endParaRPr lang="en-US" sz="1100" dirty="0"/>
                    </a:p>
                  </a:txBody>
                  <a:tcPr marL="68580" marR="68580" marT="0" marB="0"/>
                </a:tc>
                <a:tc>
                  <a:txBody>
                    <a:bodyPr/>
                    <a:lstStyle/>
                    <a:p>
                      <a:pPr marL="0" marR="0" algn="ctr" hangingPunct="0">
                        <a:spcBef>
                          <a:spcPts val="0"/>
                        </a:spcBef>
                        <a:spcAft>
                          <a:spcPts val="0"/>
                        </a:spcAft>
                      </a:pPr>
                      <a:r>
                        <a:rPr lang="en-US" sz="1100" dirty="0" smtClean="0"/>
                        <a:t>7,950</a:t>
                      </a:r>
                      <a:endParaRPr lang="en-US" sz="1100" dirty="0"/>
                    </a:p>
                  </a:txBody>
                  <a:tcPr marL="68580" marR="68580" marT="0" marB="0"/>
                </a:tc>
              </a:tr>
              <a:tr h="1005840">
                <a:tc>
                  <a:txBody>
                    <a:bodyPr/>
                    <a:lstStyle/>
                    <a:p>
                      <a:pPr marL="0" marR="0" hangingPunct="0">
                        <a:spcBef>
                          <a:spcPts val="0"/>
                        </a:spcBef>
                        <a:spcAft>
                          <a:spcPts val="0"/>
                        </a:spcAft>
                      </a:pPr>
                      <a:r>
                        <a:rPr lang="en-US" sz="1100" dirty="0">
                          <a:effectLst/>
                        </a:rPr>
                        <a:t>Number of City </a:t>
                      </a:r>
                      <a:r>
                        <a:rPr lang="en-US" sz="1100" dirty="0" smtClean="0">
                          <a:effectLst/>
                        </a:rPr>
                        <a:t>Council Meetings</a:t>
                      </a:r>
                      <a:endParaRPr lang="en-US" sz="1100" dirty="0">
                        <a:effectLst/>
                      </a:endParaRPr>
                    </a:p>
                    <a:p>
                      <a:pPr marL="0" marR="0" hangingPunct="0">
                        <a:spcBef>
                          <a:spcPts val="0"/>
                        </a:spcBef>
                        <a:spcAft>
                          <a:spcPts val="0"/>
                        </a:spcAft>
                      </a:pPr>
                      <a:r>
                        <a:rPr lang="en-US" sz="1100" dirty="0">
                          <a:effectLst/>
                        </a:rPr>
                        <a:t>Number of City Council Members</a:t>
                      </a:r>
                    </a:p>
                    <a:p>
                      <a:pPr marL="0" marR="0" hangingPunct="0">
                        <a:spcBef>
                          <a:spcPts val="0"/>
                        </a:spcBef>
                        <a:spcAft>
                          <a:spcPts val="0"/>
                        </a:spcAft>
                      </a:pPr>
                      <a:r>
                        <a:rPr lang="en-US" sz="1100" dirty="0">
                          <a:effectLst/>
                        </a:rPr>
                        <a:t>Number of City Departments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38</a:t>
                      </a:r>
                      <a:endParaRPr lang="en-US" sz="1100" dirty="0">
                        <a:effectLst/>
                        <a:latin typeface="+mn-lt"/>
                      </a:endParaRP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6</a:t>
                      </a:r>
                      <a:endParaRPr lang="en-US" sz="1100" dirty="0">
                        <a:effectLst/>
                        <a:latin typeface="+mn-lt"/>
                      </a:endParaRP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29</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35</a:t>
                      </a:r>
                      <a:endParaRPr lang="en-US" sz="1100" dirty="0">
                        <a:effectLst/>
                        <a:latin typeface="+mn-lt"/>
                      </a:endParaRP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6</a:t>
                      </a:r>
                      <a:endParaRPr lang="en-US" sz="1100" dirty="0">
                        <a:effectLst/>
                        <a:latin typeface="+mn-lt"/>
                      </a:endParaRP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29</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40</a:t>
                      </a:r>
                      <a:endParaRPr lang="en-US" sz="1100" dirty="0">
                        <a:effectLst/>
                        <a:latin typeface="+mn-lt"/>
                      </a:endParaRP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6</a:t>
                      </a:r>
                      <a:endParaRPr lang="en-US" sz="1100" dirty="0">
                        <a:effectLst/>
                        <a:latin typeface="+mn-lt"/>
                      </a:endParaRP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29</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40</a:t>
                      </a: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6</a:t>
                      </a:r>
                    </a:p>
                    <a:p>
                      <a:pPr marL="0" marR="0" algn="ctr" hangingPunct="0">
                        <a:spcBef>
                          <a:spcPts val="0"/>
                        </a:spcBef>
                        <a:spcAft>
                          <a:spcPts val="0"/>
                        </a:spcAft>
                      </a:pPr>
                      <a:endParaRPr lang="en-US" sz="1100" dirty="0" smtClean="0">
                        <a:effectLst/>
                        <a:latin typeface="+mn-lt"/>
                      </a:endParaRPr>
                    </a:p>
                    <a:p>
                      <a:pPr marL="0" marR="0" algn="ctr" hangingPunct="0">
                        <a:spcBef>
                          <a:spcPts val="0"/>
                        </a:spcBef>
                        <a:spcAft>
                          <a:spcPts val="0"/>
                        </a:spcAft>
                      </a:pPr>
                      <a:r>
                        <a:rPr lang="en-US" sz="1100" dirty="0" smtClean="0">
                          <a:effectLst/>
                          <a:latin typeface="+mn-lt"/>
                        </a:rPr>
                        <a:t>29</a:t>
                      </a:r>
                      <a:endParaRPr lang="en-US" sz="1100" dirty="0" smtClean="0">
                        <a:effectLst/>
                        <a:latin typeface="+mn-lt"/>
                        <a:ea typeface="Times New Roman"/>
                      </a:endParaRPr>
                    </a:p>
                    <a:p>
                      <a:pPr marL="0" marR="0" algn="ct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9532">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Input</a:t>
                      </a:r>
                      <a:endParaRPr lang="en-US" sz="1100" b="1" u="none" dirty="0">
                        <a:solidFill>
                          <a:srgbClr val="337799"/>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9532">
                <a:tc>
                  <a:txBody>
                    <a:bodyPr/>
                    <a:lstStyle/>
                    <a:p>
                      <a:pPr marL="0" marR="0" hangingPunct="0">
                        <a:spcBef>
                          <a:spcPts val="0"/>
                        </a:spcBef>
                        <a:spcAft>
                          <a:spcPts val="0"/>
                        </a:spcAft>
                      </a:pPr>
                      <a:r>
                        <a:rPr lang="en-US" sz="1100" dirty="0">
                          <a:effectLst/>
                        </a:rPr>
                        <a:t>Operating Expenditures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latin typeface="+mn-lt"/>
                        </a:rPr>
                        <a:t>$106,720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$105,584</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$107,860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$125,435</a:t>
                      </a:r>
                      <a:endParaRPr lang="en-US" sz="1100" dirty="0">
                        <a:latin typeface="+mn-lt"/>
                      </a:endParaRPr>
                    </a:p>
                  </a:txBody>
                  <a:tcPr marL="68580" marR="68580" marT="0" marB="0"/>
                </a:tc>
              </a:tr>
              <a:tr h="335280">
                <a:tc>
                  <a:txBody>
                    <a:bodyPr/>
                    <a:lstStyle/>
                    <a:p>
                      <a:pPr marL="0" marR="0" hangingPunct="0">
                        <a:spcBef>
                          <a:spcPts val="0"/>
                        </a:spcBef>
                        <a:spcAft>
                          <a:spcPts val="0"/>
                        </a:spcAft>
                      </a:pPr>
                      <a:r>
                        <a:rPr lang="en-US" sz="1100" dirty="0">
                          <a:effectLst/>
                        </a:rPr>
                        <a:t>Total Number of Personnel (FTE)</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rPr>
                        <a:t>1</a:t>
                      </a: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r>
              <a:tr h="169532">
                <a:tc>
                  <a:txBody>
                    <a:bodyPr/>
                    <a:lstStyle/>
                    <a:p>
                      <a:pPr marL="0" marR="0" algn="ctr" hangingPunct="0">
                        <a:spcBef>
                          <a:spcPts val="0"/>
                        </a:spcBef>
                        <a:spcAft>
                          <a:spcPts val="0"/>
                        </a:spcAft>
                      </a:pPr>
                      <a:r>
                        <a:rPr lang="en-US" sz="1100" u="none" dirty="0">
                          <a:effectLst/>
                        </a:rPr>
                        <a:t>Output</a:t>
                      </a:r>
                      <a:endParaRPr lang="en-US" sz="1100" b="1" u="none" dirty="0">
                        <a:solidFill>
                          <a:srgbClr val="337799"/>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Agendas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38</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40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40</a:t>
                      </a:r>
                      <a:endParaRPr lang="en-US" sz="1100" dirty="0">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Certified Agendas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26</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22</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30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30</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Minutes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38</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38</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40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40</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Resolutions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20</a:t>
                      </a:r>
                      <a:endParaRPr lang="en-US" sz="1100" dirty="0">
                        <a:effectLst/>
                        <a:latin typeface="+mn-lt"/>
                        <a:ea typeface="Times New Roman"/>
                      </a:endParaRPr>
                    </a:p>
                  </a:txBody>
                  <a:tcPr marL="68580" marR="68580" marT="0" marB="0"/>
                </a:tc>
              </a:tr>
              <a:tr h="169532">
                <a:tc>
                  <a:txBody>
                    <a:bodyPr/>
                    <a:lstStyle/>
                    <a:p>
                      <a:pPr marL="0" marR="0" hangingPunct="0">
                        <a:spcBef>
                          <a:spcPts val="0"/>
                        </a:spcBef>
                        <a:spcAft>
                          <a:spcPts val="0"/>
                        </a:spcAft>
                      </a:pPr>
                      <a:r>
                        <a:rPr lang="en-US" sz="1100" dirty="0">
                          <a:effectLst/>
                        </a:rPr>
                        <a:t>Number of Ordinances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26</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mn-ea"/>
                        </a:rPr>
                        <a:t>26</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Proclamations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17</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20</a:t>
                      </a: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Number of Elections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3</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rPr>
                        <a:t>1</a:t>
                      </a:r>
                      <a:endParaRPr lang="en-US" sz="1100" dirty="0">
                        <a:effectLst/>
                        <a:latin typeface="+mn-lt"/>
                        <a:ea typeface="Times New Roman"/>
                      </a:endParaRPr>
                    </a:p>
                  </a:txBody>
                  <a:tcPr marL="68580" marR="68580" marT="0" marB="0"/>
                </a:tc>
              </a:tr>
              <a:tr h="169532">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r>
              <a:tr h="348671">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r>
              <a:tr h="167640">
                <a:tc>
                  <a:txBody>
                    <a:bodyPr/>
                    <a:lstStyle/>
                    <a:p>
                      <a:pPr marL="0" marR="0" algn="ctr" hangingPunct="0">
                        <a:spcBef>
                          <a:spcPts val="0"/>
                        </a:spcBef>
                        <a:spcAft>
                          <a:spcPts val="0"/>
                        </a:spcAft>
                      </a:pPr>
                      <a:r>
                        <a:rPr lang="en-US" sz="1100" u="none" dirty="0">
                          <a:effectLst/>
                        </a:rPr>
                        <a:t>Efficiency</a:t>
                      </a:r>
                      <a:endParaRPr lang="en-US" sz="1100" b="1" u="none" dirty="0">
                        <a:solidFill>
                          <a:srgbClr val="337799"/>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502920">
                <a:tc>
                  <a:txBody>
                    <a:bodyPr/>
                    <a:lstStyle/>
                    <a:p>
                      <a:pPr marL="0" marR="0" hangingPunct="0">
                        <a:spcBef>
                          <a:spcPts val="0"/>
                        </a:spcBef>
                        <a:spcAft>
                          <a:spcPts val="0"/>
                        </a:spcAft>
                      </a:pPr>
                      <a:r>
                        <a:rPr lang="en-US" sz="1100" dirty="0">
                          <a:effectLst/>
                        </a:rPr>
                        <a:t>City Secretary Expenditures as % of General Fund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1.30%</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1.24%</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1.15%</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1.2%</a:t>
                      </a:r>
                      <a:endParaRPr lang="en-US" sz="1100" dirty="0">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FTE as % of General Fund FTE</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1.1%</a:t>
                      </a:r>
                      <a:endParaRPr lang="en-US" sz="1100" dirty="0">
                        <a:effectLst/>
                        <a:latin typeface="+mn-lt"/>
                        <a:ea typeface="Times New Roman"/>
                      </a:endParaRPr>
                    </a:p>
                  </a:txBody>
                  <a:tcPr marL="68580" marR="68580" marT="0" marB="0"/>
                </a:tc>
              </a:tr>
              <a:tr h="169532">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effectLst/>
                          <a:latin typeface="+mn-l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bl>
          </a:graphicData>
        </a:graphic>
      </p:graphicFrame>
      <p:sp>
        <p:nvSpPr>
          <p:cNvPr id="77014" name="Rectangle 7"/>
          <p:cNvSpPr>
            <a:spLocks noChangeArrowheads="1"/>
          </p:cNvSpPr>
          <p:nvPr/>
        </p:nvSpPr>
        <p:spPr bwMode="auto">
          <a:xfrm>
            <a:off x="412376" y="104373"/>
            <a:ext cx="5531224"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en-US" sz="1400" b="1" dirty="0">
                <a:solidFill>
                  <a:schemeClr val="bg2">
                    <a:lumMod val="50000"/>
                  </a:schemeClr>
                </a:solidFill>
                <a:cs typeface="Times New Roman" pitchFamily="18" charset="0"/>
              </a:rPr>
              <a:t>CITY SECRETARY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75</a:t>
            </a:fld>
            <a:endParaRPr lang="en-US" dirty="0"/>
          </a:p>
        </p:txBody>
      </p:sp>
      <p:sp>
        <p:nvSpPr>
          <p:cNvPr id="77826" name="Rectangle 5"/>
          <p:cNvSpPr>
            <a:spLocks noGrp="1" noChangeArrowheads="1"/>
          </p:cNvSpPr>
          <p:nvPr>
            <p:ph type="title" idx="4294967295"/>
          </p:nvPr>
        </p:nvSpPr>
        <p:spPr>
          <a:xfrm>
            <a:off x="0" y="-3205163"/>
            <a:ext cx="6172200" cy="1308100"/>
          </a:xfrm>
          <a:solidFill>
            <a:schemeClr val="bg1"/>
          </a:solidFill>
        </p:spPr>
        <p:txBody>
          <a:bodyPr>
            <a:spAutoFit/>
          </a:bodyPr>
          <a:lstStyle/>
          <a:p>
            <a:pPr algn="l" eaLnBrk="1" hangingPunct="1"/>
            <a:r>
              <a:rPr lang="en-US" sz="1400" b="1" dirty="0" smtClean="0">
                <a:solidFill>
                  <a:srgbClr val="336600"/>
                </a:solidFill>
                <a:latin typeface="Arial" charset="0"/>
                <a:cs typeface="Arial" charset="0"/>
              </a:rPr>
              <a:t>CITY SECRETARY continued</a:t>
            </a:r>
            <a:r>
              <a:rPr lang="en-US" sz="1400" dirty="0" smtClean="0">
                <a:solidFill>
                  <a:srgbClr val="336600"/>
                </a:solidFill>
                <a:latin typeface="Arial" charset="0"/>
                <a:cs typeface="Arial" charset="0"/>
              </a:rPr>
              <a:t/>
            </a:r>
            <a:br>
              <a:rPr lang="en-US" sz="1400" dirty="0" smtClean="0">
                <a:solidFill>
                  <a:srgbClr val="336600"/>
                </a:solidFill>
                <a:latin typeface="Arial" charset="0"/>
                <a:cs typeface="Arial" charset="0"/>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2412302922"/>
              </p:ext>
            </p:extLst>
          </p:nvPr>
        </p:nvGraphicFramePr>
        <p:xfrm>
          <a:off x="457200" y="1371601"/>
          <a:ext cx="5829300" cy="840176"/>
        </p:xfrm>
        <a:graphic>
          <a:graphicData uri="http://schemas.openxmlformats.org/drawingml/2006/table">
            <a:tbl>
              <a:tblPr>
                <a:tableStyleId>{1E171933-4619-4E11-9A3F-F7608DF75F80}</a:tableStyleId>
              </a:tblPr>
              <a:tblGrid>
                <a:gridCol w="2022724"/>
                <a:gridCol w="1031192"/>
                <a:gridCol w="870384"/>
                <a:gridCol w="990600"/>
                <a:gridCol w="914400"/>
              </a:tblGrid>
              <a:tr h="304799">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solidFill>
                          <a:schemeClr val="tx1"/>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2012-2013</a:t>
                      </a:r>
                      <a:endParaRPr lang="en-US" sz="9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2013-2014</a:t>
                      </a:r>
                      <a:endParaRPr lang="en-US" sz="9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2013-2014</a:t>
                      </a:r>
                      <a:endParaRPr lang="en-US" sz="9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900" dirty="0">
                          <a:solidFill>
                            <a:srgbClr val="CC9900"/>
                          </a:solidFill>
                          <a:effectLst/>
                        </a:rPr>
                        <a:t>FY </a:t>
                      </a:r>
                      <a:r>
                        <a:rPr lang="en-US" sz="900" dirty="0" smtClean="0">
                          <a:solidFill>
                            <a:srgbClr val="CC9900"/>
                          </a:solidFill>
                          <a:effectLst/>
                        </a:rPr>
                        <a:t>2014-2015</a:t>
                      </a:r>
                      <a:endParaRPr lang="en-US" sz="900" b="1" dirty="0">
                        <a:solidFill>
                          <a:srgbClr val="CC9900"/>
                        </a:solidFill>
                        <a:effectLst/>
                        <a:latin typeface="Times New Roman"/>
                        <a:ea typeface="Times New Roman"/>
                      </a:endParaRPr>
                    </a:p>
                  </a:txBody>
                  <a:tcPr marL="68580" marR="68580" marT="0" marB="0"/>
                </a:tc>
              </a:tr>
              <a:tr h="274319">
                <a:tc>
                  <a:txBody>
                    <a:bodyPr/>
                    <a:lstStyle/>
                    <a:p>
                      <a:pPr marL="0" marR="0" hangingPunct="0">
                        <a:spcBef>
                          <a:spcPts val="0"/>
                        </a:spcBef>
                        <a:spcAft>
                          <a:spcPts val="0"/>
                        </a:spcAft>
                      </a:pPr>
                      <a:r>
                        <a:rPr lang="en-US" sz="1100" dirty="0">
                          <a:effectLst/>
                        </a:rPr>
                        <a:t>City Secretary                             </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r>
              <a:tr h="230577">
                <a:tc>
                  <a:txBody>
                    <a:bodyPr/>
                    <a:lstStyle/>
                    <a:p>
                      <a:pPr marL="0" marR="0" hangingPunct="0">
                        <a:spcBef>
                          <a:spcPts val="0"/>
                        </a:spcBef>
                        <a:spcAft>
                          <a:spcPts val="0"/>
                        </a:spcAft>
                      </a:pPr>
                      <a:r>
                        <a:rPr lang="en-US" sz="1100" dirty="0">
                          <a:effectLst/>
                        </a:rPr>
                        <a:t>Total</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r>
            </a:tbl>
          </a:graphicData>
        </a:graphic>
      </p:graphicFrame>
      <p:graphicFrame>
        <p:nvGraphicFramePr>
          <p:cNvPr id="7" name="Diagram 6"/>
          <p:cNvGraphicFramePr/>
          <p:nvPr/>
        </p:nvGraphicFramePr>
        <p:xfrm>
          <a:off x="1295400" y="3383717"/>
          <a:ext cx="4343400" cy="174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7850" name="Rectangle 5"/>
          <p:cNvSpPr txBox="1">
            <a:spLocks noChangeArrowheads="1"/>
          </p:cNvSpPr>
          <p:nvPr/>
        </p:nvSpPr>
        <p:spPr bwMode="auto">
          <a:xfrm>
            <a:off x="1600200" y="3104120"/>
            <a:ext cx="43434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solidFill>
                  <a:schemeClr val="bg2">
                    <a:lumMod val="50000"/>
                  </a:schemeClr>
                </a:solidFill>
              </a:rPr>
              <a:t>CITY SECRETARY ORGANIZATIONAL CHART</a:t>
            </a:r>
            <a:r>
              <a:rPr lang="en-US" sz="1400" dirty="0">
                <a:solidFill>
                  <a:srgbClr val="336600"/>
                </a:solidFill>
              </a:rPr>
              <a:t/>
            </a:r>
            <a:br>
              <a:rPr lang="en-US" sz="1400" dirty="0">
                <a:solidFill>
                  <a:srgbClr val="336600"/>
                </a:solidFill>
              </a:rPr>
            </a:br>
            <a:r>
              <a:rPr lang="en-US" sz="1400" dirty="0"/>
              <a:t>			</a:t>
            </a:r>
            <a:br>
              <a:rPr lang="en-US" sz="1400" dirty="0"/>
            </a:br>
            <a:endParaRPr lang="en-US" sz="14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57200" y="492525"/>
            <a:ext cx="5983288" cy="36933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FINANCE DEPARTMENT</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4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The Finance Department consists of Finance, Accounting, Cemetery Administration, Utility Customer Service, and Meter Services.</a:t>
            </a:r>
          </a:p>
          <a:p>
            <a:pPr marL="171450" indent="-171450" hangingPunct="0">
              <a:buFont typeface="Arial" pitchFamily="34" charset="0"/>
              <a:buChar char="•"/>
              <a:defRPr/>
            </a:pPr>
            <a:r>
              <a:rPr lang="en-US" sz="1100" dirty="0">
                <a:latin typeface="Arial" pitchFamily="34" charset="0"/>
                <a:cs typeface="+mn-cs"/>
              </a:rPr>
              <a:t>Accounting is responsible for managing the financial affairs of the </a:t>
            </a:r>
            <a:r>
              <a:rPr lang="en-US" sz="1100" dirty="0" smtClean="0">
                <a:latin typeface="Arial" pitchFamily="34" charset="0"/>
                <a:cs typeface="+mn-cs"/>
              </a:rPr>
              <a:t>City</a:t>
            </a:r>
            <a:r>
              <a:rPr lang="en-US" sz="1100" dirty="0">
                <a:latin typeface="Arial" pitchFamily="34" charset="0"/>
                <a:cs typeface="+mn-cs"/>
              </a:rPr>
              <a:t>. This includes payroll, accounts receivable, accounts payable, fixed assets, inventory, audit, revenue collection and reconciliation, cash management, and debt management. </a:t>
            </a:r>
          </a:p>
          <a:p>
            <a:pPr marL="171450" indent="-171450" hangingPunct="0">
              <a:buFont typeface="Arial" pitchFamily="34" charset="0"/>
              <a:buChar char="•"/>
              <a:defRPr/>
            </a:pPr>
            <a:r>
              <a:rPr lang="en-US" sz="1100" dirty="0">
                <a:latin typeface="Arial" pitchFamily="34" charset="0"/>
                <a:cs typeface="+mn-cs"/>
              </a:rPr>
              <a:t>Cemetery Administration is responsible for the management and oversight of the Fairview Cemetery.</a:t>
            </a:r>
          </a:p>
          <a:p>
            <a:pPr marL="171450" indent="-171450" hangingPunct="0">
              <a:buFont typeface="Arial" pitchFamily="34" charset="0"/>
              <a:buChar char="•"/>
              <a:defRPr/>
            </a:pPr>
            <a:r>
              <a:rPr lang="en-US" sz="1100" dirty="0">
                <a:latin typeface="Arial" pitchFamily="34" charset="0"/>
                <a:cs typeface="+mn-cs"/>
              </a:rPr>
              <a:t>Utility Customer Service/ Meter Services is the meter reading, billing and collections of the </a:t>
            </a:r>
            <a:r>
              <a:rPr lang="en-US" sz="1100" dirty="0" smtClean="0">
                <a:latin typeface="Arial" pitchFamily="34" charset="0"/>
                <a:cs typeface="+mn-cs"/>
              </a:rPr>
              <a:t>City </a:t>
            </a:r>
            <a:r>
              <a:rPr lang="en-US" sz="1100" dirty="0">
                <a:latin typeface="Arial" pitchFamily="34" charset="0"/>
                <a:cs typeface="+mn-cs"/>
              </a:rPr>
              <a:t>owned utilities and the Sanitation service offered by </a:t>
            </a:r>
            <a:r>
              <a:rPr lang="en-US" sz="1100" dirty="0" smtClean="0">
                <a:latin typeface="Arial" pitchFamily="34" charset="0"/>
                <a:cs typeface="+mn-cs"/>
              </a:rPr>
              <a:t>Republic Services.</a:t>
            </a:r>
            <a:endParaRPr lang="en-US" sz="1100" dirty="0">
              <a:latin typeface="Arial" pitchFamily="34" charset="0"/>
              <a:cs typeface="+mn-cs"/>
            </a:endParaRP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Finance is located in City Hall at 1311 Chestnut Street, Bastrop, Texas 78602.</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Hours are 8:00 AM to 5:00 PM, Monday through Friday, excluding holidays. Utility  </a:t>
            </a:r>
            <a:r>
              <a:rPr lang="en-US" sz="1100" dirty="0" smtClean="0">
                <a:latin typeface="Arial" pitchFamily="34" charset="0"/>
                <a:cs typeface="Times New Roman" pitchFamily="18" charset="0"/>
              </a:rPr>
              <a:t> </a:t>
            </a:r>
          </a:p>
          <a:p>
            <a:pPr eaLnBrk="0" hangingPunct="0">
              <a:defRPr/>
            </a:pPr>
            <a:r>
              <a:rPr lang="en-US" sz="1100" dirty="0">
                <a:latin typeface="Arial" pitchFamily="34" charset="0"/>
                <a:cs typeface="Times New Roman" pitchFamily="18" charset="0"/>
              </a:rPr>
              <a:t> </a:t>
            </a:r>
            <a:r>
              <a:rPr lang="en-US" sz="1100" dirty="0" smtClean="0">
                <a:latin typeface="Arial" pitchFamily="34" charset="0"/>
                <a:cs typeface="Times New Roman" pitchFamily="18" charset="0"/>
              </a:rPr>
              <a:t>    Customer Service </a:t>
            </a:r>
            <a:r>
              <a:rPr lang="en-US" sz="1100" dirty="0">
                <a:latin typeface="Arial" pitchFamily="34" charset="0"/>
                <a:cs typeface="Times New Roman" pitchFamily="18" charset="0"/>
              </a:rPr>
              <a:t>offers extended hours as a convenience to our customers.</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You may contact the </a:t>
            </a:r>
            <a:r>
              <a:rPr lang="en-US" sz="1100" dirty="0" smtClean="0">
                <a:latin typeface="Arial" pitchFamily="34" charset="0"/>
                <a:cs typeface="Times New Roman" pitchFamily="18" charset="0"/>
              </a:rPr>
              <a:t>staff </a:t>
            </a:r>
            <a:r>
              <a:rPr lang="en-US" sz="1100" dirty="0">
                <a:latin typeface="Arial" pitchFamily="34" charset="0"/>
                <a:cs typeface="Times New Roman" pitchFamily="18" charset="0"/>
              </a:rPr>
              <a:t>by phone at (512) 332-8820</a:t>
            </a:r>
            <a:r>
              <a:rPr lang="en-US" sz="1100" dirty="0" smtClean="0">
                <a:latin typeface="Arial" pitchFamily="34" charset="0"/>
                <a:cs typeface="Times New Roman" pitchFamily="18" charset="0"/>
              </a:rPr>
              <a:t>. Utility Customer Service staff may </a:t>
            </a:r>
          </a:p>
          <a:p>
            <a:pPr eaLnBrk="0" hangingPunct="0">
              <a:defRPr/>
            </a:pPr>
            <a:r>
              <a:rPr lang="en-US" sz="1100" dirty="0">
                <a:latin typeface="Arial" pitchFamily="34" charset="0"/>
                <a:cs typeface="Times New Roman" pitchFamily="18" charset="0"/>
              </a:rPr>
              <a:t> </a:t>
            </a:r>
            <a:r>
              <a:rPr lang="en-US" sz="1100" dirty="0" smtClean="0">
                <a:latin typeface="Arial" pitchFamily="34" charset="0"/>
                <a:cs typeface="Times New Roman" pitchFamily="18" charset="0"/>
              </a:rPr>
              <a:t>    be contacted by phone at (512)  332-8830.</a:t>
            </a: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1775271237"/>
              </p:ext>
            </p:extLst>
          </p:nvPr>
        </p:nvGraphicFramePr>
        <p:xfrm>
          <a:off x="595314" y="4495800"/>
          <a:ext cx="5845174" cy="2175548"/>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baseline="0" dirty="0" smtClean="0">
                          <a:effectLst/>
                        </a:rPr>
                        <a:t>Finance</a:t>
                      </a: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197840">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300,524</a:t>
                      </a:r>
                      <a:endParaRPr lang="en-US" sz="900" dirty="0"/>
                    </a:p>
                  </a:txBody>
                  <a:tcPr marL="67668" marR="67668" marT="0" marB="0" anchor="ctr"/>
                </a:tc>
                <a:tc>
                  <a:txBody>
                    <a:bodyPr/>
                    <a:lstStyle/>
                    <a:p>
                      <a:pPr marL="0" marR="0" algn="r" hangingPunct="0">
                        <a:spcBef>
                          <a:spcPts val="0"/>
                        </a:spcBef>
                        <a:spcAft>
                          <a:spcPts val="0"/>
                        </a:spcAft>
                      </a:pPr>
                      <a:r>
                        <a:rPr lang="en-US" sz="900" dirty="0" smtClean="0"/>
                        <a:t>317,810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326,966</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327,224</a:t>
                      </a:r>
                      <a:endParaRPr lang="en-US" sz="900" dirty="0"/>
                    </a:p>
                  </a:txBody>
                  <a:tcPr marL="67668" marR="67668" marT="0" marB="0" anchor="ctr"/>
                </a:tc>
              </a:tr>
              <a:tr h="197840">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2,869</a:t>
                      </a:r>
                      <a:endParaRPr lang="en-US" sz="900" dirty="0"/>
                    </a:p>
                  </a:txBody>
                  <a:tcPr marL="67668" marR="67668" marT="0" marB="0" anchor="ctr"/>
                </a:tc>
                <a:tc>
                  <a:txBody>
                    <a:bodyPr/>
                    <a:lstStyle/>
                    <a:p>
                      <a:pPr marL="0" marR="0" algn="r" hangingPunct="0">
                        <a:spcBef>
                          <a:spcPts val="0"/>
                        </a:spcBef>
                        <a:spcAft>
                          <a:spcPts val="0"/>
                        </a:spcAft>
                      </a:pPr>
                      <a:r>
                        <a:rPr lang="en-US" sz="900" dirty="0" smtClean="0"/>
                        <a:t>9,810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9,440</a:t>
                      </a:r>
                      <a:endParaRPr lang="en-US" sz="900" dirty="0"/>
                    </a:p>
                  </a:txBody>
                  <a:tcPr marL="67668" marR="67668" marT="0" marB="0" anchor="ctr"/>
                </a:tc>
              </a:tr>
              <a:tr h="197840">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33,446</a:t>
                      </a:r>
                      <a:endParaRPr lang="en-US" sz="900" dirty="0"/>
                    </a:p>
                  </a:txBody>
                  <a:tcPr marL="67668" marR="67668" marT="0" marB="0" anchor="ctr"/>
                </a:tc>
                <a:tc>
                  <a:txBody>
                    <a:bodyPr/>
                    <a:lstStyle/>
                    <a:p>
                      <a:pPr marL="0" marR="0" algn="r" hangingPunct="0">
                        <a:spcBef>
                          <a:spcPts val="0"/>
                        </a:spcBef>
                        <a:spcAft>
                          <a:spcPts val="0"/>
                        </a:spcAft>
                      </a:pPr>
                      <a:r>
                        <a:rPr lang="en-US" sz="900" dirty="0" smtClean="0"/>
                        <a:t>38,000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38,000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38,000</a:t>
                      </a:r>
                      <a:endParaRPr lang="en-US" sz="900" dirty="0"/>
                    </a:p>
                  </a:txBody>
                  <a:tcPr marL="67668" marR="67668" marT="0" marB="0" anchor="ctr"/>
                </a:tc>
              </a:tr>
              <a:tr h="197840">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5,521</a:t>
                      </a:r>
                      <a:endParaRPr lang="en-US" sz="900" dirty="0"/>
                    </a:p>
                  </a:txBody>
                  <a:tcPr marL="67668" marR="67668" marT="0" marB="0" anchor="ctr"/>
                </a:tc>
                <a:tc>
                  <a:txBody>
                    <a:bodyPr/>
                    <a:lstStyle/>
                    <a:p>
                      <a:pPr marL="0" marR="0" algn="r" hangingPunct="0">
                        <a:spcBef>
                          <a:spcPts val="0"/>
                        </a:spcBef>
                        <a:spcAft>
                          <a:spcPts val="0"/>
                        </a:spcAft>
                      </a:pPr>
                      <a:r>
                        <a:rPr lang="en-US" sz="900" dirty="0" smtClean="0"/>
                        <a:t>7,250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7,250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7,550</a:t>
                      </a:r>
                      <a:endParaRPr lang="en-US" sz="900" dirty="0"/>
                    </a:p>
                  </a:txBody>
                  <a:tcPr marL="67668" marR="67668" marT="0" marB="0" anchor="ctr"/>
                </a:tc>
              </a:tr>
              <a:tr h="197840">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39,348</a:t>
                      </a:r>
                      <a:endParaRPr lang="en-US" sz="900" dirty="0"/>
                    </a:p>
                  </a:txBody>
                  <a:tcPr marL="67668" marR="67668" marT="0" marB="0" anchor="ctr"/>
                </a:tc>
                <a:tc>
                  <a:txBody>
                    <a:bodyPr/>
                    <a:lstStyle/>
                    <a:p>
                      <a:pPr marL="0" marR="0" algn="r" hangingPunct="0">
                        <a:spcBef>
                          <a:spcPts val="0"/>
                        </a:spcBef>
                        <a:spcAft>
                          <a:spcPts val="0"/>
                        </a:spcAft>
                      </a:pPr>
                      <a:r>
                        <a:rPr lang="en-US" sz="900" dirty="0" smtClean="0"/>
                        <a:t>49,350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40,300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45,150</a:t>
                      </a:r>
                      <a:endParaRPr lang="en-US" sz="900" dirty="0"/>
                    </a:p>
                  </a:txBody>
                  <a:tcPr marL="67668" marR="67668" marT="0" marB="0" anchor="ctr"/>
                </a:tc>
              </a:tr>
              <a:tr h="165548">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11,076</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12,150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12,130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12,640</a:t>
                      </a:r>
                      <a:endParaRPr lang="en-US" sz="900" dirty="0"/>
                    </a:p>
                  </a:txBody>
                  <a:tcPr marL="67668" marR="67668" marT="0" marB="0" anchor="ctr"/>
                </a:tc>
              </a:tr>
              <a:tr h="197840">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$392,784</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$434,370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$432,646</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$440,004</a:t>
                      </a:r>
                      <a:endParaRPr lang="en-US" sz="900" b="1" dirty="0">
                        <a:solidFill>
                          <a:schemeClr val="tx1"/>
                        </a:solidFill>
                      </a:endParaRPr>
                    </a:p>
                  </a:txBody>
                  <a:tcPr marL="67668" marR="67668" marT="0" marB="0" anchor="ctr"/>
                </a:tc>
              </a:tr>
            </a:tbl>
          </a:graphicData>
        </a:graphic>
      </p:graphicFrame>
      <p:graphicFrame>
        <p:nvGraphicFramePr>
          <p:cNvPr id="2" name="Object 1"/>
          <p:cNvGraphicFramePr>
            <a:graphicFrameLocks/>
          </p:cNvGraphicFramePr>
          <p:nvPr>
            <p:extLst>
              <p:ext uri="{D42A27DB-BD31-4B8C-83A1-F6EECF244321}">
                <p14:modId xmlns:p14="http://schemas.microsoft.com/office/powerpoint/2010/main" val="2570987269"/>
              </p:ext>
            </p:extLst>
          </p:nvPr>
        </p:nvGraphicFramePr>
        <p:xfrm>
          <a:off x="1257300" y="6477000"/>
          <a:ext cx="4800600" cy="2667000"/>
        </p:xfrm>
        <a:graphic>
          <a:graphicData uri="http://schemas.openxmlformats.org/drawingml/2006/chart">
            <c:chart xmlns:c="http://schemas.openxmlformats.org/drawingml/2006/chart" xmlns:r="http://schemas.openxmlformats.org/officeDocument/2006/relationships" r:id="rId2"/>
          </a:graphicData>
        </a:graphic>
      </p:graphicFrame>
      <p:pic>
        <p:nvPicPr>
          <p:cNvPr id="78914" name="Picture 6" descr="C:\Users\kstovall.HALL\AppData\Local\Microsoft\Windows\Temporary Internet Files\Content.IE5\POPONRZE\MC90043486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673">
            <a:off x="4945063" y="-180600"/>
            <a:ext cx="157797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Documents and Settings\kstovall\Collections\Selection Basket (2)\00400508.jpg"/>
          <p:cNvPicPr>
            <a:picLocks noChangeAspect="1" noChangeArrowheads="1"/>
          </p:cNvPicPr>
          <p:nvPr/>
        </p:nvPicPr>
        <p:blipFill>
          <a:blip r:embed="rId4"/>
          <a:srcRect/>
          <a:stretch>
            <a:fillRect/>
          </a:stretch>
        </p:blipFill>
        <p:spPr bwMode="auto">
          <a:xfrm rot="447065">
            <a:off x="4566510" y="605899"/>
            <a:ext cx="666750" cy="488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457200" y="5024"/>
            <a:ext cx="800100" cy="438912"/>
          </a:xfrm>
        </p:spPr>
        <p:txBody>
          <a:bodyPr/>
          <a:lstStyle/>
          <a:p>
            <a:pPr>
              <a:defRPr/>
            </a:pPr>
            <a:fld id="{F5669E6F-A436-41F2-85FF-0D6B9183F3DF}" type="slidenum">
              <a:rPr lang="en-US" smtClean="0"/>
              <a:pPr>
                <a:defRPr/>
              </a:pPr>
              <a:t>76</a:t>
            </a:fld>
            <a:endParaRPr lang="en-US" dirty="0"/>
          </a:p>
        </p:txBody>
      </p:sp>
      <p:sp>
        <p:nvSpPr>
          <p:cNvPr id="8"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76</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7044133"/>
              </p:ext>
            </p:extLst>
          </p:nvPr>
        </p:nvGraphicFramePr>
        <p:xfrm>
          <a:off x="533409" y="1066807"/>
          <a:ext cx="5692775" cy="2482079"/>
        </p:xfrm>
        <a:graphic>
          <a:graphicData uri="http://schemas.openxmlformats.org/drawingml/2006/table">
            <a:tbl>
              <a:tblPr>
                <a:tableStyleId>{ED083AE6-46FA-4A59-8FB0-9F97EB10719F}</a:tableStyleId>
              </a:tblPr>
              <a:tblGrid>
                <a:gridCol w="1892644"/>
                <a:gridCol w="926755"/>
                <a:gridCol w="1002999"/>
                <a:gridCol w="964877"/>
                <a:gridCol w="905500"/>
              </a:tblGrid>
              <a:tr h="548640">
                <a:tc>
                  <a:txBody>
                    <a:bodyPr/>
                    <a:lstStyle/>
                    <a:p>
                      <a:pPr marL="0" marR="0" algn="l" hangingPunct="0">
                        <a:spcBef>
                          <a:spcPts val="0"/>
                        </a:spcBef>
                        <a:spcAft>
                          <a:spcPts val="0"/>
                        </a:spcAft>
                      </a:pPr>
                      <a:r>
                        <a:rPr lang="en-US" sz="1100" baseline="0" dirty="0" smtClean="0">
                          <a:effectLst/>
                        </a:rPr>
                        <a:t>Expenditure Summary- </a:t>
                      </a:r>
                    </a:p>
                    <a:p>
                      <a:pPr marL="0" marR="0" algn="l" hangingPunct="0">
                        <a:spcBef>
                          <a:spcPts val="0"/>
                        </a:spcBef>
                        <a:spcAft>
                          <a:spcPts val="0"/>
                        </a:spcAft>
                      </a:pPr>
                      <a:r>
                        <a:rPr lang="en-US" sz="900" baseline="0" dirty="0" smtClean="0">
                          <a:effectLst/>
                        </a:rPr>
                        <a:t>Utility Customer Service/ </a:t>
                      </a:r>
                    </a:p>
                    <a:p>
                      <a:pPr marL="0" marR="0" algn="l" hangingPunct="0">
                        <a:spcBef>
                          <a:spcPts val="0"/>
                        </a:spcBef>
                        <a:spcAft>
                          <a:spcPts val="0"/>
                        </a:spcAft>
                      </a:pPr>
                      <a:r>
                        <a:rPr lang="en-US" sz="900" baseline="0" dirty="0" smtClean="0">
                          <a:effectLst/>
                        </a:rPr>
                        <a:t>Meter Services</a:t>
                      </a:r>
                      <a:endParaRPr lang="en-US" sz="900" b="1" dirty="0" smtClean="0">
                        <a:solidFill>
                          <a:srgbClr val="336600"/>
                        </a:solidFill>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194931">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19493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320,366</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329,050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341,907</a:t>
                      </a:r>
                      <a:endParaRPr lang="en-US" sz="900" dirty="0"/>
                    </a:p>
                  </a:txBody>
                  <a:tcPr marL="67668" marR="67668" marT="0" marB="0" anchor="ctr"/>
                </a:tc>
                <a:tc>
                  <a:txBody>
                    <a:bodyPr/>
                    <a:lstStyle/>
                    <a:p>
                      <a:pPr marL="0" marR="0" algn="r" hangingPunct="0">
                        <a:spcBef>
                          <a:spcPts val="0"/>
                        </a:spcBef>
                        <a:spcAft>
                          <a:spcPts val="0"/>
                        </a:spcAft>
                      </a:pPr>
                      <a:r>
                        <a:rPr lang="en-US" sz="900" dirty="0" smtClean="0"/>
                        <a:t>348,751</a:t>
                      </a:r>
                      <a:endParaRPr lang="en-US" sz="900" dirty="0"/>
                    </a:p>
                  </a:txBody>
                  <a:tcPr marL="67668" marR="67668" marT="0" marB="0" anchor="ctr"/>
                </a:tc>
              </a:tr>
              <a:tr h="19493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33,082</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32,950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32,790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35,290</a:t>
                      </a:r>
                      <a:endParaRPr lang="en-US" sz="900" dirty="0"/>
                    </a:p>
                  </a:txBody>
                  <a:tcPr marL="67668" marR="67668" marT="0" marB="0" anchor="ctr"/>
                </a:tc>
              </a:tr>
              <a:tr h="19493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2,464</a:t>
                      </a:r>
                      <a:endParaRPr lang="en-US" sz="900" dirty="0"/>
                    </a:p>
                  </a:txBody>
                  <a:tcPr marL="67668" marR="67668" marT="0" marB="0" anchor="ctr"/>
                </a:tc>
                <a:tc>
                  <a:txBody>
                    <a:bodyPr/>
                    <a:lstStyle/>
                    <a:p>
                      <a:pPr marL="0" marR="0" algn="r" hangingPunct="0">
                        <a:spcBef>
                          <a:spcPts val="0"/>
                        </a:spcBef>
                        <a:spcAft>
                          <a:spcPts val="0"/>
                        </a:spcAft>
                      </a:pPr>
                      <a:r>
                        <a:rPr lang="en-US" sz="900" dirty="0" smtClean="0"/>
                        <a:t>9,500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8,500</a:t>
                      </a:r>
                      <a:endParaRPr lang="en-US" sz="900" dirty="0"/>
                    </a:p>
                  </a:txBody>
                  <a:tcPr marL="67668" marR="67668" marT="0" marB="0" anchor="ctr"/>
                </a:tc>
              </a:tr>
              <a:tr h="210876">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9,016</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13,620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15,600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12,620</a:t>
                      </a:r>
                      <a:endParaRPr lang="en-US" sz="900" dirty="0"/>
                    </a:p>
                  </a:txBody>
                  <a:tcPr marL="67668" marR="67668" marT="0" marB="0" anchor="ctr"/>
                </a:tc>
              </a:tr>
              <a:tr h="19493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11,614</a:t>
                      </a:r>
                      <a:endParaRPr lang="en-US" sz="900" dirty="0"/>
                    </a:p>
                  </a:txBody>
                  <a:tcPr marL="67668" marR="67668" marT="0" marB="0" anchor="ctr"/>
                </a:tc>
                <a:tc>
                  <a:txBody>
                    <a:bodyPr/>
                    <a:lstStyle/>
                    <a:p>
                      <a:pPr marL="0" marR="0" algn="r" hangingPunct="0">
                        <a:spcBef>
                          <a:spcPts val="0"/>
                        </a:spcBef>
                        <a:spcAft>
                          <a:spcPts val="0"/>
                        </a:spcAft>
                      </a:pPr>
                      <a:r>
                        <a:rPr lang="en-US" sz="900" dirty="0" smtClean="0"/>
                        <a:t>17,100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11,800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17,100</a:t>
                      </a:r>
                      <a:endParaRPr lang="en-US" sz="900" dirty="0"/>
                    </a:p>
                  </a:txBody>
                  <a:tcPr marL="67668" marR="67668" marT="0" marB="0" anchor="ctr"/>
                </a:tc>
              </a:tr>
              <a:tr h="163115">
                <a:tc>
                  <a:txBody>
                    <a:bodyPr/>
                    <a:lstStyle/>
                    <a:p>
                      <a:pPr marL="0" marR="0" algn="l" hangingPunct="0">
                        <a:spcBef>
                          <a:spcPts val="0"/>
                        </a:spcBef>
                        <a:spcAft>
                          <a:spcPts val="0"/>
                        </a:spcAft>
                      </a:pPr>
                      <a:r>
                        <a:rPr lang="en-US" sz="900" dirty="0">
                          <a:effectLst/>
                        </a:rPr>
                        <a:t>Other Charges</a:t>
                      </a:r>
                      <a:endParaRPr lang="en-US" sz="900" b="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b="0" dirty="0" smtClean="0">
                          <a:solidFill>
                            <a:schemeClr val="tx1"/>
                          </a:solidFill>
                          <a:latin typeface="+mn-lt"/>
                        </a:rPr>
                        <a:t>2,491</a:t>
                      </a:r>
                      <a:endParaRPr lang="en-US" sz="900" b="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b="0" dirty="0" smtClean="0">
                          <a:solidFill>
                            <a:schemeClr val="tx1"/>
                          </a:solidFill>
                          <a:latin typeface="+mn-lt"/>
                        </a:rPr>
                        <a:t>6,580</a:t>
                      </a:r>
                      <a:endParaRPr lang="en-US" sz="900" b="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b="0" dirty="0" smtClean="0">
                          <a:solidFill>
                            <a:schemeClr val="tx1"/>
                          </a:solidFill>
                          <a:latin typeface="+mn-lt"/>
                        </a:rPr>
                        <a:t>6,580</a:t>
                      </a:r>
                      <a:endParaRPr lang="en-US" sz="900" b="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b="0" dirty="0" smtClean="0">
                          <a:solidFill>
                            <a:schemeClr val="tx1"/>
                          </a:solidFill>
                          <a:latin typeface="+mn-lt"/>
                        </a:rPr>
                        <a:t>6,580</a:t>
                      </a:r>
                      <a:endParaRPr lang="en-US" sz="900" b="0" dirty="0">
                        <a:solidFill>
                          <a:schemeClr val="tx1"/>
                        </a:solidFill>
                        <a:latin typeface="+mn-lt"/>
                      </a:endParaRPr>
                    </a:p>
                  </a:txBody>
                  <a:tcPr marL="67668" marR="67668" marT="0" marB="0" anchor="ctr"/>
                </a:tc>
              </a:tr>
              <a:tr h="194931">
                <a:tc>
                  <a:txBody>
                    <a:bodyPr/>
                    <a:lstStyle/>
                    <a:p>
                      <a:pPr marL="0" marR="0" algn="l" hangingPunct="0">
                        <a:spcBef>
                          <a:spcPts val="0"/>
                        </a:spcBef>
                        <a:spcAft>
                          <a:spcPts val="0"/>
                        </a:spcAft>
                      </a:pPr>
                      <a:r>
                        <a:rPr lang="en-US" sz="900" dirty="0" smtClean="0">
                          <a:effectLst/>
                        </a:rPr>
                        <a:t>Capital Outlay</a:t>
                      </a:r>
                      <a:endParaRPr lang="en-US" sz="900" b="0" dirty="0">
                        <a:solidFill>
                          <a:schemeClr val="tx1"/>
                        </a:solidFill>
                        <a:effectLst/>
                        <a:latin typeface="+mn-lt"/>
                        <a:ea typeface="Times New Roman"/>
                      </a:endParaRPr>
                    </a:p>
                  </a:txBody>
                  <a:tcPr marL="67668" marR="67668" marT="0" marB="0"/>
                </a:tc>
                <a:tc>
                  <a:txBody>
                    <a:bodyPr/>
                    <a:lstStyle/>
                    <a:p>
                      <a:pPr marL="0" marR="0" algn="r" hangingPunct="0">
                        <a:spcBef>
                          <a:spcPts val="0"/>
                        </a:spcBef>
                        <a:spcAft>
                          <a:spcPts val="0"/>
                        </a:spcAft>
                      </a:pPr>
                      <a:r>
                        <a:rPr lang="en-US" sz="900" b="0" dirty="0" smtClean="0">
                          <a:solidFill>
                            <a:schemeClr val="tx1"/>
                          </a:solidFill>
                          <a:latin typeface="+mn-lt"/>
                        </a:rPr>
                        <a:t>0</a:t>
                      </a:r>
                      <a:endParaRPr lang="en-US" sz="900" b="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dirty="0" smtClean="0"/>
                        <a:t>0</a:t>
                      </a:r>
                      <a:endParaRPr lang="en-US" sz="900" b="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b="0" dirty="0" smtClean="0">
                          <a:solidFill>
                            <a:schemeClr val="tx1"/>
                          </a:solidFill>
                          <a:latin typeface="+mn-lt"/>
                        </a:rPr>
                        <a:t>0</a:t>
                      </a:r>
                      <a:endParaRPr lang="en-US" sz="900" b="0" dirty="0">
                        <a:solidFill>
                          <a:schemeClr val="tx1"/>
                        </a:solidFill>
                        <a:latin typeface="+mn-lt"/>
                      </a:endParaRPr>
                    </a:p>
                  </a:txBody>
                  <a:tcPr marL="67668" marR="67668" marT="0" marB="0" anchor="ctr"/>
                </a:tc>
                <a:tc>
                  <a:txBody>
                    <a:bodyPr/>
                    <a:lstStyle/>
                    <a:p>
                      <a:pPr marL="0" marR="0" algn="r" hangingPunct="0">
                        <a:spcBef>
                          <a:spcPts val="0"/>
                        </a:spcBef>
                        <a:spcAft>
                          <a:spcPts val="0"/>
                        </a:spcAft>
                      </a:pPr>
                      <a:r>
                        <a:rPr lang="en-US" sz="900" b="0" dirty="0" smtClean="0">
                          <a:solidFill>
                            <a:schemeClr val="tx1"/>
                          </a:solidFill>
                          <a:latin typeface="+mn-lt"/>
                        </a:rPr>
                        <a:t>0</a:t>
                      </a:r>
                      <a:endParaRPr lang="en-US" sz="900" b="0" dirty="0">
                        <a:solidFill>
                          <a:schemeClr val="tx1"/>
                        </a:solidFill>
                        <a:latin typeface="+mn-lt"/>
                      </a:endParaRPr>
                    </a:p>
                  </a:txBody>
                  <a:tcPr marL="67668" marR="67668" marT="0" marB="0" anchor="ctr"/>
                </a:tc>
              </a:tr>
              <a:tr h="194931">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$379,033</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$408,800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$419,177</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$428,841</a:t>
                      </a:r>
                      <a:endParaRPr lang="en-US" sz="900" b="1" dirty="0">
                        <a:solidFill>
                          <a:schemeClr val="tx1"/>
                        </a:solidFill>
                      </a:endParaRPr>
                    </a:p>
                  </a:txBody>
                  <a:tcPr marL="67668" marR="67668" marT="0" marB="0" anchor="ctr"/>
                </a:tc>
              </a:tr>
              <a:tr h="194931">
                <a:tc>
                  <a:txBody>
                    <a:bodyPr/>
                    <a:lstStyle/>
                    <a:p>
                      <a:pPr marL="0" marR="0" algn="l" hangingPunct="0">
                        <a:spcBef>
                          <a:spcPts val="0"/>
                        </a:spcBef>
                        <a:spcAft>
                          <a:spcPts val="0"/>
                        </a:spcAft>
                      </a:pPr>
                      <a:r>
                        <a:rPr lang="en-US" sz="900" b="1" dirty="0" smtClean="0">
                          <a:effectLst/>
                        </a:rPr>
                        <a:t>Grand 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$771,817</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$843,170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$851,823</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$868,845</a:t>
                      </a:r>
                      <a:endParaRPr lang="en-US" sz="900" b="1" dirty="0">
                        <a:solidFill>
                          <a:schemeClr val="tx1"/>
                        </a:solidFill>
                      </a:endParaRPr>
                    </a:p>
                  </a:txBody>
                  <a:tcPr marL="67668" marR="67668" marT="0" marB="0" anchor="ctr"/>
                </a:tc>
              </a:tr>
            </a:tbl>
          </a:graphicData>
        </a:graphic>
      </p:graphicFrame>
      <p:graphicFrame>
        <p:nvGraphicFramePr>
          <p:cNvPr id="2" name="Object 1"/>
          <p:cNvGraphicFramePr>
            <a:graphicFrameLocks/>
          </p:cNvGraphicFramePr>
          <p:nvPr>
            <p:extLst>
              <p:ext uri="{D42A27DB-BD31-4B8C-83A1-F6EECF244321}">
                <p14:modId xmlns:p14="http://schemas.microsoft.com/office/powerpoint/2010/main" val="392792821"/>
              </p:ext>
            </p:extLst>
          </p:nvPr>
        </p:nvGraphicFramePr>
        <p:xfrm>
          <a:off x="-406400" y="3784600"/>
          <a:ext cx="7035800" cy="3073400"/>
        </p:xfrm>
        <a:graphic>
          <a:graphicData uri="http://schemas.openxmlformats.org/drawingml/2006/chart">
            <c:chart xmlns:c="http://schemas.openxmlformats.org/drawingml/2006/chart" xmlns:r="http://schemas.openxmlformats.org/officeDocument/2006/relationships" r:id="rId2"/>
          </a:graphicData>
        </a:graphic>
      </p:graphicFrame>
      <p:pic>
        <p:nvPicPr>
          <p:cNvPr id="79949" name="Picture 9" descr="log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015163"/>
            <a:ext cx="1341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Documents and Settings\kstovall\Collections\Selection Basket (2)\00432889.jpg"/>
          <p:cNvPicPr>
            <a:picLocks noChangeAspect="1" noChangeArrowheads="1"/>
          </p:cNvPicPr>
          <p:nvPr/>
        </p:nvPicPr>
        <p:blipFill>
          <a:blip r:embed="rId4"/>
          <a:srcRect/>
          <a:stretch>
            <a:fillRect/>
          </a:stretch>
        </p:blipFill>
        <p:spPr bwMode="auto">
          <a:xfrm>
            <a:off x="1295400" y="7218276"/>
            <a:ext cx="2427288" cy="14335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1" name="Rectangle 5"/>
          <p:cNvSpPr>
            <a:spLocks noChangeArrowheads="1"/>
          </p:cNvSpPr>
          <p:nvPr/>
        </p:nvSpPr>
        <p:spPr bwMode="auto">
          <a:xfrm>
            <a:off x="457201" y="579830"/>
            <a:ext cx="52720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FINANCE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3" name="Slide Number Placeholder 2"/>
          <p:cNvSpPr>
            <a:spLocks noGrp="1"/>
          </p:cNvSpPr>
          <p:nvPr>
            <p:ph type="sldNum" sz="quarter" idx="12"/>
          </p:nvPr>
        </p:nvSpPr>
        <p:spPr/>
        <p:txBody>
          <a:bodyPr/>
          <a:lstStyle/>
          <a:p>
            <a:pPr algn="r">
              <a:defRPr/>
            </a:pPr>
            <a:fld id="{F5669E6F-A436-41F2-85FF-0D6B9183F3DF}" type="slidenum">
              <a:rPr lang="en-US" smtClean="0"/>
              <a:pPr algn="r">
                <a:defRPr/>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793754"/>
            <a:ext cx="5867400" cy="7663636"/>
          </a:xfrm>
          <a:prstGeom prst="rect">
            <a:avLst/>
          </a:prstGeom>
          <a:ln>
            <a:noFill/>
          </a:ln>
        </p:spPr>
        <p:txBody>
          <a:bodyPr>
            <a:spAutoFit/>
          </a:bodyPr>
          <a:lstStyle/>
          <a:p>
            <a:pPr hangingPunct="0">
              <a:defRPr/>
            </a:pPr>
            <a:r>
              <a:rPr lang="en-US" sz="1000" dirty="0">
                <a:cs typeface="+mn-cs"/>
              </a:rPr>
              <a:t> </a:t>
            </a:r>
            <a:endParaRPr lang="en-US" sz="1100" b="1" dirty="0">
              <a:cs typeface="+mn-cs"/>
            </a:endParaRPr>
          </a:p>
          <a:p>
            <a:pPr hangingPunct="0">
              <a:defRPr/>
            </a:pPr>
            <a:r>
              <a:rPr lang="en-US" sz="1100" b="1" dirty="0" smtClean="0">
                <a:cs typeface="+mn-cs"/>
              </a:rPr>
              <a:t>2013-2014 </a:t>
            </a:r>
            <a:r>
              <a:rPr lang="en-US" sz="1100" b="1" dirty="0">
                <a:cs typeface="+mn-cs"/>
              </a:rPr>
              <a:t>Accomplishments</a:t>
            </a:r>
            <a:endParaRPr lang="en-US" sz="1100" dirty="0">
              <a:cs typeface="+mn-cs"/>
            </a:endParaRPr>
          </a:p>
          <a:p>
            <a:pPr hangingPunct="0">
              <a:defRPr/>
            </a:pPr>
            <a:r>
              <a:rPr lang="en-US" sz="1100" i="1" dirty="0">
                <a:solidFill>
                  <a:srgbClr val="336600"/>
                </a:solidFill>
                <a:latin typeface="Arial" pitchFamily="34" charset="0"/>
              </a:rPr>
              <a:t>Finance/ Accounting</a:t>
            </a:r>
          </a:p>
          <a:p>
            <a:pPr marL="171450" indent="-171450" hangingPunct="0">
              <a:buFont typeface="Arial" pitchFamily="34" charset="0"/>
              <a:buChar char="•"/>
              <a:defRPr/>
            </a:pPr>
            <a:r>
              <a:rPr lang="en-US" sz="1100" dirty="0" smtClean="0">
                <a:latin typeface="Arial" pitchFamily="34" charset="0"/>
              </a:rPr>
              <a:t>Updated and implemented City’s Investment Policy.</a:t>
            </a:r>
            <a:endParaRPr lang="en-US" sz="1100" dirty="0">
              <a:latin typeface="Arial" pitchFamily="34" charset="0"/>
            </a:endParaRPr>
          </a:p>
          <a:p>
            <a:pPr marL="171450" indent="-171450" hangingPunct="0">
              <a:buFont typeface="Arial" pitchFamily="34" charset="0"/>
              <a:buChar char="•"/>
              <a:defRPr/>
            </a:pPr>
            <a:r>
              <a:rPr lang="en-US" sz="1100" dirty="0">
                <a:latin typeface="Arial" pitchFamily="34" charset="0"/>
              </a:rPr>
              <a:t>Completed annual independent audit and </a:t>
            </a:r>
            <a:r>
              <a:rPr lang="en-US" sz="1100" dirty="0" smtClean="0">
                <a:latin typeface="Arial" pitchFamily="34" charset="0"/>
              </a:rPr>
              <a:t>maintained </a:t>
            </a:r>
            <a:r>
              <a:rPr lang="en-US" sz="1100" dirty="0">
                <a:latin typeface="Arial" pitchFamily="34" charset="0"/>
              </a:rPr>
              <a:t>fiscal responsibility and integrity</a:t>
            </a:r>
            <a:r>
              <a:rPr lang="en-US" sz="1100" dirty="0" smtClean="0">
                <a:latin typeface="Arial" pitchFamily="34" charset="0"/>
              </a:rPr>
              <a:t>.</a:t>
            </a:r>
          </a:p>
          <a:p>
            <a:pPr marL="171450" indent="-171450" hangingPunct="0">
              <a:buFont typeface="Arial" pitchFamily="34" charset="0"/>
              <a:buChar char="•"/>
              <a:defRPr/>
            </a:pPr>
            <a:r>
              <a:rPr lang="en-US" sz="1100" dirty="0" smtClean="0">
                <a:latin typeface="Arial" pitchFamily="34" charset="0"/>
              </a:rPr>
              <a:t>Completed a Consolidated Annual Financial Report (CAFR) and submit for the GFOA Financial Reporting Award</a:t>
            </a:r>
            <a:endParaRPr lang="en-US" sz="1100" dirty="0">
              <a:latin typeface="Arial" pitchFamily="34" charset="0"/>
            </a:endParaRPr>
          </a:p>
          <a:p>
            <a:pPr marL="171450" indent="-171450" hangingPunct="0">
              <a:buFont typeface="Arial" pitchFamily="34" charset="0"/>
              <a:buChar char="•"/>
              <a:defRPr/>
            </a:pPr>
            <a:r>
              <a:rPr lang="en-US" sz="1100" dirty="0" smtClean="0">
                <a:latin typeface="Arial" pitchFamily="34" charset="0"/>
              </a:rPr>
              <a:t>Creation of Memorial section at Fairview Cemetery</a:t>
            </a:r>
          </a:p>
          <a:p>
            <a:pPr marL="171450" indent="-171450" hangingPunct="0">
              <a:buFont typeface="Arial" pitchFamily="34" charset="0"/>
              <a:buChar char="•"/>
              <a:defRPr/>
            </a:pPr>
            <a:r>
              <a:rPr lang="en-US" sz="1100" dirty="0" smtClean="0">
                <a:latin typeface="Arial" pitchFamily="34" charset="0"/>
              </a:rPr>
              <a:t>Issued RFP for Audit Services</a:t>
            </a:r>
          </a:p>
          <a:p>
            <a:pPr marL="171450" indent="-171450" hangingPunct="0">
              <a:buFont typeface="Arial" pitchFamily="34" charset="0"/>
              <a:buChar char="•"/>
              <a:defRPr/>
            </a:pPr>
            <a:r>
              <a:rPr lang="en-US" sz="1100" dirty="0" smtClean="0">
                <a:latin typeface="Arial" pitchFamily="34" charset="0"/>
              </a:rPr>
              <a:t>Maintained Bond Ratings of Fitch AA- and Standards and </a:t>
            </a:r>
            <a:r>
              <a:rPr lang="en-US" sz="1100" dirty="0" err="1" smtClean="0">
                <a:latin typeface="Arial" pitchFamily="34" charset="0"/>
              </a:rPr>
              <a:t>Poors</a:t>
            </a:r>
            <a:r>
              <a:rPr lang="en-US" sz="1100" dirty="0" smtClean="0">
                <a:latin typeface="Arial" pitchFamily="34" charset="0"/>
              </a:rPr>
              <a:t> AA.</a:t>
            </a:r>
          </a:p>
          <a:p>
            <a:pPr marL="171450" indent="-171450" hangingPunct="0">
              <a:buFont typeface="Arial" pitchFamily="34" charset="0"/>
              <a:buChar char="•"/>
              <a:defRPr/>
            </a:pPr>
            <a:r>
              <a:rPr lang="en-US" sz="1100" dirty="0" smtClean="0">
                <a:latin typeface="Arial" pitchFamily="34" charset="0"/>
              </a:rPr>
              <a:t>Received Gold status with Texas Comptroller Leadership Circle</a:t>
            </a:r>
          </a:p>
          <a:p>
            <a:pPr hangingPunct="0">
              <a:defRPr/>
            </a:pPr>
            <a:r>
              <a:rPr lang="en-US" sz="1100" i="1" dirty="0" smtClean="0">
                <a:solidFill>
                  <a:srgbClr val="336600"/>
                </a:solidFill>
                <a:latin typeface="Arial" pitchFamily="34" charset="0"/>
              </a:rPr>
              <a:t>Utility </a:t>
            </a:r>
            <a:r>
              <a:rPr lang="en-US" sz="1100" i="1" dirty="0">
                <a:solidFill>
                  <a:srgbClr val="336600"/>
                </a:solidFill>
                <a:latin typeface="Arial" pitchFamily="34" charset="0"/>
              </a:rPr>
              <a:t>Customer Service/ Meter </a:t>
            </a:r>
            <a:r>
              <a:rPr lang="en-US" sz="1100" i="1" dirty="0" smtClean="0">
                <a:solidFill>
                  <a:srgbClr val="336600"/>
                </a:solidFill>
                <a:latin typeface="Arial" pitchFamily="34" charset="0"/>
              </a:rPr>
              <a:t>Services</a:t>
            </a:r>
            <a:endParaRPr lang="en-US" sz="1100" dirty="0" smtClean="0">
              <a:latin typeface="Arial" pitchFamily="34" charset="0"/>
            </a:endParaRPr>
          </a:p>
          <a:p>
            <a:pPr marL="171450" indent="-171450" hangingPunct="0">
              <a:buFont typeface="Arial" pitchFamily="34" charset="0"/>
              <a:buChar char="•"/>
              <a:defRPr/>
            </a:pPr>
            <a:r>
              <a:rPr lang="en-US" sz="1100" dirty="0" smtClean="0">
                <a:latin typeface="Arial" pitchFamily="34" charset="0"/>
              </a:rPr>
              <a:t>Provided </a:t>
            </a:r>
            <a:r>
              <a:rPr lang="en-US" sz="1100" dirty="0">
                <a:latin typeface="Arial" pitchFamily="34" charset="0"/>
              </a:rPr>
              <a:t>excellent customer </a:t>
            </a:r>
            <a:r>
              <a:rPr lang="en-US" sz="1100" dirty="0" smtClean="0">
                <a:latin typeface="Arial" pitchFamily="34" charset="0"/>
              </a:rPr>
              <a:t>service</a:t>
            </a:r>
            <a:r>
              <a:rPr lang="en-US" sz="1100" dirty="0">
                <a:latin typeface="Arial" pitchFamily="34" charset="0"/>
              </a:rPr>
              <a:t> </a:t>
            </a:r>
            <a:r>
              <a:rPr lang="en-US" sz="1100" dirty="0" smtClean="0">
                <a:latin typeface="Arial" pitchFamily="34" charset="0"/>
              </a:rPr>
              <a:t>by enhancing payment and billing solutions with </a:t>
            </a:r>
            <a:r>
              <a:rPr lang="en-US" sz="1100" dirty="0" err="1" smtClean="0">
                <a:latin typeface="Arial" pitchFamily="34" charset="0"/>
              </a:rPr>
              <a:t>ebills</a:t>
            </a:r>
            <a:r>
              <a:rPr lang="en-US" sz="1100" dirty="0" smtClean="0">
                <a:latin typeface="Arial" pitchFamily="34" charset="0"/>
              </a:rPr>
              <a:t>, </a:t>
            </a:r>
            <a:r>
              <a:rPr lang="en-US" sz="1100" dirty="0" err="1" smtClean="0">
                <a:latin typeface="Arial" pitchFamily="34" charset="0"/>
              </a:rPr>
              <a:t>echecks</a:t>
            </a:r>
            <a:r>
              <a:rPr lang="en-US" sz="1100" dirty="0" smtClean="0">
                <a:latin typeface="Arial" pitchFamily="34" charset="0"/>
              </a:rPr>
              <a:t>, and phone automation.</a:t>
            </a:r>
          </a:p>
          <a:p>
            <a:pPr marL="171450" indent="-171450" hangingPunct="0">
              <a:buFont typeface="Arial" pitchFamily="34" charset="0"/>
              <a:buChar char="•"/>
              <a:defRPr/>
            </a:pPr>
            <a:r>
              <a:rPr lang="en-US" sz="1100" dirty="0" smtClean="0">
                <a:latin typeface="Arial" pitchFamily="34" charset="0"/>
              </a:rPr>
              <a:t>Provided additional training opportunities for staff.</a:t>
            </a:r>
          </a:p>
          <a:p>
            <a:pPr marL="171450" indent="-171450" hangingPunct="0">
              <a:buFont typeface="Arial" pitchFamily="34" charset="0"/>
              <a:buChar char="•"/>
              <a:defRPr/>
            </a:pPr>
            <a:r>
              <a:rPr lang="en-US" sz="1100" dirty="0" smtClean="0">
                <a:latin typeface="Arial" pitchFamily="34" charset="0"/>
              </a:rPr>
              <a:t>Competed and issued RFP for the Advanced Metering Infrastructure (AMI)</a:t>
            </a:r>
          </a:p>
          <a:p>
            <a:pPr marL="171450" indent="-171450" hangingPunct="0">
              <a:buFont typeface="Arial" pitchFamily="34" charset="0"/>
              <a:buChar char="•"/>
              <a:defRPr/>
            </a:pPr>
            <a:r>
              <a:rPr lang="en-US" sz="1100" dirty="0" smtClean="0">
                <a:latin typeface="Arial" pitchFamily="34" charset="0"/>
              </a:rPr>
              <a:t>Addition of Laser Fiche software in addition to an automatic caller </a:t>
            </a:r>
            <a:r>
              <a:rPr lang="en-US" sz="1100" dirty="0" err="1" smtClean="0">
                <a:latin typeface="Arial" pitchFamily="34" charset="0"/>
              </a:rPr>
              <a:t>ssystem</a:t>
            </a:r>
            <a:r>
              <a:rPr lang="en-US" sz="1100" dirty="0" smtClean="0">
                <a:latin typeface="Arial" pitchFamily="34" charset="0"/>
              </a:rPr>
              <a:t> to increase collections and productivity.</a:t>
            </a:r>
            <a:endParaRPr lang="en-US" sz="1100" dirty="0">
              <a:latin typeface="Arial" pitchFamily="34" charset="0"/>
            </a:endParaRPr>
          </a:p>
          <a:p>
            <a:pPr marL="171450" indent="-171450" hangingPunct="0">
              <a:buFont typeface="Arial" pitchFamily="34" charset="0"/>
              <a:buChar char="•"/>
              <a:defRPr/>
            </a:pPr>
            <a:endParaRPr lang="en-US" sz="1100" dirty="0">
              <a:latin typeface="Arial" pitchFamily="34" charset="0"/>
            </a:endParaRPr>
          </a:p>
          <a:p>
            <a:pPr hangingPunct="0">
              <a:defRPr/>
            </a:pPr>
            <a:r>
              <a:rPr lang="en-US" sz="1100" b="1" dirty="0" smtClean="0">
                <a:cs typeface="+mn-cs"/>
              </a:rPr>
              <a:t>2014-2015 Goals</a:t>
            </a:r>
            <a:endParaRPr lang="en-US" sz="1100" i="1" dirty="0">
              <a:solidFill>
                <a:srgbClr val="336600"/>
              </a:solidFill>
              <a:latin typeface="Arial" pitchFamily="34" charset="0"/>
              <a:cs typeface="+mn-cs"/>
            </a:endParaRPr>
          </a:p>
          <a:p>
            <a:pPr hangingPunct="0">
              <a:defRPr/>
            </a:pPr>
            <a:r>
              <a:rPr lang="en-US" sz="1100" i="1" dirty="0">
                <a:solidFill>
                  <a:srgbClr val="336600"/>
                </a:solidFill>
                <a:latin typeface="Arial" pitchFamily="34" charset="0"/>
              </a:rPr>
              <a:t>Finance/ Accounting</a:t>
            </a:r>
            <a:endParaRPr lang="en-US" sz="1100" dirty="0">
              <a:latin typeface="Arial" pitchFamily="34" charset="0"/>
            </a:endParaRPr>
          </a:p>
          <a:p>
            <a:pPr marL="171450" indent="-171450" hangingPunct="0">
              <a:buFont typeface="Arial" pitchFamily="34" charset="0"/>
              <a:buChar char="•"/>
              <a:defRPr/>
            </a:pPr>
            <a:r>
              <a:rPr lang="en-US" sz="1100" dirty="0">
                <a:latin typeface="Arial" pitchFamily="34" charset="0"/>
              </a:rPr>
              <a:t>Review and update City’s </a:t>
            </a:r>
            <a:r>
              <a:rPr lang="en-US" sz="1100" dirty="0" smtClean="0">
                <a:latin typeface="Arial" pitchFamily="34" charset="0"/>
              </a:rPr>
              <a:t>Financial Policies.</a:t>
            </a:r>
            <a:endParaRPr lang="en-US" sz="1100" dirty="0">
              <a:latin typeface="Arial" pitchFamily="34" charset="0"/>
            </a:endParaRPr>
          </a:p>
          <a:p>
            <a:pPr marL="171450" indent="-171450" hangingPunct="0">
              <a:buFont typeface="Arial" pitchFamily="34" charset="0"/>
              <a:buChar char="•"/>
              <a:defRPr/>
            </a:pPr>
            <a:r>
              <a:rPr lang="en-US" sz="1100" dirty="0">
                <a:latin typeface="Arial" pitchFamily="34" charset="0"/>
              </a:rPr>
              <a:t>Complete a Consolidated Annual Financial Report (CAFR) and submit for the GFOA Financial Reporting Award. </a:t>
            </a:r>
          </a:p>
          <a:p>
            <a:pPr marL="171450" indent="-171450" hangingPunct="0">
              <a:buFont typeface="Arial" pitchFamily="34" charset="0"/>
              <a:buChar char="•"/>
              <a:defRPr/>
            </a:pPr>
            <a:r>
              <a:rPr lang="en-US" sz="1100" dirty="0" smtClean="0">
                <a:latin typeface="Arial" pitchFamily="34" charset="0"/>
              </a:rPr>
              <a:t>Complete </a:t>
            </a:r>
            <a:r>
              <a:rPr lang="en-US" sz="1100" dirty="0">
                <a:latin typeface="Arial" pitchFamily="34" charset="0"/>
              </a:rPr>
              <a:t>annual independent audit and maintain fiscal responsibility and integrity.</a:t>
            </a:r>
          </a:p>
          <a:p>
            <a:pPr marL="171450" indent="-171450" hangingPunct="0">
              <a:buFont typeface="Arial" pitchFamily="34" charset="0"/>
              <a:buChar char="•"/>
              <a:defRPr/>
            </a:pPr>
            <a:r>
              <a:rPr lang="en-US" sz="1100" dirty="0" smtClean="0">
                <a:latin typeface="Arial" pitchFamily="34" charset="0"/>
              </a:rPr>
              <a:t>Submit City’s Annual Operating Budget document for certification through GFOA.</a:t>
            </a:r>
            <a:endParaRPr lang="en-US" sz="1100" dirty="0">
              <a:latin typeface="Arial" pitchFamily="34" charset="0"/>
            </a:endParaRPr>
          </a:p>
          <a:p>
            <a:pPr hangingPunct="0">
              <a:defRPr/>
            </a:pPr>
            <a:r>
              <a:rPr lang="en-US" sz="1100" i="1" dirty="0" smtClean="0">
                <a:solidFill>
                  <a:srgbClr val="336600"/>
                </a:solidFill>
                <a:latin typeface="Arial" pitchFamily="34" charset="0"/>
              </a:rPr>
              <a:t>Utility </a:t>
            </a:r>
            <a:r>
              <a:rPr lang="en-US" sz="1100" i="1" dirty="0">
                <a:solidFill>
                  <a:srgbClr val="336600"/>
                </a:solidFill>
                <a:latin typeface="Arial" pitchFamily="34" charset="0"/>
              </a:rPr>
              <a:t>Customer Service/ Meter Services</a:t>
            </a:r>
          </a:p>
          <a:p>
            <a:pPr marL="171450" indent="-171450" hangingPunct="0">
              <a:buFont typeface="Arial" pitchFamily="34" charset="0"/>
              <a:buChar char="•"/>
              <a:defRPr/>
            </a:pPr>
            <a:r>
              <a:rPr lang="en-US" sz="1100" dirty="0">
                <a:latin typeface="Arial" pitchFamily="34" charset="0"/>
              </a:rPr>
              <a:t>Improve efficiencies within the department by adding technology.</a:t>
            </a:r>
          </a:p>
          <a:p>
            <a:pPr marL="171450" indent="-171450" hangingPunct="0">
              <a:buFont typeface="Arial" pitchFamily="34" charset="0"/>
              <a:buChar char="•"/>
              <a:defRPr/>
            </a:pPr>
            <a:r>
              <a:rPr lang="en-US" sz="1100" dirty="0">
                <a:latin typeface="Arial" pitchFamily="34" charset="0"/>
              </a:rPr>
              <a:t>Assist with rollout of </a:t>
            </a:r>
            <a:r>
              <a:rPr lang="en-US" sz="1100" dirty="0" smtClean="0">
                <a:latin typeface="Arial" pitchFamily="34" charset="0"/>
              </a:rPr>
              <a:t>AMI system</a:t>
            </a:r>
            <a:r>
              <a:rPr lang="en-US" sz="1100" dirty="0">
                <a:latin typeface="Arial" pitchFamily="34" charset="0"/>
              </a:rPr>
              <a:t>. </a:t>
            </a:r>
            <a:endParaRPr lang="en-US" sz="1100" dirty="0" smtClean="0">
              <a:latin typeface="Arial" pitchFamily="34" charset="0"/>
            </a:endParaRPr>
          </a:p>
          <a:p>
            <a:pPr marL="171450" indent="-171450" hangingPunct="0">
              <a:buFont typeface="Arial" pitchFamily="34" charset="0"/>
              <a:buChar char="•"/>
              <a:defRPr/>
            </a:pPr>
            <a:r>
              <a:rPr lang="en-US" sz="1100" dirty="0" smtClean="0">
                <a:latin typeface="Arial" pitchFamily="34" charset="0"/>
              </a:rPr>
              <a:t>Improve </a:t>
            </a:r>
            <a:r>
              <a:rPr lang="en-US" sz="1100" dirty="0">
                <a:latin typeface="Arial" pitchFamily="34" charset="0"/>
              </a:rPr>
              <a:t>cross training of staff</a:t>
            </a:r>
            <a:r>
              <a:rPr lang="en-US" sz="1100" dirty="0" smtClean="0">
                <a:latin typeface="Arial" pitchFamily="34" charset="0"/>
              </a:rPr>
              <a:t>.</a:t>
            </a:r>
          </a:p>
          <a:p>
            <a:pPr marL="171450" indent="-171450" hangingPunct="0">
              <a:buFont typeface="Arial" pitchFamily="34" charset="0"/>
              <a:buChar char="•"/>
              <a:defRPr/>
            </a:pPr>
            <a:r>
              <a:rPr lang="en-US" sz="1100" dirty="0" smtClean="0">
                <a:latin typeface="Arial" pitchFamily="34" charset="0"/>
              </a:rPr>
              <a:t>Provide excellent Customer Service.</a:t>
            </a:r>
            <a:endParaRPr lang="en-US" sz="1100" dirty="0">
              <a:latin typeface="Arial" pitchFamily="34" charset="0"/>
            </a:endParaRPr>
          </a:p>
          <a:p>
            <a:pPr hangingPunct="0">
              <a:defRPr/>
            </a:pPr>
            <a:endParaRPr lang="en-US" sz="1100" dirty="0">
              <a:cs typeface="+mn-cs"/>
            </a:endParaRPr>
          </a:p>
          <a:p>
            <a:pPr hangingPunct="0">
              <a:defRPr/>
            </a:pPr>
            <a:r>
              <a:rPr lang="en-US" sz="1100" b="1" dirty="0" smtClean="0">
                <a:cs typeface="+mn-cs"/>
              </a:rPr>
              <a:t>2014-2015 </a:t>
            </a:r>
            <a:r>
              <a:rPr lang="en-US" sz="1100" b="1" dirty="0">
                <a:cs typeface="+mn-cs"/>
              </a:rPr>
              <a:t>Budget Objectives</a:t>
            </a:r>
            <a:endParaRPr lang="en-US" sz="1100" i="1" dirty="0">
              <a:solidFill>
                <a:srgbClr val="336600"/>
              </a:solidFill>
              <a:latin typeface="Arial" pitchFamily="34" charset="0"/>
              <a:cs typeface="+mn-cs"/>
            </a:endParaRPr>
          </a:p>
          <a:p>
            <a:pPr hangingPunct="0">
              <a:defRPr/>
            </a:pPr>
            <a:r>
              <a:rPr lang="en-US" sz="1100" i="1" dirty="0">
                <a:solidFill>
                  <a:srgbClr val="336600"/>
                </a:solidFill>
                <a:latin typeface="Arial" pitchFamily="34" charset="0"/>
                <a:cs typeface="+mn-cs"/>
              </a:rPr>
              <a:t>Finance/ Accounting</a:t>
            </a:r>
          </a:p>
          <a:p>
            <a:pPr marL="171450" indent="-171450" hangingPunct="0">
              <a:buFont typeface="Arial" pitchFamily="34" charset="0"/>
              <a:buChar char="•"/>
              <a:defRPr/>
            </a:pPr>
            <a:r>
              <a:rPr lang="en-US" sz="1100" dirty="0">
                <a:latin typeface="Arial" pitchFamily="34" charset="0"/>
                <a:cs typeface="+mn-cs"/>
              </a:rPr>
              <a:t>Enhancement of </a:t>
            </a:r>
            <a:r>
              <a:rPr lang="en-US" sz="1100" dirty="0" smtClean="0">
                <a:latin typeface="Arial" pitchFamily="34" charset="0"/>
                <a:cs typeface="+mn-cs"/>
              </a:rPr>
              <a:t>Technology </a:t>
            </a:r>
            <a:r>
              <a:rPr lang="en-US" sz="1100" dirty="0">
                <a:latin typeface="Arial" pitchFamily="34" charset="0"/>
                <a:cs typeface="+mn-cs"/>
              </a:rPr>
              <a:t>to continue efficiency goals.</a:t>
            </a:r>
          </a:p>
          <a:p>
            <a:pPr marL="171450" indent="-171450" hangingPunct="0">
              <a:buFont typeface="Arial" pitchFamily="34" charset="0"/>
              <a:buChar char="•"/>
              <a:defRPr/>
            </a:pPr>
            <a:r>
              <a:rPr lang="en-US" sz="1100" dirty="0" smtClean="0">
                <a:latin typeface="Arial" pitchFamily="34" charset="0"/>
                <a:cs typeface="+mn-cs"/>
              </a:rPr>
              <a:t>Continue </a:t>
            </a:r>
            <a:r>
              <a:rPr lang="en-US" sz="1100" dirty="0">
                <a:latin typeface="Arial" pitchFamily="34" charset="0"/>
                <a:cs typeface="+mn-cs"/>
              </a:rPr>
              <a:t>to review policies and procedures and make changes as needed</a:t>
            </a:r>
            <a:r>
              <a:rPr lang="en-US" sz="1100" dirty="0" smtClean="0">
                <a:latin typeface="Arial" pitchFamily="34" charset="0"/>
                <a:cs typeface="+mn-cs"/>
              </a:rPr>
              <a:t>.</a:t>
            </a:r>
          </a:p>
          <a:p>
            <a:pPr hangingPunct="0">
              <a:defRPr/>
            </a:pPr>
            <a:r>
              <a:rPr lang="en-US" sz="1100" i="1" dirty="0" smtClean="0">
                <a:solidFill>
                  <a:srgbClr val="336600"/>
                </a:solidFill>
                <a:latin typeface="Arial" pitchFamily="34" charset="0"/>
                <a:cs typeface="+mn-cs"/>
              </a:rPr>
              <a:t>Utility </a:t>
            </a:r>
            <a:r>
              <a:rPr lang="en-US" sz="1100" i="1" dirty="0">
                <a:solidFill>
                  <a:srgbClr val="336600"/>
                </a:solidFill>
                <a:latin typeface="Arial" pitchFamily="34" charset="0"/>
                <a:cs typeface="+mn-cs"/>
              </a:rPr>
              <a:t>Customer Service/ Meter Services</a:t>
            </a:r>
          </a:p>
          <a:p>
            <a:pPr marL="171450" indent="-171450" hangingPunct="0">
              <a:buFont typeface="Arial" pitchFamily="34" charset="0"/>
              <a:buChar char="•"/>
              <a:defRPr/>
            </a:pPr>
            <a:r>
              <a:rPr lang="en-US" sz="1100" dirty="0">
                <a:latin typeface="Arial" pitchFamily="34" charset="0"/>
                <a:cs typeface="+mn-cs"/>
              </a:rPr>
              <a:t>Enhancement of INCODE software to continue efficiency and customer service </a:t>
            </a:r>
            <a:r>
              <a:rPr lang="en-US" sz="1100" dirty="0" smtClean="0">
                <a:latin typeface="Arial" pitchFamily="34" charset="0"/>
                <a:cs typeface="+mn-cs"/>
              </a:rPr>
              <a:t>goals.</a:t>
            </a:r>
          </a:p>
          <a:p>
            <a:pPr marL="171450" indent="-171450" hangingPunct="0">
              <a:buFont typeface="Arial" pitchFamily="34" charset="0"/>
              <a:buChar char="•"/>
              <a:defRPr/>
            </a:pPr>
            <a:r>
              <a:rPr lang="en-US" sz="1100" dirty="0" smtClean="0">
                <a:latin typeface="Arial" pitchFamily="34" charset="0"/>
                <a:cs typeface="+mn-cs"/>
              </a:rPr>
              <a:t>AMI </a:t>
            </a:r>
            <a:r>
              <a:rPr lang="en-US" sz="1100" dirty="0">
                <a:latin typeface="Arial" pitchFamily="34" charset="0"/>
                <a:cs typeface="+mn-cs"/>
              </a:rPr>
              <a:t>program.</a:t>
            </a:r>
          </a:p>
          <a:p>
            <a:pPr hangingPunct="0">
              <a:defRPr/>
            </a:pPr>
            <a:endParaRPr lang="en-US" sz="1000" dirty="0">
              <a:cs typeface="+mn-cs"/>
            </a:endParaRPr>
          </a:p>
          <a:p>
            <a:pPr hangingPunct="0">
              <a:defRPr/>
            </a:pPr>
            <a:r>
              <a:rPr lang="en-US" sz="1000" dirty="0">
                <a:cs typeface="+mn-cs"/>
              </a:rPr>
              <a:t> </a:t>
            </a:r>
            <a:r>
              <a:rPr lang="en-US" dirty="0">
                <a:cs typeface="+mn-cs"/>
              </a:rPr>
              <a:t> </a:t>
            </a:r>
          </a:p>
          <a:p>
            <a:pPr hangingPunct="0">
              <a:defRPr/>
            </a:pPr>
            <a:r>
              <a:rPr lang="en-US" dirty="0">
                <a:cs typeface="+mn-cs"/>
              </a:rPr>
              <a:t> </a:t>
            </a:r>
          </a:p>
          <a:p>
            <a:pPr hangingPunct="0">
              <a:defRPr/>
            </a:pPr>
            <a:r>
              <a:rPr lang="en-US" dirty="0">
                <a:cs typeface="+mn-cs"/>
              </a:rPr>
              <a:t> </a:t>
            </a:r>
          </a:p>
        </p:txBody>
      </p:sp>
      <p:sp>
        <p:nvSpPr>
          <p:cNvPr id="80899" name="Rectangle 5"/>
          <p:cNvSpPr>
            <a:spLocks noChangeArrowheads="1"/>
          </p:cNvSpPr>
          <p:nvPr/>
        </p:nvSpPr>
        <p:spPr bwMode="auto">
          <a:xfrm>
            <a:off x="437329" y="321290"/>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 </a:t>
            </a:r>
            <a:r>
              <a:rPr lang="en-US" sz="1400" b="1" dirty="0">
                <a:solidFill>
                  <a:schemeClr val="bg2">
                    <a:lumMod val="50000"/>
                  </a:schemeClr>
                </a:solidFill>
                <a:cs typeface="Times New Roman" pitchFamily="18" charset="0"/>
              </a:rPr>
              <a:t>FINANCE continued</a:t>
            </a:r>
            <a:endParaRPr lang="en-US" sz="1400" dirty="0">
              <a:solidFill>
                <a:schemeClr val="bg2">
                  <a:lumMod val="50000"/>
                </a:schemeClr>
              </a:solidFill>
            </a:endParaRPr>
          </a:p>
          <a:p>
            <a:pPr eaLnBrk="0" hangingPunct="0"/>
            <a:r>
              <a:rPr lang="en-US" sz="1100" dirty="0">
                <a:solidFill>
                  <a:schemeClr val="bg2">
                    <a:lumMod val="50000"/>
                  </a:schemeClr>
                </a:solidFill>
                <a:cs typeface="Times New Roman" pitchFamily="18" charset="0"/>
              </a:rPr>
              <a:t>		</a:t>
            </a:r>
            <a:r>
              <a:rPr lang="en-US" sz="1100" dirty="0">
                <a:cs typeface="Times New Roman" pitchFamily="18" charset="0"/>
              </a:rPr>
              <a:t>			</a:t>
            </a:r>
            <a:endParaRPr lang="en-US" sz="1000" dirty="0"/>
          </a:p>
        </p:txBody>
      </p:sp>
      <p:pic>
        <p:nvPicPr>
          <p:cNvPr id="80902" name="Picture 8"/>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6852935"/>
            <a:ext cx="1125170" cy="17507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09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2133600"/>
            <a:ext cx="4800600" cy="112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1772" y="8657167"/>
            <a:ext cx="738014" cy="486833"/>
          </a:xfrm>
        </p:spPr>
        <p:txBody>
          <a:bodyPr/>
          <a:lstStyle/>
          <a:p>
            <a:pPr>
              <a:defRPr/>
            </a:pPr>
            <a:fld id="{C2735C76-C27D-495B-85FB-A45C95B8496F}" type="slidenum">
              <a:rPr lang="en-US" smtClean="0"/>
              <a:pPr>
                <a:defRPr/>
              </a:pPr>
              <a:t>78</a:t>
            </a:fld>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79</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3992221744"/>
              </p:ext>
            </p:extLst>
          </p:nvPr>
        </p:nvGraphicFramePr>
        <p:xfrm>
          <a:off x="381000" y="1143000"/>
          <a:ext cx="6172199" cy="6502440"/>
        </p:xfrm>
        <a:graphic>
          <a:graphicData uri="http://schemas.openxmlformats.org/drawingml/2006/table">
            <a:tbl>
              <a:tblPr>
                <a:tableStyleId>{ED083AE6-46FA-4A59-8FB0-9F97EB10719F}</a:tableStyleId>
              </a:tblPr>
              <a:tblGrid>
                <a:gridCol w="2285999"/>
                <a:gridCol w="990600"/>
                <a:gridCol w="971798"/>
                <a:gridCol w="961901"/>
                <a:gridCol w="961901"/>
              </a:tblGrid>
              <a:tr h="502920">
                <a:tc>
                  <a:txBody>
                    <a:bodyPr/>
                    <a:lstStyle/>
                    <a:p>
                      <a:pPr marL="0" marR="0" algn="l" hangingPunct="0">
                        <a:spcBef>
                          <a:spcPts val="0"/>
                        </a:spcBef>
                        <a:spcAft>
                          <a:spcPts val="0"/>
                        </a:spcAft>
                      </a:pPr>
                      <a:r>
                        <a:rPr lang="en-US" sz="1100" dirty="0" smtClean="0">
                          <a:effectLst/>
                        </a:rPr>
                        <a:t>Performance Measurement Indicators</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2011-2012</a:t>
                      </a: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2012-2013</a:t>
                      </a: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2013-2014</a:t>
                      </a: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2014-2015</a:t>
                      </a:r>
                    </a:p>
                    <a:p>
                      <a:pPr marL="0" marR="0" algn="ctr" hangingPunct="0">
                        <a:spcBef>
                          <a:spcPts val="0"/>
                        </a:spcBef>
                        <a:spcAft>
                          <a:spcPts val="0"/>
                        </a:spcAft>
                      </a:pPr>
                      <a:endParaRPr lang="en-US" sz="1100" b="0" dirty="0">
                        <a:solidFill>
                          <a:srgbClr val="CC9900"/>
                        </a:solidFill>
                        <a:effectLst/>
                        <a:latin typeface="+mn-lt"/>
                        <a:ea typeface="Times New Roman"/>
                      </a:endParaRPr>
                    </a:p>
                  </a:txBody>
                  <a:tcPr marL="68580" marR="68580" marT="0" marB="0"/>
                </a:tc>
              </a:tr>
              <a:tr h="178819">
                <a:tc>
                  <a:txBody>
                    <a:bodyPr/>
                    <a:lstStyle/>
                    <a:p>
                      <a:pPr marL="0" marR="0" algn="ctr" hangingPunct="0">
                        <a:spcBef>
                          <a:spcPts val="0"/>
                        </a:spcBef>
                        <a:spcAft>
                          <a:spcPts val="0"/>
                        </a:spcAft>
                      </a:pPr>
                      <a:r>
                        <a:rPr lang="en-US" sz="1100" u="none" dirty="0">
                          <a:effectLst/>
                        </a:rPr>
                        <a:t>Demand</a:t>
                      </a:r>
                      <a:endParaRPr lang="en-US" sz="1100" b="0" u="none" dirty="0">
                        <a:solidFill>
                          <a:srgbClr val="CC99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r>
              <a:tr h="232661">
                <a:tc>
                  <a:txBody>
                    <a:bodyPr/>
                    <a:lstStyle/>
                    <a:p>
                      <a:pPr marL="0" marR="0" algn="ctr" hangingPunct="0">
                        <a:spcBef>
                          <a:spcPts val="0"/>
                        </a:spcBef>
                        <a:spcAft>
                          <a:spcPts val="0"/>
                        </a:spcAft>
                      </a:pPr>
                      <a:r>
                        <a:rPr lang="en-US" sz="1100" dirty="0">
                          <a:effectLst/>
                        </a:rPr>
                        <a:t> </a:t>
                      </a:r>
                      <a:endParaRPr lang="en-US" sz="1100" b="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r>
              <a:tr h="178819">
                <a:tc>
                  <a:txBody>
                    <a:bodyPr/>
                    <a:lstStyle/>
                    <a:p>
                      <a:pPr marL="0" marR="0" hangingPunct="0">
                        <a:spcBef>
                          <a:spcPts val="0"/>
                        </a:spcBef>
                        <a:spcAft>
                          <a:spcPts val="0"/>
                        </a:spcAft>
                      </a:pPr>
                      <a:r>
                        <a:rPr lang="en-US" sz="1100" dirty="0">
                          <a:effectLst/>
                        </a:rPr>
                        <a:t>City Population</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7,500</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7,650</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7,800</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7,950</a:t>
                      </a:r>
                      <a:endParaRPr lang="en-US" sz="1100" b="0" dirty="0">
                        <a:solidFill>
                          <a:schemeClr val="tx1"/>
                        </a:solidFill>
                        <a:latin typeface="+mn-lt"/>
                      </a:endParaRPr>
                    </a:p>
                  </a:txBody>
                  <a:tcPr marL="68580" marR="68580" marT="0" marB="0"/>
                </a:tc>
              </a:tr>
              <a:tr h="536451">
                <a:tc>
                  <a:txBody>
                    <a:bodyPr/>
                    <a:lstStyle/>
                    <a:p>
                      <a:pPr marL="0" marR="0" hangingPunct="0">
                        <a:spcBef>
                          <a:spcPts val="0"/>
                        </a:spcBef>
                        <a:spcAft>
                          <a:spcPts val="0"/>
                        </a:spcAft>
                      </a:pPr>
                      <a:r>
                        <a:rPr lang="en-US" sz="1100" dirty="0">
                          <a:effectLst/>
                        </a:rPr>
                        <a:t>Number of </a:t>
                      </a:r>
                      <a:r>
                        <a:rPr lang="en-US" sz="1100" dirty="0" smtClean="0">
                          <a:effectLst/>
                        </a:rPr>
                        <a:t>Budgeted</a:t>
                      </a:r>
                      <a:r>
                        <a:rPr lang="en-US" sz="1100" baseline="0" dirty="0" smtClean="0">
                          <a:effectLst/>
                        </a:rPr>
                        <a:t> Positions</a:t>
                      </a:r>
                      <a:endParaRPr lang="en-US" sz="1100" dirty="0">
                        <a:effectLst/>
                      </a:endParaRPr>
                    </a:p>
                    <a:p>
                      <a:pPr marL="0" marR="0" hangingPunct="0">
                        <a:spcBef>
                          <a:spcPts val="0"/>
                        </a:spcBef>
                        <a:spcAft>
                          <a:spcPts val="0"/>
                        </a:spcAft>
                      </a:pPr>
                      <a:r>
                        <a:rPr lang="en-US" sz="1100" dirty="0" smtClean="0">
                          <a:effectLst/>
                        </a:rPr>
                        <a:t>Utility Customer Base</a:t>
                      </a:r>
                      <a:endParaRPr lang="en-US" sz="1100" dirty="0">
                        <a:effectLst/>
                      </a:endParaRPr>
                    </a:p>
                    <a:p>
                      <a:pPr marL="0" marR="0" hangingPunct="0">
                        <a:spcBef>
                          <a:spcPts val="0"/>
                        </a:spcBef>
                        <a:spcAft>
                          <a:spcPts val="0"/>
                        </a:spcAft>
                      </a:pPr>
                      <a:r>
                        <a:rPr lang="en-US" sz="1100" dirty="0">
                          <a:effectLst/>
                        </a:rPr>
                        <a:t>Number of </a:t>
                      </a:r>
                      <a:r>
                        <a:rPr lang="en-US" sz="1100" dirty="0" smtClean="0">
                          <a:effectLst/>
                        </a:rPr>
                        <a:t>City</a:t>
                      </a:r>
                      <a:r>
                        <a:rPr lang="en-US" sz="1100" baseline="0" dirty="0" smtClean="0">
                          <a:effectLst/>
                        </a:rPr>
                        <a:t> </a:t>
                      </a:r>
                      <a:r>
                        <a:rPr lang="en-US" sz="1100" dirty="0" smtClean="0">
                          <a:effectLst/>
                        </a:rPr>
                        <a:t>Departments</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118.5</a:t>
                      </a:r>
                      <a:endParaRPr lang="en-US" sz="1100" dirty="0">
                        <a:solidFill>
                          <a:schemeClr val="tx1"/>
                        </a:solidFill>
                        <a:effectLst/>
                        <a:latin typeface="+mn-lt"/>
                      </a:endParaRPr>
                    </a:p>
                    <a:p>
                      <a:pPr marL="0" marR="0" algn="ctr" hangingPunct="0">
                        <a:spcBef>
                          <a:spcPts val="0"/>
                        </a:spcBef>
                        <a:spcAft>
                          <a:spcPts val="0"/>
                        </a:spcAft>
                      </a:pPr>
                      <a:r>
                        <a:rPr lang="en-US" sz="1100" dirty="0" smtClean="0">
                          <a:solidFill>
                            <a:schemeClr val="tx1"/>
                          </a:solidFill>
                          <a:effectLst/>
                          <a:latin typeface="+mn-lt"/>
                        </a:rPr>
                        <a:t>4,334</a:t>
                      </a:r>
                      <a:endParaRPr lang="en-US" sz="1100" dirty="0">
                        <a:solidFill>
                          <a:schemeClr val="tx1"/>
                        </a:solidFill>
                        <a:effectLst/>
                        <a:latin typeface="+mn-lt"/>
                      </a:endParaRPr>
                    </a:p>
                    <a:p>
                      <a:pPr marL="0" marR="0" algn="ctr" hangingPunct="0">
                        <a:spcBef>
                          <a:spcPts val="0"/>
                        </a:spcBef>
                        <a:spcAft>
                          <a:spcPts val="0"/>
                        </a:spcAft>
                      </a:pPr>
                      <a:r>
                        <a:rPr lang="en-US" sz="1100" dirty="0" smtClean="0">
                          <a:solidFill>
                            <a:schemeClr val="tx1"/>
                          </a:solidFill>
                          <a:effectLst/>
                          <a:latin typeface="+mn-lt"/>
                        </a:rPr>
                        <a:t>29</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118.8</a:t>
                      </a:r>
                      <a:endParaRPr lang="en-US" sz="1100" dirty="0">
                        <a:solidFill>
                          <a:schemeClr val="tx1"/>
                        </a:solidFill>
                        <a:effectLst/>
                        <a:latin typeface="+mn-lt"/>
                      </a:endParaRPr>
                    </a:p>
                    <a:p>
                      <a:pPr marL="0" marR="0" algn="ctr" hangingPunct="0">
                        <a:spcBef>
                          <a:spcPts val="0"/>
                        </a:spcBef>
                        <a:spcAft>
                          <a:spcPts val="0"/>
                        </a:spcAft>
                      </a:pPr>
                      <a:r>
                        <a:rPr lang="en-US" sz="1100" dirty="0" smtClean="0">
                          <a:solidFill>
                            <a:schemeClr val="tx1"/>
                          </a:solidFill>
                          <a:effectLst/>
                          <a:latin typeface="+mn-lt"/>
                        </a:rPr>
                        <a:t>4,334</a:t>
                      </a:r>
                      <a:endParaRPr lang="en-US" sz="1100" dirty="0">
                        <a:solidFill>
                          <a:schemeClr val="tx1"/>
                        </a:solidFill>
                        <a:effectLst/>
                        <a:latin typeface="+mn-lt"/>
                      </a:endParaRPr>
                    </a:p>
                    <a:p>
                      <a:pPr marL="0" marR="0" algn="ctr" hangingPunct="0">
                        <a:spcBef>
                          <a:spcPts val="0"/>
                        </a:spcBef>
                        <a:spcAft>
                          <a:spcPts val="0"/>
                        </a:spcAft>
                      </a:pPr>
                      <a:r>
                        <a:rPr lang="en-US" sz="1100" dirty="0" smtClean="0">
                          <a:solidFill>
                            <a:schemeClr val="tx1"/>
                          </a:solidFill>
                          <a:effectLst/>
                          <a:latin typeface="+mn-lt"/>
                        </a:rPr>
                        <a:t>29</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119.8</a:t>
                      </a:r>
                    </a:p>
                    <a:p>
                      <a:pPr marL="0" marR="0" algn="ctr" hangingPunct="0">
                        <a:spcBef>
                          <a:spcPts val="0"/>
                        </a:spcBef>
                        <a:spcAft>
                          <a:spcPts val="0"/>
                        </a:spcAft>
                      </a:pPr>
                      <a:r>
                        <a:rPr lang="en-US" sz="1100" b="0" dirty="0" smtClean="0">
                          <a:solidFill>
                            <a:schemeClr val="tx1"/>
                          </a:solidFill>
                          <a:effectLst/>
                          <a:latin typeface="+mn-lt"/>
                          <a:ea typeface="Times New Roman"/>
                        </a:rPr>
                        <a:t>4,361</a:t>
                      </a:r>
                    </a:p>
                    <a:p>
                      <a:pPr marL="0" marR="0" algn="ctr" hangingPunct="0">
                        <a:spcBef>
                          <a:spcPts val="0"/>
                        </a:spcBef>
                        <a:spcAft>
                          <a:spcPts val="0"/>
                        </a:spcAft>
                      </a:pPr>
                      <a:r>
                        <a:rPr lang="en-US" sz="1100" b="0" dirty="0" smtClean="0">
                          <a:solidFill>
                            <a:schemeClr val="tx1"/>
                          </a:solidFill>
                          <a:effectLst/>
                          <a:latin typeface="+mn-lt"/>
                          <a:ea typeface="Times New Roman"/>
                        </a:rPr>
                        <a:t>29</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121.7</a:t>
                      </a:r>
                    </a:p>
                    <a:p>
                      <a:pPr marL="0" marR="0" algn="ctr" hangingPunct="0">
                        <a:spcBef>
                          <a:spcPts val="0"/>
                        </a:spcBef>
                        <a:spcAft>
                          <a:spcPts val="0"/>
                        </a:spcAft>
                      </a:pPr>
                      <a:r>
                        <a:rPr lang="en-US" sz="1100" b="0" dirty="0" smtClean="0">
                          <a:solidFill>
                            <a:schemeClr val="tx1"/>
                          </a:solidFill>
                          <a:effectLst/>
                          <a:latin typeface="+mn-lt"/>
                          <a:ea typeface="Times New Roman"/>
                        </a:rPr>
                        <a:t>4,400</a:t>
                      </a:r>
                    </a:p>
                    <a:p>
                      <a:pPr marL="0" marR="0" algn="ctr" hangingPunct="0">
                        <a:spcBef>
                          <a:spcPts val="0"/>
                        </a:spcBef>
                        <a:spcAft>
                          <a:spcPts val="0"/>
                        </a:spcAft>
                      </a:pPr>
                      <a:r>
                        <a:rPr lang="en-US" sz="1100" b="0" dirty="0" smtClean="0">
                          <a:solidFill>
                            <a:schemeClr val="tx1"/>
                          </a:solidFill>
                          <a:effectLst/>
                          <a:latin typeface="+mn-lt"/>
                          <a:ea typeface="Times New Roman"/>
                        </a:rPr>
                        <a:t>29</a:t>
                      </a:r>
                      <a:endParaRPr lang="en-US" sz="1100" b="0" dirty="0">
                        <a:solidFill>
                          <a:schemeClr val="tx1"/>
                        </a:solidFill>
                        <a:effectLst/>
                        <a:latin typeface="+mn-lt"/>
                        <a:ea typeface="Times New Roman"/>
                      </a:endParaRPr>
                    </a:p>
                  </a:txBody>
                  <a:tcPr marL="68580" marR="68580" marT="0" marB="0"/>
                </a:tc>
              </a:tr>
              <a:tr h="182543">
                <a:tc>
                  <a:txBody>
                    <a:bodyPr/>
                    <a:lstStyle/>
                    <a:p>
                      <a:pPr marL="0" marR="0" algn="ctr" hangingPunct="0">
                        <a:spcBef>
                          <a:spcPts val="0"/>
                        </a:spcBef>
                        <a:spcAft>
                          <a:spcPts val="0"/>
                        </a:spcAft>
                      </a:pPr>
                      <a:r>
                        <a:rPr lang="en-US" sz="1100" dirty="0">
                          <a:effectLst/>
                        </a:rPr>
                        <a:t> </a:t>
                      </a:r>
                      <a:endParaRPr lang="en-US" sz="1100" b="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178819">
                <a:tc>
                  <a:txBody>
                    <a:bodyPr/>
                    <a:lstStyle/>
                    <a:p>
                      <a:pPr marL="0" marR="0" algn="ctr" hangingPunct="0">
                        <a:spcBef>
                          <a:spcPts val="0"/>
                        </a:spcBef>
                        <a:spcAft>
                          <a:spcPts val="0"/>
                        </a:spcAft>
                      </a:pPr>
                      <a:r>
                        <a:rPr lang="en-US" sz="1100" u="none" dirty="0">
                          <a:effectLst/>
                        </a:rPr>
                        <a:t>Input</a:t>
                      </a:r>
                      <a:endParaRPr lang="en-US" sz="1100" b="0" u="none" dirty="0">
                        <a:solidFill>
                          <a:srgbClr val="CC99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178819">
                <a:tc>
                  <a:txBody>
                    <a:bodyPr/>
                    <a:lstStyle/>
                    <a:p>
                      <a:pPr marL="0" marR="0" algn="ctr" hangingPunct="0">
                        <a:spcBef>
                          <a:spcPts val="0"/>
                        </a:spcBef>
                        <a:spcAft>
                          <a:spcPts val="0"/>
                        </a:spcAft>
                      </a:pPr>
                      <a:r>
                        <a:rPr lang="en-US" sz="1100" dirty="0">
                          <a:effectLst/>
                        </a:rPr>
                        <a:t> </a:t>
                      </a:r>
                      <a:endParaRPr lang="en-US" sz="1100" b="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182543">
                <a:tc>
                  <a:txBody>
                    <a:bodyPr/>
                    <a:lstStyle/>
                    <a:p>
                      <a:pPr marL="0" marR="0" hangingPunct="0">
                        <a:spcBef>
                          <a:spcPts val="0"/>
                        </a:spcBef>
                        <a:spcAft>
                          <a:spcPts val="0"/>
                        </a:spcAft>
                      </a:pPr>
                      <a:r>
                        <a:rPr lang="en-US" sz="1100" dirty="0">
                          <a:effectLst/>
                        </a:rPr>
                        <a:t>Operating Expenditures</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chemeClr val="tx1"/>
                          </a:solidFill>
                          <a:latin typeface="+mn-lt"/>
                        </a:rPr>
                        <a:t> </a:t>
                      </a:r>
                      <a:r>
                        <a:rPr lang="en-US" sz="1100" dirty="0" smtClean="0">
                          <a:solidFill>
                            <a:schemeClr val="tx1"/>
                          </a:solidFill>
                          <a:latin typeface="+mn-lt"/>
                        </a:rPr>
                        <a:t>$798,902</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a:solidFill>
                            <a:schemeClr val="tx1"/>
                          </a:solidFill>
                          <a:latin typeface="+mn-lt"/>
                        </a:rPr>
                        <a:t> </a:t>
                      </a:r>
                      <a:r>
                        <a:rPr lang="en-US" sz="1100" dirty="0" smtClean="0">
                          <a:solidFill>
                            <a:schemeClr val="tx1"/>
                          </a:solidFill>
                          <a:latin typeface="+mn-lt"/>
                        </a:rPr>
                        <a:t>$843,170</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$851,823</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$868,845</a:t>
                      </a:r>
                      <a:endParaRPr lang="en-US" sz="1100" b="0" dirty="0">
                        <a:solidFill>
                          <a:schemeClr val="tx1"/>
                        </a:solidFill>
                        <a:latin typeface="+mn-lt"/>
                      </a:endParaRPr>
                    </a:p>
                  </a:txBody>
                  <a:tcPr marL="68580" marR="68580" marT="0" marB="0"/>
                </a:tc>
              </a:tr>
              <a:tr h="335280">
                <a:tc>
                  <a:txBody>
                    <a:bodyPr/>
                    <a:lstStyle/>
                    <a:p>
                      <a:pPr marL="0" marR="0" hangingPunct="0">
                        <a:spcBef>
                          <a:spcPts val="0"/>
                        </a:spcBef>
                        <a:spcAft>
                          <a:spcPts val="0"/>
                        </a:spcAft>
                      </a:pPr>
                      <a:r>
                        <a:rPr lang="en-US" sz="1100" dirty="0">
                          <a:effectLst/>
                        </a:rPr>
                        <a:t>Total Number of Personnel (FTE)</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11.45</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11.45</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11.45</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11.45</a:t>
                      </a:r>
                      <a:endParaRPr lang="en-US" sz="1100" b="0" dirty="0">
                        <a:solidFill>
                          <a:schemeClr val="tx1"/>
                        </a:solidFill>
                        <a:effectLst/>
                        <a:latin typeface="+mn-lt"/>
                        <a:ea typeface="Times New Roman"/>
                      </a:endParaRPr>
                    </a:p>
                  </a:txBody>
                  <a:tcPr marL="68580" marR="68580" marT="0" marB="0"/>
                </a:tc>
              </a:tr>
              <a:tr h="178819">
                <a:tc>
                  <a:txBody>
                    <a:bodyPr/>
                    <a:lstStyle/>
                    <a:p>
                      <a:pPr marL="0" marR="0" algn="ctr" hangingPunct="0">
                        <a:spcBef>
                          <a:spcPts val="0"/>
                        </a:spcBef>
                        <a:spcAft>
                          <a:spcPts val="0"/>
                        </a:spcAft>
                      </a:pPr>
                      <a:r>
                        <a:rPr lang="en-US" sz="1100" dirty="0">
                          <a:effectLst/>
                        </a:rPr>
                        <a:t> </a:t>
                      </a:r>
                      <a:endParaRPr lang="en-US" sz="1100" b="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182543">
                <a:tc>
                  <a:txBody>
                    <a:bodyPr/>
                    <a:lstStyle/>
                    <a:p>
                      <a:pPr marL="0" marR="0" algn="ctr" hangingPunct="0">
                        <a:spcBef>
                          <a:spcPts val="0"/>
                        </a:spcBef>
                        <a:spcAft>
                          <a:spcPts val="0"/>
                        </a:spcAft>
                      </a:pPr>
                      <a:r>
                        <a:rPr lang="en-US" sz="1100" u="none" dirty="0">
                          <a:effectLst/>
                        </a:rPr>
                        <a:t>Output</a:t>
                      </a:r>
                      <a:endParaRPr lang="en-US" sz="1100" b="0" u="none" dirty="0">
                        <a:solidFill>
                          <a:srgbClr val="CC99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178819">
                <a:tc>
                  <a:txBody>
                    <a:bodyPr/>
                    <a:lstStyle/>
                    <a:p>
                      <a:pPr marL="0" marR="0" algn="ctr" hangingPunct="0">
                        <a:spcBef>
                          <a:spcPts val="0"/>
                        </a:spcBef>
                        <a:spcAft>
                          <a:spcPts val="0"/>
                        </a:spcAft>
                      </a:pPr>
                      <a:r>
                        <a:rPr lang="en-US" sz="1100" dirty="0">
                          <a:effectLst/>
                        </a:rPr>
                        <a:t> </a:t>
                      </a:r>
                      <a:endParaRPr lang="en-US" sz="1100" b="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Utility</a:t>
                      </a:r>
                      <a:r>
                        <a:rPr lang="en-US" sz="1100" baseline="0" dirty="0" smtClean="0">
                          <a:effectLst/>
                        </a:rPr>
                        <a:t> Applications processed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1,380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1,380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1,408</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1,450</a:t>
                      </a:r>
                      <a:endParaRPr lang="en-US" sz="1100" b="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Utility Bills processed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51,267</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51,267</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53,628</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53,750</a:t>
                      </a:r>
                      <a:endParaRPr lang="en-US" sz="1100" b="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Work</a:t>
                      </a:r>
                      <a:r>
                        <a:rPr lang="en-US" sz="1100" baseline="0" dirty="0" smtClean="0">
                          <a:effectLst/>
                        </a:rPr>
                        <a:t> Orders processed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1,900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1,950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2,000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2,250</a:t>
                      </a:r>
                      <a:endParaRPr lang="en-US" sz="1100" b="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Payroll</a:t>
                      </a:r>
                      <a:r>
                        <a:rPr lang="en-US" sz="1100" baseline="0" dirty="0" smtClean="0">
                          <a:effectLst/>
                        </a:rPr>
                        <a:t> periods processed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26</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26</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26</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26</a:t>
                      </a:r>
                      <a:endParaRPr lang="en-US" sz="1100" b="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A/</a:t>
                      </a:r>
                      <a:r>
                        <a:rPr lang="en-US" sz="1100" baseline="0" dirty="0" smtClean="0">
                          <a:effectLst/>
                        </a:rPr>
                        <a:t>P periods processed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51</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51</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51</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51</a:t>
                      </a:r>
                      <a:endParaRPr lang="en-US" sz="1100" b="0" dirty="0">
                        <a:solidFill>
                          <a:schemeClr val="tx1"/>
                        </a:solidFill>
                        <a:effectLst/>
                        <a:latin typeface="+mn-lt"/>
                        <a:ea typeface="Times New Roman"/>
                      </a:endParaRPr>
                    </a:p>
                  </a:txBody>
                  <a:tcPr marL="68580" marR="68580" marT="0" marB="0"/>
                </a:tc>
              </a:tr>
              <a:tr h="178819">
                <a:tc>
                  <a:txBody>
                    <a:bodyPr/>
                    <a:lstStyle/>
                    <a:p>
                      <a:pPr marL="0" marR="0" hangingPunct="0">
                        <a:spcBef>
                          <a:spcPts val="0"/>
                        </a:spcBef>
                        <a:spcAft>
                          <a:spcPts val="0"/>
                        </a:spcAft>
                      </a:pPr>
                      <a:r>
                        <a:rPr lang="en-US" sz="1100" dirty="0">
                          <a:effectLst/>
                        </a:rPr>
                        <a:t>Number of </a:t>
                      </a:r>
                      <a:r>
                        <a:rPr lang="en-US" sz="1100" dirty="0" smtClean="0">
                          <a:effectLst/>
                        </a:rPr>
                        <a:t>Checks processed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6,300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6,300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5,400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5,500</a:t>
                      </a:r>
                      <a:endParaRPr lang="en-US" sz="1100" b="0" dirty="0">
                        <a:solidFill>
                          <a:schemeClr val="tx1"/>
                        </a:solidFill>
                        <a:effectLst/>
                        <a:latin typeface="+mn-lt"/>
                        <a:ea typeface="Times New Roman"/>
                      </a:endParaRPr>
                    </a:p>
                  </a:txBody>
                  <a:tcPr marL="68580" marR="68580" marT="0" marB="0"/>
                </a:tc>
              </a:tr>
              <a:tr h="178819">
                <a:tc>
                  <a:txBody>
                    <a:bodyPr/>
                    <a:lstStyle/>
                    <a:p>
                      <a:pPr marL="0" marR="0" hangingPunct="0">
                        <a:spcBef>
                          <a:spcPts val="0"/>
                        </a:spcBef>
                        <a:spcAft>
                          <a:spcPts val="0"/>
                        </a:spcAft>
                      </a:pPr>
                      <a:r>
                        <a:rPr lang="en-US" sz="1100" dirty="0">
                          <a:effectLst/>
                        </a:rPr>
                        <a:t>Number of </a:t>
                      </a:r>
                      <a:r>
                        <a:rPr lang="en-US" sz="1100" dirty="0" smtClean="0">
                          <a:effectLst/>
                        </a:rPr>
                        <a:t>PO’s processed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6,300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6,300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6,450</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6,500</a:t>
                      </a:r>
                      <a:endParaRPr lang="en-US" sz="1100" b="0" dirty="0">
                        <a:solidFill>
                          <a:schemeClr val="tx1"/>
                        </a:solidFill>
                        <a:effectLst/>
                        <a:latin typeface="+mn-lt"/>
                        <a:ea typeface="Times New Roman"/>
                      </a:endParaRPr>
                    </a:p>
                  </a:txBody>
                  <a:tcPr marL="68580" marR="68580" marT="0" marB="0"/>
                </a:tc>
              </a:tr>
              <a:tr h="178819">
                <a:tc>
                  <a:txBody>
                    <a:bodyPr/>
                    <a:lstStyle/>
                    <a:p>
                      <a:pPr marL="0" marR="0" hangingPunct="0">
                        <a:spcBef>
                          <a:spcPts val="0"/>
                        </a:spcBef>
                        <a:spcAft>
                          <a:spcPts val="0"/>
                        </a:spcAft>
                      </a:pPr>
                      <a:r>
                        <a:rPr lang="en-US" sz="1100" dirty="0">
                          <a:effectLst/>
                        </a:rPr>
                        <a:t>Number of </a:t>
                      </a:r>
                      <a:r>
                        <a:rPr lang="en-US" sz="1100" dirty="0" smtClean="0">
                          <a:effectLst/>
                        </a:rPr>
                        <a:t>cemetery</a:t>
                      </a:r>
                      <a:r>
                        <a:rPr lang="en-US" sz="1100" baseline="0" dirty="0" smtClean="0">
                          <a:effectLst/>
                        </a:rPr>
                        <a:t> plots sold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65</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65</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75</a:t>
                      </a:r>
                      <a:endParaRPr lang="en-US" sz="1100" b="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effectLst/>
                          <a:latin typeface="+mn-lt"/>
                          <a:ea typeface="Times New Roman"/>
                        </a:rPr>
                        <a:t>75</a:t>
                      </a:r>
                      <a:endParaRPr lang="en-US" sz="1100" b="0" dirty="0">
                        <a:solidFill>
                          <a:schemeClr val="tx1"/>
                        </a:solidFill>
                        <a:effectLst/>
                        <a:latin typeface="+mn-lt"/>
                        <a:ea typeface="Times New Roman"/>
                      </a:endParaRPr>
                    </a:p>
                  </a:txBody>
                  <a:tcPr marL="68580" marR="68580" marT="0" marB="0"/>
                </a:tc>
              </a:tr>
              <a:tr h="182543">
                <a:tc>
                  <a:txBody>
                    <a:bodyPr/>
                    <a:lstStyle/>
                    <a:p>
                      <a:pPr marL="0" marR="0" hangingPunct="0">
                        <a:spcBef>
                          <a:spcPts val="0"/>
                        </a:spcBef>
                        <a:spcAft>
                          <a:spcPts val="0"/>
                        </a:spcAft>
                      </a:pPr>
                      <a:r>
                        <a:rPr lang="en-US" sz="1100" dirty="0">
                          <a:effectLst/>
                        </a:rPr>
                        <a:t> </a:t>
                      </a:r>
                      <a:endParaRPr lang="en-US" sz="1100" b="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178819">
                <a:tc>
                  <a:txBody>
                    <a:bodyPr/>
                    <a:lstStyle/>
                    <a:p>
                      <a:pPr marL="0" marR="0" algn="ctr" hangingPunct="0">
                        <a:spcBef>
                          <a:spcPts val="0"/>
                        </a:spcBef>
                        <a:spcAft>
                          <a:spcPts val="0"/>
                        </a:spcAft>
                      </a:pPr>
                      <a:r>
                        <a:rPr lang="en-US" sz="1100" u="none" dirty="0">
                          <a:effectLst/>
                        </a:rPr>
                        <a:t>Efficiency</a:t>
                      </a:r>
                      <a:endParaRPr lang="en-US" sz="1100" b="0" u="none" dirty="0">
                        <a:solidFill>
                          <a:srgbClr val="CC99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182543">
                <a:tc>
                  <a:txBody>
                    <a:bodyPr/>
                    <a:lstStyle/>
                    <a:p>
                      <a:pPr marL="0" marR="0" hangingPunct="0">
                        <a:spcBef>
                          <a:spcPts val="0"/>
                        </a:spcBef>
                        <a:spcAft>
                          <a:spcPts val="0"/>
                        </a:spcAft>
                      </a:pPr>
                      <a:r>
                        <a:rPr lang="en-US" sz="1100" dirty="0">
                          <a:effectLst/>
                        </a:rPr>
                        <a:t> </a:t>
                      </a:r>
                      <a:endParaRPr lang="en-US" sz="1100" b="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b="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smtClean="0">
                          <a:effectLst/>
                        </a:rPr>
                        <a:t>Finance</a:t>
                      </a:r>
                      <a:r>
                        <a:rPr lang="en-US" sz="1100" baseline="0" dirty="0" smtClean="0">
                          <a:effectLst/>
                        </a:rPr>
                        <a:t> </a:t>
                      </a:r>
                      <a:r>
                        <a:rPr lang="en-US" sz="1100" dirty="0" smtClean="0">
                          <a:effectLst/>
                        </a:rPr>
                        <a:t>Expenditures </a:t>
                      </a:r>
                      <a:r>
                        <a:rPr lang="en-US" sz="1100" dirty="0">
                          <a:effectLst/>
                        </a:rPr>
                        <a:t>as % of General Fund</a:t>
                      </a:r>
                      <a:endParaRPr lang="en-US" sz="1100" b="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9.39%</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9.39%</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9.31%</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8.7%</a:t>
                      </a:r>
                      <a:endParaRPr lang="en-US" sz="1100" b="0" dirty="0">
                        <a:solidFill>
                          <a:schemeClr val="tx1"/>
                        </a:solidFill>
                        <a:latin typeface="+mn-lt"/>
                      </a:endParaRPr>
                    </a:p>
                  </a:txBody>
                  <a:tcPr marL="68580" marR="68580" marT="0" marB="0"/>
                </a:tc>
              </a:tr>
              <a:tr h="182543">
                <a:tc>
                  <a:txBody>
                    <a:bodyPr/>
                    <a:lstStyle/>
                    <a:p>
                      <a:pPr marL="0" marR="0" hangingPunct="0">
                        <a:spcBef>
                          <a:spcPts val="0"/>
                        </a:spcBef>
                        <a:spcAft>
                          <a:spcPts val="0"/>
                        </a:spcAft>
                      </a:pPr>
                      <a:r>
                        <a:rPr lang="en-US" sz="1100" dirty="0">
                          <a:effectLst/>
                        </a:rPr>
                        <a:t>FTE as % of General Fund FTE</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12.9%</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12.85%</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12.85%</a:t>
                      </a:r>
                      <a:endParaRPr lang="en-US" sz="1100" b="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b="0" dirty="0" smtClean="0">
                          <a:solidFill>
                            <a:schemeClr val="tx1"/>
                          </a:solidFill>
                          <a:latin typeface="+mn-lt"/>
                        </a:rPr>
                        <a:t>12.62%</a:t>
                      </a:r>
                      <a:endParaRPr lang="en-US" sz="1100" b="0" dirty="0">
                        <a:solidFill>
                          <a:schemeClr val="tx1"/>
                        </a:solidFill>
                        <a:latin typeface="+mn-lt"/>
                      </a:endParaRPr>
                    </a:p>
                  </a:txBody>
                  <a:tcPr marL="68580" marR="68580" marT="0" marB="0"/>
                </a:tc>
              </a:tr>
            </a:tbl>
          </a:graphicData>
        </a:graphic>
      </p:graphicFrame>
      <p:sp>
        <p:nvSpPr>
          <p:cNvPr id="82086"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FINANCE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
        <p:nvSpPr>
          <p:cNvPr id="2" name="Slide Number Placeholder 1"/>
          <p:cNvSpPr>
            <a:spLocks noGrp="1"/>
          </p:cNvSpPr>
          <p:nvPr>
            <p:ph type="sldNum" sz="quarter" idx="12"/>
          </p:nvPr>
        </p:nvSpPr>
        <p:spPr>
          <a:xfrm>
            <a:off x="0" y="8657167"/>
            <a:ext cx="738014" cy="486833"/>
          </a:xfrm>
        </p:spPr>
        <p:txBody>
          <a:bodyPr/>
          <a:lstStyle/>
          <a:p>
            <a:pPr>
              <a:defRPr/>
            </a:pPr>
            <a:fld id="{51F9A3B9-B9C9-4E65-8879-89BD329B2B27}"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8713714"/>
              </p:ext>
            </p:extLst>
          </p:nvPr>
        </p:nvGraphicFramePr>
        <p:xfrm>
          <a:off x="457205" y="1219203"/>
          <a:ext cx="5943601" cy="2732520"/>
        </p:xfrm>
        <a:graphic>
          <a:graphicData uri="http://schemas.openxmlformats.org/drawingml/2006/table">
            <a:tbl>
              <a:tblPr>
                <a:tableStyleId>{ED083AE6-46FA-4A59-8FB0-9F97EB10719F}</a:tableStyleId>
              </a:tblPr>
              <a:tblGrid>
                <a:gridCol w="1981199"/>
                <a:gridCol w="1028946"/>
                <a:gridCol w="1030674"/>
                <a:gridCol w="951391"/>
                <a:gridCol w="951391"/>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FFC000"/>
                        </a:solidFill>
                        <a:effectLst/>
                      </a:endParaRPr>
                    </a:p>
                    <a:p>
                      <a:pPr marL="0" marR="0" algn="ctr" hangingPunct="0">
                        <a:spcBef>
                          <a:spcPts val="0"/>
                        </a:spcBef>
                        <a:spcAft>
                          <a:spcPts val="0"/>
                        </a:spcAft>
                      </a:pPr>
                      <a:r>
                        <a:rPr lang="en-US" sz="1100" dirty="0" smtClean="0">
                          <a:solidFill>
                            <a:srgbClr val="FFC000"/>
                          </a:solidFill>
                          <a:effectLst/>
                        </a:rPr>
                        <a:t>FY 2011-2012</a:t>
                      </a:r>
                      <a:endParaRPr lang="en-US" sz="1100" dirty="0">
                        <a:solidFill>
                          <a:srgbClr val="FFC0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FFC000"/>
                        </a:solidFill>
                        <a:effectLst/>
                      </a:endParaRPr>
                    </a:p>
                    <a:p>
                      <a:pPr marL="0" marR="0" algn="ctr" hangingPunct="0">
                        <a:spcBef>
                          <a:spcPts val="0"/>
                        </a:spcBef>
                        <a:spcAft>
                          <a:spcPts val="0"/>
                        </a:spcAft>
                      </a:pPr>
                      <a:r>
                        <a:rPr lang="en-US" sz="1100" dirty="0" smtClean="0">
                          <a:solidFill>
                            <a:srgbClr val="FFC000"/>
                          </a:solidFill>
                          <a:effectLst/>
                        </a:rPr>
                        <a:t>FY 2012-2013</a:t>
                      </a:r>
                      <a:endParaRPr lang="en-US" sz="1100" dirty="0">
                        <a:solidFill>
                          <a:srgbClr val="FFC0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FFC000"/>
                        </a:solidFill>
                        <a:effectLst/>
                      </a:endParaRPr>
                    </a:p>
                    <a:p>
                      <a:pPr marL="0" marR="0" algn="ctr" hangingPunct="0">
                        <a:spcBef>
                          <a:spcPts val="0"/>
                        </a:spcBef>
                        <a:spcAft>
                          <a:spcPts val="0"/>
                        </a:spcAft>
                      </a:pPr>
                      <a:r>
                        <a:rPr lang="en-US" sz="1100" dirty="0" smtClean="0">
                          <a:solidFill>
                            <a:srgbClr val="FFC000"/>
                          </a:solidFill>
                          <a:effectLst/>
                        </a:rPr>
                        <a:t>FY 2013-2014</a:t>
                      </a:r>
                      <a:endParaRPr lang="en-US" sz="1100" dirty="0">
                        <a:solidFill>
                          <a:srgbClr val="FFC0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FFC000"/>
                        </a:solidFill>
                        <a:effectLst/>
                      </a:endParaRPr>
                    </a:p>
                    <a:p>
                      <a:pPr marL="0" marR="0" algn="ctr" hangingPunct="0">
                        <a:spcBef>
                          <a:spcPts val="0"/>
                        </a:spcBef>
                        <a:spcAft>
                          <a:spcPts val="0"/>
                        </a:spcAft>
                      </a:pPr>
                      <a:r>
                        <a:rPr lang="en-US" sz="1100" dirty="0" smtClean="0">
                          <a:solidFill>
                            <a:srgbClr val="FFC000"/>
                          </a:solidFill>
                          <a:effectLst/>
                        </a:rPr>
                        <a:t>FY 2014-2015</a:t>
                      </a:r>
                      <a:endParaRPr lang="en-US" sz="1100" dirty="0">
                        <a:solidFill>
                          <a:srgbClr val="FFC000"/>
                        </a:solidFill>
                        <a:effectLst/>
                        <a:latin typeface="Times New Roman"/>
                        <a:ea typeface="Times New Roman"/>
                      </a:endParaRPr>
                    </a:p>
                  </a:txBody>
                  <a:tcPr marL="67661" marR="67661" marT="0" marB="0"/>
                </a:tc>
              </a:tr>
              <a:tr h="214572">
                <a:tc>
                  <a:txBody>
                    <a:bodyPr/>
                    <a:lstStyle/>
                    <a:p>
                      <a:pPr marL="0" marR="0" hangingPunct="0">
                        <a:spcBef>
                          <a:spcPts val="0"/>
                        </a:spcBef>
                        <a:spcAft>
                          <a:spcPts val="0"/>
                        </a:spcAft>
                      </a:pPr>
                      <a:r>
                        <a:rPr lang="en-US" sz="1100" dirty="0" smtClean="0">
                          <a:effectLst/>
                        </a:rPr>
                        <a:t>Chief</a:t>
                      </a:r>
                      <a:r>
                        <a:rPr lang="en-US" sz="1100" baseline="0" dirty="0" smtClean="0">
                          <a:effectLst/>
                        </a:rPr>
                        <a:t> </a:t>
                      </a:r>
                      <a:r>
                        <a:rPr lang="en-US" sz="1100" dirty="0" smtClean="0">
                          <a:effectLst/>
                        </a:rPr>
                        <a:t>Financial</a:t>
                      </a:r>
                      <a:r>
                        <a:rPr lang="en-US" sz="1100" baseline="0" dirty="0" smtClean="0">
                          <a:effectLst/>
                        </a:rPr>
                        <a:t> Officer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endParaRPr>
                    </a:p>
                  </a:txBody>
                  <a:tcPr marL="67661" marR="67661" marT="0" marB="0"/>
                </a:tc>
              </a:tr>
              <a:tr h="214572">
                <a:tc>
                  <a:txBody>
                    <a:bodyPr/>
                    <a:lstStyle/>
                    <a:p>
                      <a:pPr marL="0" marR="0" hangingPunct="0">
                        <a:spcBef>
                          <a:spcPts val="0"/>
                        </a:spcBef>
                        <a:spcAft>
                          <a:spcPts val="0"/>
                        </a:spcAft>
                      </a:pPr>
                      <a:r>
                        <a:rPr lang="en-US" sz="1100" dirty="0" smtClean="0">
                          <a:effectLst/>
                        </a:rPr>
                        <a:t>Assistant Finance Director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a:t>
                      </a:r>
                      <a:endParaRPr lang="en-US" sz="1100" dirty="0">
                        <a:effectLst/>
                        <a:latin typeface="+mn-lt"/>
                        <a:ea typeface="Times New Roman"/>
                      </a:endParaRPr>
                    </a:p>
                  </a:txBody>
                  <a:tcPr marL="67661" marR="67661" marT="0" marB="0"/>
                </a:tc>
              </a:tr>
              <a:tr h="214572">
                <a:tc>
                  <a:txBody>
                    <a:bodyPr/>
                    <a:lstStyle/>
                    <a:p>
                      <a:pPr marL="0" marR="0" hangingPunct="0">
                        <a:spcBef>
                          <a:spcPts val="0"/>
                        </a:spcBef>
                        <a:spcAft>
                          <a:spcPts val="0"/>
                        </a:spcAft>
                      </a:pPr>
                      <a:r>
                        <a:rPr lang="en-US" sz="1100" dirty="0" smtClean="0">
                          <a:effectLst/>
                        </a:rPr>
                        <a:t>Administrative</a:t>
                      </a:r>
                      <a:r>
                        <a:rPr lang="en-US" sz="1100" baseline="0" dirty="0" smtClean="0">
                          <a:effectLst/>
                        </a:rPr>
                        <a:t> Assistant*</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.3125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.45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.45</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.45</a:t>
                      </a:r>
                      <a:endParaRPr lang="en-US" sz="1100" dirty="0">
                        <a:effectLst/>
                        <a:latin typeface="+mn-lt"/>
                        <a:ea typeface="Times New Roman"/>
                      </a:endParaRPr>
                    </a:p>
                  </a:txBody>
                  <a:tcPr marL="67661" marR="67661" marT="0" marB="0"/>
                </a:tc>
              </a:tr>
              <a:tr h="214572">
                <a:tc>
                  <a:txBody>
                    <a:bodyPr/>
                    <a:lstStyle/>
                    <a:p>
                      <a:pPr marL="0" marR="0" hangingPunct="0">
                        <a:spcBef>
                          <a:spcPts val="0"/>
                        </a:spcBef>
                        <a:spcAft>
                          <a:spcPts val="0"/>
                        </a:spcAft>
                      </a:pPr>
                      <a:r>
                        <a:rPr lang="en-US" sz="1100" dirty="0" smtClean="0">
                          <a:effectLst/>
                        </a:rPr>
                        <a:t>Finance Specialist II</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2</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2</a:t>
                      </a: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2</a:t>
                      </a:r>
                      <a:endParaRPr lang="en-US" sz="1100" dirty="0">
                        <a:effectLst/>
                        <a:latin typeface="+mn-lt"/>
                        <a:ea typeface="Times New Roman"/>
                      </a:endParaRPr>
                    </a:p>
                  </a:txBody>
                  <a:tcPr marL="67661" marR="67661" marT="0" marB="0"/>
                </a:tc>
              </a:tr>
              <a:tr h="335280">
                <a:tc>
                  <a:txBody>
                    <a:bodyPr/>
                    <a:lstStyle/>
                    <a:p>
                      <a:pPr marL="0" marR="0" hangingPunct="0">
                        <a:spcBef>
                          <a:spcPts val="0"/>
                        </a:spcBef>
                        <a:spcAft>
                          <a:spcPts val="0"/>
                        </a:spcAft>
                      </a:pPr>
                      <a:r>
                        <a:rPr lang="en-US" sz="1100" dirty="0">
                          <a:effectLst/>
                        </a:rPr>
                        <a:t>Customer Service Supervisor</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Customer Service Specialist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nchor="b"/>
                </a:tc>
              </a:tr>
              <a:tr h="214572">
                <a:tc>
                  <a:txBody>
                    <a:bodyPr/>
                    <a:lstStyle/>
                    <a:p>
                      <a:pPr marL="0" marR="0" hangingPunct="0">
                        <a:spcBef>
                          <a:spcPts val="0"/>
                        </a:spcBef>
                        <a:spcAft>
                          <a:spcPts val="0"/>
                        </a:spcAft>
                      </a:pPr>
                      <a:r>
                        <a:rPr lang="en-US" sz="1100" dirty="0">
                          <a:effectLst/>
                        </a:rPr>
                        <a:t>Meter Service Coordinator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nchor="b"/>
                </a:tc>
              </a:tr>
              <a:tr h="238241">
                <a:tc>
                  <a:txBody>
                    <a:bodyPr/>
                    <a:lstStyle/>
                    <a:p>
                      <a:pPr marL="0" marR="0" hangingPunct="0">
                        <a:spcBef>
                          <a:spcPts val="0"/>
                        </a:spcBef>
                        <a:spcAft>
                          <a:spcPts val="0"/>
                        </a:spcAft>
                      </a:pPr>
                      <a:r>
                        <a:rPr lang="en-US" sz="1100" dirty="0">
                          <a:effectLst/>
                        </a:rPr>
                        <a:t>Meter Service Technician    </a:t>
                      </a:r>
                      <a:endParaRPr lang="en-US" sz="1100" dirty="0">
                        <a:effectLst/>
                        <a:latin typeface="Arial"/>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rPr>
                        <a:t>2</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rPr>
                        <a:t>2</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a:effectLst/>
                        </a:rPr>
                        <a:t>2</a:t>
                      </a:r>
                      <a:endParaRPr lang="en-US" sz="1100" dirty="0">
                        <a:effectLst/>
                        <a:latin typeface="+mn-lt"/>
                        <a:ea typeface="Times New Roman"/>
                        <a:cs typeface="Times New Roman"/>
                      </a:endParaRPr>
                    </a:p>
                  </a:txBody>
                  <a:tcPr marL="68580" marR="68580" marT="0" marB="0" anchor="ctr"/>
                </a:tc>
              </a:tr>
              <a:tr h="247939">
                <a:tc>
                  <a:txBody>
                    <a:bodyPr/>
                    <a:lstStyle/>
                    <a:p>
                      <a:pPr marL="0" marR="0" hangingPunct="0">
                        <a:spcBef>
                          <a:spcPts val="0"/>
                        </a:spcBef>
                        <a:spcAft>
                          <a:spcPts val="0"/>
                        </a:spcAft>
                      </a:pPr>
                      <a:r>
                        <a:rPr lang="en-US" sz="1100" dirty="0" smtClean="0">
                          <a:effectLst/>
                        </a:rPr>
                        <a:t>Total</a:t>
                      </a:r>
                      <a:endParaRPr lang="en-US" sz="1100" dirty="0">
                        <a:effectLst/>
                        <a:latin typeface="Arial"/>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rPr>
                        <a:t>11.3</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rPr>
                        <a:t>11.45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rPr>
                        <a:t>11.45</a:t>
                      </a:r>
                      <a:endParaRPr lang="en-US" sz="1100" dirty="0">
                        <a:effectLst/>
                        <a:latin typeface="+mn-lt"/>
                        <a:ea typeface="Times New Roman"/>
                        <a:cs typeface="Times New Roman"/>
                      </a:endParaRPr>
                    </a:p>
                  </a:txBody>
                  <a:tcPr marL="68580" marR="68580" marT="0" marB="0" anchor="ctr"/>
                </a:tc>
                <a:tc>
                  <a:txBody>
                    <a:bodyPr/>
                    <a:lstStyle/>
                    <a:p>
                      <a:pPr marL="0" marR="0" algn="ctr" hangingPunct="0">
                        <a:spcBef>
                          <a:spcPts val="0"/>
                        </a:spcBef>
                        <a:spcAft>
                          <a:spcPts val="0"/>
                        </a:spcAft>
                      </a:pPr>
                      <a:r>
                        <a:rPr lang="en-US" sz="1100" dirty="0" smtClean="0">
                          <a:effectLst/>
                        </a:rPr>
                        <a:t>11.45</a:t>
                      </a:r>
                      <a:endParaRPr lang="en-US" sz="1100" dirty="0">
                        <a:effectLst/>
                        <a:latin typeface="+mn-lt"/>
                        <a:ea typeface="Times New Roman"/>
                        <a:cs typeface="Times New Roman"/>
                      </a:endParaRPr>
                    </a:p>
                  </a:txBody>
                  <a:tcPr marL="68580" marR="68580" marT="0" marB="0" anchor="ctr"/>
                </a:tc>
              </a:tr>
            </a:tbl>
          </a:graphicData>
        </a:graphic>
      </p:graphicFrame>
      <p:sp>
        <p:nvSpPr>
          <p:cNvPr id="83014" name="Rectangle 7"/>
          <p:cNvSpPr>
            <a:spLocks noChangeArrowheads="1"/>
          </p:cNvSpPr>
          <p:nvPr/>
        </p:nvSpPr>
        <p:spPr bwMode="auto">
          <a:xfrm>
            <a:off x="320677" y="609994"/>
            <a:ext cx="55006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FINANCE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83015" name="Rectangle 20"/>
          <p:cNvSpPr>
            <a:spLocks noChangeArrowheads="1"/>
          </p:cNvSpPr>
          <p:nvPr/>
        </p:nvSpPr>
        <p:spPr bwMode="auto">
          <a:xfrm>
            <a:off x="13"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graphicFrame>
        <p:nvGraphicFramePr>
          <p:cNvPr id="4" name="Diagram 3"/>
          <p:cNvGraphicFramePr/>
          <p:nvPr>
            <p:extLst>
              <p:ext uri="{D42A27DB-BD31-4B8C-83A1-F6EECF244321}">
                <p14:modId xmlns:p14="http://schemas.microsoft.com/office/powerpoint/2010/main" val="192836438"/>
              </p:ext>
            </p:extLst>
          </p:nvPr>
        </p:nvGraphicFramePr>
        <p:xfrm>
          <a:off x="800100" y="4973653"/>
          <a:ext cx="5257800" cy="2810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3017" name="Rectangle 7"/>
          <p:cNvSpPr>
            <a:spLocks noChangeArrowheads="1"/>
          </p:cNvSpPr>
          <p:nvPr/>
        </p:nvSpPr>
        <p:spPr bwMode="auto">
          <a:xfrm>
            <a:off x="1066801" y="4496194"/>
            <a:ext cx="55006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FINANCE DEPARTMENT ORGANIZATIONAL 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sp>
        <p:nvSpPr>
          <p:cNvPr id="2" name="Slide Number Placeholder 1"/>
          <p:cNvSpPr>
            <a:spLocks noGrp="1"/>
          </p:cNvSpPr>
          <p:nvPr>
            <p:ph type="sldNum" sz="quarter" idx="12"/>
          </p:nvPr>
        </p:nvSpPr>
        <p:spPr>
          <a:xfrm>
            <a:off x="0" y="8657167"/>
            <a:ext cx="738014" cy="486833"/>
          </a:xfrm>
        </p:spPr>
        <p:txBody>
          <a:bodyPr/>
          <a:lstStyle/>
          <a:p>
            <a:pPr>
              <a:defRPr/>
            </a:pPr>
            <a:fld id="{C2735C76-C27D-495B-85FB-A45C95B8496F}" type="slidenum">
              <a:rPr lang="en-US" smtClean="0"/>
              <a:pPr>
                <a:defRPr/>
              </a:pPr>
              <a:t>80</a:t>
            </a:fld>
            <a:endParaRPr lang="en-US" dirty="0"/>
          </a:p>
        </p:txBody>
      </p:sp>
      <p:sp>
        <p:nvSpPr>
          <p:cNvPr id="8" name="Rectangle 7"/>
          <p:cNvSpPr>
            <a:spLocks noChangeArrowheads="1"/>
          </p:cNvSpPr>
          <p:nvPr/>
        </p:nvSpPr>
        <p:spPr bwMode="auto">
          <a:xfrm>
            <a:off x="440082" y="4032475"/>
            <a:ext cx="5500688" cy="415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000" b="1" dirty="0" smtClean="0">
                <a:cs typeface="Times New Roman" pitchFamily="18" charset="0"/>
              </a:rPr>
              <a:t>*Partially funded by Fairview Cemetery</a:t>
            </a:r>
            <a:endParaRPr lang="en-US" sz="1000" dirty="0"/>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F5669E6F-A436-41F2-85FF-0D6B9183F3DF}" type="slidenum">
              <a:rPr lang="en-US" smtClean="0"/>
              <a:pPr algn="r">
                <a:defRPr/>
              </a:pPr>
              <a:t>81</a:t>
            </a:fld>
            <a:endParaRPr lang="en-US" dirty="0"/>
          </a:p>
        </p:txBody>
      </p:sp>
      <p:pic>
        <p:nvPicPr>
          <p:cNvPr id="4" name="Content Placeholder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09800" y="2971801"/>
            <a:ext cx="2095500" cy="2838451"/>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57200" y="746447"/>
            <a:ext cx="5867400" cy="3185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HUMAN RESOURCES</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4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Provides responsible leadership and direction in human resource services, including managing and administering recruiting, compensation, benefits, employee relations, training and records programs.</a:t>
            </a:r>
          </a:p>
          <a:p>
            <a:pPr marL="171450" indent="-171450" hangingPunct="0">
              <a:buFont typeface="Arial" pitchFamily="34" charset="0"/>
              <a:buChar char="•"/>
              <a:defRPr/>
            </a:pPr>
            <a:r>
              <a:rPr lang="en-US" sz="1100" dirty="0">
                <a:latin typeface="Arial" pitchFamily="34" charset="0"/>
                <a:cs typeface="+mn-cs"/>
              </a:rPr>
              <a:t>Monitors personnel polices and practices for compliance with local, state and federal laws that govern municipal employment practices.</a:t>
            </a:r>
          </a:p>
          <a:p>
            <a:pPr marL="171450" indent="-171450" hangingPunct="0">
              <a:buFont typeface="Arial" pitchFamily="34" charset="0"/>
              <a:buChar char="•"/>
              <a:defRPr/>
            </a:pPr>
            <a:r>
              <a:rPr lang="en-US" sz="1100" dirty="0">
                <a:latin typeface="Arial" pitchFamily="34" charset="0"/>
                <a:cs typeface="+mn-cs"/>
              </a:rPr>
              <a:t>Conducts and/or coordinates training and seminars for employee orientation, </a:t>
            </a:r>
            <a:r>
              <a:rPr lang="en-US" sz="1100" dirty="0" smtClean="0">
                <a:latin typeface="Arial" pitchFamily="34" charset="0"/>
                <a:cs typeface="+mn-cs"/>
              </a:rPr>
              <a:t>policies </a:t>
            </a:r>
            <a:r>
              <a:rPr lang="en-US" sz="1100" dirty="0">
                <a:latin typeface="Arial" pitchFamily="34" charset="0"/>
                <a:cs typeface="+mn-cs"/>
              </a:rPr>
              <a:t>and procedures, performance management, safety and other programs that benefit the organization and employees.</a:t>
            </a:r>
          </a:p>
          <a:p>
            <a:pPr hangingPunct="0">
              <a:defRPr/>
            </a:pPr>
            <a:endParaRPr lang="en-US" sz="1100" dirty="0">
              <a:latin typeface="Arial" pitchFamily="34" charset="0"/>
              <a:cs typeface="+mn-cs"/>
            </a:endParaRPr>
          </a:p>
          <a:p>
            <a:pPr eaLnBrk="0" hangingPunct="0">
              <a:defRPr/>
            </a:pPr>
            <a:r>
              <a:rPr lang="en-US" sz="1100" b="1" dirty="0" smtClean="0">
                <a:solidFill>
                  <a:srgbClr val="000000"/>
                </a:solidFill>
                <a:latin typeface="Arial" pitchFamily="34" charset="0"/>
                <a:cs typeface="Times New Roman" pitchFamily="18" charset="0"/>
              </a:rPr>
              <a:t>Department </a:t>
            </a:r>
            <a:r>
              <a:rPr lang="en-US" sz="1100" b="1" dirty="0">
                <a:solidFill>
                  <a:srgbClr val="000000"/>
                </a:solidFill>
                <a:latin typeface="Arial" pitchFamily="34" charset="0"/>
                <a:cs typeface="Times New Roman" pitchFamily="18" charset="0"/>
              </a:rPr>
              <a:t>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Human Resources is located in City Hall at 1311 Chestnut Street, Bastrop, Texas 78602.</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Hours are 8:00 AM to 5:00 PM, Monday through Friday, excluding holidays.</a:t>
            </a:r>
          </a:p>
          <a:p>
            <a:pPr eaLnBrk="0" hangingPunct="0">
              <a:buFontTx/>
              <a:buChar char="•"/>
              <a:defRPr/>
            </a:pPr>
            <a:r>
              <a:rPr lang="en-US" sz="1100" dirty="0">
                <a:latin typeface="Arial" pitchFamily="34" charset="0"/>
                <a:cs typeface="Times New Roman" pitchFamily="18" charset="0"/>
              </a:rPr>
              <a:t>   You may contact the staff by phone at (512) 332-8800.</a:t>
            </a: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2766403956"/>
              </p:ext>
            </p:extLst>
          </p:nvPr>
        </p:nvGraphicFramePr>
        <p:xfrm>
          <a:off x="457200" y="4114817"/>
          <a:ext cx="5845174" cy="2199578"/>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1355">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91,347</a:t>
                      </a:r>
                      <a:endParaRPr lang="en-US" sz="900" dirty="0"/>
                    </a:p>
                  </a:txBody>
                  <a:tcPr marL="67668" marR="67668" marT="0" marB="0" anchor="ctr"/>
                </a:tc>
                <a:tc>
                  <a:txBody>
                    <a:bodyPr/>
                    <a:lstStyle/>
                    <a:p>
                      <a:pPr marL="0" marR="0" algn="r" hangingPunct="0">
                        <a:spcBef>
                          <a:spcPts val="0"/>
                        </a:spcBef>
                        <a:spcAft>
                          <a:spcPts val="0"/>
                        </a:spcAft>
                      </a:pPr>
                      <a:r>
                        <a:rPr lang="en-US" sz="900" dirty="0" smtClean="0"/>
                        <a:t>93,770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97,306</a:t>
                      </a:r>
                      <a:endParaRPr lang="en-US" sz="900" dirty="0"/>
                    </a:p>
                  </a:txBody>
                  <a:tcPr marL="67668" marR="67668" marT="0" marB="0" anchor="ctr"/>
                </a:tc>
                <a:tc>
                  <a:txBody>
                    <a:bodyPr/>
                    <a:lstStyle/>
                    <a:p>
                      <a:pPr marL="0" marR="0" algn="r" hangingPunct="0">
                        <a:spcBef>
                          <a:spcPts val="0"/>
                        </a:spcBef>
                        <a:spcAft>
                          <a:spcPts val="0"/>
                        </a:spcAft>
                      </a:pPr>
                      <a:r>
                        <a:rPr lang="en-US" sz="900" dirty="0" smtClean="0"/>
                        <a:t>98,735</a:t>
                      </a:r>
                      <a:endParaRPr lang="en-US" sz="900" dirty="0"/>
                    </a:p>
                  </a:txBody>
                  <a:tcPr marL="67668" marR="67668" marT="0" marB="0" anchor="ctr"/>
                </a:tc>
              </a:tr>
              <a:tr h="201355">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791</a:t>
                      </a:r>
                      <a:endParaRPr lang="en-US" sz="900" dirty="0"/>
                    </a:p>
                  </a:txBody>
                  <a:tcPr marL="67668" marR="67668" marT="0" marB="0" anchor="ctr"/>
                </a:tc>
                <a:tc>
                  <a:txBody>
                    <a:bodyPr/>
                    <a:lstStyle/>
                    <a:p>
                      <a:pPr marL="0" marR="0" algn="r" hangingPunct="0">
                        <a:spcBef>
                          <a:spcPts val="0"/>
                        </a:spcBef>
                        <a:spcAft>
                          <a:spcPts val="0"/>
                        </a:spcAft>
                      </a:pPr>
                      <a:r>
                        <a:rPr lang="en-US" sz="900" dirty="0" smtClean="0"/>
                        <a:t>2,275</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2,175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1,575</a:t>
                      </a:r>
                      <a:endParaRPr lang="en-US" sz="900" dirty="0"/>
                    </a:p>
                  </a:txBody>
                  <a:tcPr marL="67668" marR="67668" marT="0" marB="0" anchor="ctr"/>
                </a:tc>
              </a:tr>
              <a:tr h="201355">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1355">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2,922</a:t>
                      </a:r>
                      <a:endParaRPr lang="en-US" sz="900" dirty="0"/>
                    </a:p>
                  </a:txBody>
                  <a:tcPr marL="67668" marR="67668" marT="0" marB="0" anchor="ctr"/>
                </a:tc>
                <a:tc>
                  <a:txBody>
                    <a:bodyPr/>
                    <a:lstStyle/>
                    <a:p>
                      <a:pPr marL="0" marR="0" algn="r" hangingPunct="0">
                        <a:spcBef>
                          <a:spcPts val="0"/>
                        </a:spcBef>
                        <a:spcAft>
                          <a:spcPts val="0"/>
                        </a:spcAft>
                      </a:pPr>
                      <a:r>
                        <a:rPr lang="en-US" sz="900" dirty="0" smtClean="0"/>
                        <a:t>3,445</a:t>
                      </a:r>
                      <a:endParaRPr lang="en-US" sz="900" dirty="0"/>
                    </a:p>
                  </a:txBody>
                  <a:tcPr marL="67668" marR="67668" marT="0" marB="0" anchor="ctr"/>
                </a:tc>
                <a:tc>
                  <a:txBody>
                    <a:bodyPr/>
                    <a:lstStyle/>
                    <a:p>
                      <a:pPr marL="0" marR="0" algn="r" hangingPunct="0">
                        <a:spcBef>
                          <a:spcPts val="0"/>
                        </a:spcBef>
                        <a:spcAft>
                          <a:spcPts val="0"/>
                        </a:spcAft>
                      </a:pPr>
                      <a:r>
                        <a:rPr lang="en-US" sz="900" dirty="0" smtClean="0"/>
                        <a:t>3,445</a:t>
                      </a:r>
                      <a:endParaRPr lang="en-US" sz="900" dirty="0"/>
                    </a:p>
                  </a:txBody>
                  <a:tcPr marL="67668" marR="67668" marT="0" marB="0" anchor="ctr"/>
                </a:tc>
                <a:tc>
                  <a:txBody>
                    <a:bodyPr/>
                    <a:lstStyle/>
                    <a:p>
                      <a:pPr marL="0" marR="0" algn="r" hangingPunct="0">
                        <a:spcBef>
                          <a:spcPts val="0"/>
                        </a:spcBef>
                        <a:spcAft>
                          <a:spcPts val="0"/>
                        </a:spcAft>
                      </a:pPr>
                      <a:r>
                        <a:rPr lang="en-US" sz="900" dirty="0" smtClean="0"/>
                        <a:t>3,445</a:t>
                      </a:r>
                      <a:endParaRPr lang="en-US" sz="900" dirty="0"/>
                    </a:p>
                  </a:txBody>
                  <a:tcPr marL="67668" marR="67668" marT="0" marB="0" anchor="ctr"/>
                </a:tc>
              </a:tr>
              <a:tr h="201355">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99</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325</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325</a:t>
                      </a:r>
                      <a:endParaRPr lang="en-US" sz="900" dirty="0"/>
                    </a:p>
                  </a:txBody>
                  <a:tcPr marL="67668" marR="67668" marT="0" marB="0" anchor="ctr"/>
                </a:tc>
              </a:tr>
              <a:tr h="168488">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13,129</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13,685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13,920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15,685</a:t>
                      </a:r>
                      <a:endParaRPr lang="en-US" sz="900" dirty="0"/>
                    </a:p>
                  </a:txBody>
                  <a:tcPr marL="67668" marR="67668" marT="0" marB="0" anchor="ctr"/>
                </a:tc>
              </a:tr>
              <a:tr h="201355">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$108,288</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$115,000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$118,011</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$119,765</a:t>
                      </a:r>
                      <a:endParaRPr lang="en-US" sz="900" b="1" dirty="0">
                        <a:solidFill>
                          <a:schemeClr val="tx1"/>
                        </a:solidFill>
                      </a:endParaRPr>
                    </a:p>
                  </a:txBody>
                  <a:tcPr marL="67668" marR="67668" marT="0" marB="0" anchor="ctr"/>
                </a:tc>
              </a:tr>
            </a:tbl>
          </a:graphicData>
        </a:graphic>
      </p:graphicFrame>
      <p:pic>
        <p:nvPicPr>
          <p:cNvPr id="85058"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609618"/>
            <a:ext cx="990600"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82</a:t>
            </a:fld>
            <a:endParaRPr lang="en-US" dirty="0"/>
          </a:p>
        </p:txBody>
      </p:sp>
      <p:graphicFrame>
        <p:nvGraphicFramePr>
          <p:cNvPr id="7" name="Object 1"/>
          <p:cNvGraphicFramePr>
            <a:graphicFrameLocks/>
          </p:cNvGraphicFramePr>
          <p:nvPr>
            <p:extLst>
              <p:ext uri="{D42A27DB-BD31-4B8C-83A1-F6EECF244321}">
                <p14:modId xmlns:p14="http://schemas.microsoft.com/office/powerpoint/2010/main" val="1142041781"/>
              </p:ext>
            </p:extLst>
          </p:nvPr>
        </p:nvGraphicFramePr>
        <p:xfrm>
          <a:off x="1000125" y="6400800"/>
          <a:ext cx="4800600" cy="266700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1"/>
          <p:cNvSpPr txBox="1">
            <a:spLocks/>
          </p:cNvSpPr>
          <p:nvPr/>
        </p:nvSpPr>
        <p:spPr>
          <a:xfrm>
            <a:off x="0" y="8636385"/>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82</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5" y="808039"/>
            <a:ext cx="6049963" cy="5124480"/>
          </a:xfrm>
          <a:prstGeom prst="rect">
            <a:avLst/>
          </a:prstGeom>
        </p:spPr>
        <p:txBody>
          <a:bodyPr>
            <a:spAutoFit/>
          </a:bodyPr>
          <a:lstStyle/>
          <a:p>
            <a:pPr hangingPunct="0">
              <a:defRPr/>
            </a:pPr>
            <a:r>
              <a:rPr lang="en-US" sz="1000" dirty="0">
                <a:cs typeface="+mn-cs"/>
              </a:rPr>
              <a:t> </a:t>
            </a:r>
            <a:endParaRPr lang="en-US" sz="1100" b="1" dirty="0">
              <a:cs typeface="+mn-cs"/>
            </a:endParaRPr>
          </a:p>
          <a:p>
            <a:pPr hangingPunct="0">
              <a:defRPr/>
            </a:pPr>
            <a:r>
              <a:rPr lang="en-US" sz="1100" b="1" dirty="0" smtClean="0"/>
              <a:t>2013-2014 </a:t>
            </a:r>
            <a:r>
              <a:rPr lang="en-US" sz="1100" b="1" dirty="0"/>
              <a:t>Accomplishments</a:t>
            </a:r>
            <a:endParaRPr lang="en-US" sz="1100" dirty="0"/>
          </a:p>
          <a:p>
            <a:pPr marL="171450" indent="-171450">
              <a:buFont typeface="Arial" pitchFamily="34" charset="0"/>
              <a:buChar char="•"/>
              <a:defRPr/>
            </a:pPr>
            <a:r>
              <a:rPr lang="en-US" sz="1100" dirty="0"/>
              <a:t>Revised and updated job descriptions.</a:t>
            </a:r>
          </a:p>
          <a:p>
            <a:pPr marL="171450" indent="-171450">
              <a:buFont typeface="Arial" pitchFamily="34" charset="0"/>
              <a:buChar char="•"/>
              <a:defRPr/>
            </a:pPr>
            <a:r>
              <a:rPr lang="en-US" sz="1100" dirty="0"/>
              <a:t>Revised and updated personnel compensation scale to reflect job description.</a:t>
            </a:r>
          </a:p>
          <a:p>
            <a:pPr marL="171450" indent="-171450">
              <a:buFont typeface="Arial" pitchFamily="34" charset="0"/>
              <a:buChar char="•"/>
              <a:defRPr/>
            </a:pPr>
            <a:r>
              <a:rPr lang="en-US" sz="1100" dirty="0"/>
              <a:t>Continuation of new performance assessment and development form(s).</a:t>
            </a:r>
          </a:p>
          <a:p>
            <a:pPr marL="171450" indent="-171450">
              <a:buFont typeface="Arial" pitchFamily="34" charset="0"/>
              <a:buChar char="•"/>
              <a:defRPr/>
            </a:pPr>
            <a:r>
              <a:rPr lang="en-US" sz="1100" dirty="0"/>
              <a:t>Reduce Worker’s Comp injuries through implementation of a City wide training program.</a:t>
            </a:r>
          </a:p>
          <a:p>
            <a:pPr marL="171450" indent="-171450">
              <a:buFont typeface="Arial" pitchFamily="34" charset="0"/>
              <a:buChar char="•"/>
              <a:defRPr/>
            </a:pPr>
            <a:r>
              <a:rPr lang="en-US" sz="1100" dirty="0"/>
              <a:t>Implemented a variety of employee requests through the personnel committee. </a:t>
            </a:r>
          </a:p>
          <a:p>
            <a:pPr hangingPunct="0">
              <a:defRPr/>
            </a:pPr>
            <a:endParaRPr lang="en-US" sz="1100" dirty="0"/>
          </a:p>
          <a:p>
            <a:pPr hangingPunct="0">
              <a:defRPr/>
            </a:pPr>
            <a:r>
              <a:rPr lang="en-US" sz="1100" b="1" dirty="0" smtClean="0"/>
              <a:t>2014-2015 </a:t>
            </a:r>
            <a:r>
              <a:rPr lang="en-US" sz="1100" b="1" dirty="0"/>
              <a:t>Goals</a:t>
            </a:r>
            <a:endParaRPr lang="en-US" sz="1100" dirty="0"/>
          </a:p>
          <a:p>
            <a:pPr marL="171450" indent="-171450">
              <a:buFont typeface="Arial" pitchFamily="34" charset="0"/>
              <a:buChar char="•"/>
              <a:defRPr/>
            </a:pPr>
            <a:r>
              <a:rPr lang="en-US" sz="1100" dirty="0" smtClean="0"/>
              <a:t>Provide HR assistance to City Departments and applicants in an effective and timely manner.</a:t>
            </a:r>
          </a:p>
          <a:p>
            <a:pPr marL="171450" indent="-171450">
              <a:buFont typeface="Arial" pitchFamily="34" charset="0"/>
              <a:buChar char="•"/>
              <a:defRPr/>
            </a:pPr>
            <a:r>
              <a:rPr lang="en-US" sz="1100" dirty="0" smtClean="0"/>
              <a:t>Maintain Pay Plan integrity.</a:t>
            </a:r>
          </a:p>
          <a:p>
            <a:pPr marL="171450" indent="-171450">
              <a:buFont typeface="Arial" pitchFamily="34" charset="0"/>
              <a:buChar char="•"/>
              <a:defRPr/>
            </a:pPr>
            <a:r>
              <a:rPr lang="en-US" sz="1100" dirty="0" smtClean="0"/>
              <a:t>Update filing system in the HR Department.</a:t>
            </a:r>
          </a:p>
          <a:p>
            <a:pPr marL="171450" indent="-171450">
              <a:buFont typeface="Arial" pitchFamily="34" charset="0"/>
              <a:buChar char="•"/>
              <a:defRPr/>
            </a:pPr>
            <a:r>
              <a:rPr lang="en-US" sz="1100" dirty="0" smtClean="0"/>
              <a:t>Continue to reduce Worker’s Comp injuries/costs through training/mentor programs, working with TML. </a:t>
            </a:r>
            <a:endParaRPr lang="en-US" sz="1100" dirty="0"/>
          </a:p>
          <a:p>
            <a:pPr marL="171450" indent="-171450">
              <a:buFont typeface="Arial" pitchFamily="34" charset="0"/>
              <a:buChar char="•"/>
              <a:defRPr/>
            </a:pPr>
            <a:r>
              <a:rPr lang="en-US" sz="1100" dirty="0"/>
              <a:t>Continue </a:t>
            </a:r>
            <a:r>
              <a:rPr lang="en-US" sz="1100" dirty="0" smtClean="0"/>
              <a:t>to improve employee morale/relations </a:t>
            </a:r>
            <a:r>
              <a:rPr lang="en-US" sz="1100" dirty="0"/>
              <a:t>and retention program.</a:t>
            </a:r>
          </a:p>
          <a:p>
            <a:pPr marL="171450" indent="-171450">
              <a:buFont typeface="Arial" pitchFamily="34" charset="0"/>
              <a:buChar char="•"/>
              <a:defRPr/>
            </a:pPr>
            <a:r>
              <a:rPr lang="en-US" sz="1100" dirty="0"/>
              <a:t>Strategic </a:t>
            </a:r>
            <a:r>
              <a:rPr lang="en-US" sz="1100" dirty="0" smtClean="0"/>
              <a:t>Planning for the organization as we move forward in this ever changing workforce.</a:t>
            </a:r>
            <a:endParaRPr lang="en-US" sz="1100" dirty="0"/>
          </a:p>
          <a:p>
            <a:pPr marL="171450" indent="-171450">
              <a:buFont typeface="Arial" pitchFamily="34" charset="0"/>
              <a:buChar char="•"/>
              <a:defRPr/>
            </a:pPr>
            <a:r>
              <a:rPr lang="en-US" sz="1100" dirty="0"/>
              <a:t>Maintain and promote </a:t>
            </a:r>
            <a:r>
              <a:rPr lang="en-US" sz="1100" dirty="0" smtClean="0"/>
              <a:t>Employee Recognition Program.</a:t>
            </a:r>
          </a:p>
          <a:p>
            <a:pPr marL="171450" indent="-171450">
              <a:buFont typeface="Arial" pitchFamily="34" charset="0"/>
              <a:buChar char="•"/>
              <a:defRPr/>
            </a:pPr>
            <a:r>
              <a:rPr lang="en-US" sz="1100" dirty="0" smtClean="0"/>
              <a:t>Monitor and maintain personnel policies and practices for compliance with local, state and federal laws that govern municipal employment practices.</a:t>
            </a:r>
            <a:endParaRPr lang="en-US" sz="1100" dirty="0"/>
          </a:p>
          <a:p>
            <a:pPr hangingPunct="0">
              <a:defRPr/>
            </a:pPr>
            <a:r>
              <a:rPr lang="en-US" sz="1100" b="1" dirty="0"/>
              <a:t> </a:t>
            </a:r>
            <a:endParaRPr lang="en-US" sz="1100" dirty="0"/>
          </a:p>
          <a:p>
            <a:pPr hangingPunct="0">
              <a:defRPr/>
            </a:pPr>
            <a:r>
              <a:rPr lang="en-US" sz="1100" b="1" dirty="0" smtClean="0"/>
              <a:t>2014-2045 </a:t>
            </a:r>
            <a:r>
              <a:rPr lang="en-US" sz="1100" b="1" dirty="0"/>
              <a:t>Budget Objectives</a:t>
            </a:r>
            <a:endParaRPr lang="en-US" sz="1100" dirty="0"/>
          </a:p>
          <a:p>
            <a:pPr marL="171450" indent="-171450" hangingPunct="0">
              <a:buFont typeface="Arial" pitchFamily="34" charset="0"/>
              <a:buChar char="•"/>
              <a:defRPr/>
            </a:pPr>
            <a:r>
              <a:rPr lang="en-US" sz="1100" dirty="0"/>
              <a:t>Continue to increase safety training program with TML to reduce Worker’s Comp. </a:t>
            </a:r>
            <a:r>
              <a:rPr lang="en-US" sz="1100" dirty="0" smtClean="0"/>
              <a:t>costs.</a:t>
            </a:r>
            <a:endParaRPr lang="en-US" sz="1100" dirty="0"/>
          </a:p>
          <a:p>
            <a:pPr hangingPunct="0">
              <a:defRPr/>
            </a:pPr>
            <a:r>
              <a:rPr lang="en-US" sz="1100" dirty="0"/>
              <a:t>	</a:t>
            </a:r>
          </a:p>
          <a:p>
            <a:pPr hangingPunct="0">
              <a:defRPr/>
            </a:pPr>
            <a:r>
              <a:rPr lang="en-US" sz="1000" dirty="0">
                <a:latin typeface="Arial" pitchFamily="34" charset="0"/>
                <a:cs typeface="+mn-cs"/>
              </a:rPr>
              <a:t>	</a:t>
            </a:r>
            <a:endParaRPr lang="en-US" sz="1000" dirty="0">
              <a:cs typeface="+mn-cs"/>
            </a:endParaRPr>
          </a:p>
          <a:p>
            <a:pPr hangingPunct="0">
              <a:defRPr/>
            </a:pPr>
            <a:r>
              <a:rPr lang="en-US" sz="1000" dirty="0">
                <a:cs typeface="+mn-cs"/>
              </a:rPr>
              <a:t> </a:t>
            </a:r>
            <a:r>
              <a:rPr lang="en-US" dirty="0">
                <a:cs typeface="+mn-cs"/>
              </a:rPr>
              <a:t> </a:t>
            </a:r>
          </a:p>
          <a:p>
            <a:pPr hangingPunct="0">
              <a:defRPr/>
            </a:pPr>
            <a:r>
              <a:rPr lang="en-US" dirty="0">
                <a:cs typeface="+mn-cs"/>
              </a:rPr>
              <a:t> </a:t>
            </a:r>
          </a:p>
          <a:p>
            <a:pPr hangingPunct="0">
              <a:defRPr/>
            </a:pPr>
            <a:r>
              <a:rPr lang="en-US" dirty="0">
                <a:cs typeface="+mn-cs"/>
              </a:rPr>
              <a:t> </a:t>
            </a:r>
          </a:p>
        </p:txBody>
      </p:sp>
      <p:sp>
        <p:nvSpPr>
          <p:cNvPr id="86019"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 </a:t>
            </a:r>
            <a:r>
              <a:rPr lang="en-US" sz="1400" b="1" dirty="0">
                <a:solidFill>
                  <a:schemeClr val="bg2">
                    <a:lumMod val="50000"/>
                  </a:schemeClr>
                </a:solidFill>
                <a:cs typeface="Times New Roman" pitchFamily="18" charset="0"/>
              </a:rPr>
              <a:t>HUMAN RESOURCES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pic>
        <p:nvPicPr>
          <p:cNvPr id="86020" name="Picture 9" descr="logo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0594" y="604543"/>
            <a:ext cx="646906" cy="105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83</a:t>
            </a:fld>
            <a:endParaRPr lang="en-US" dirty="0"/>
          </a:p>
        </p:txBody>
      </p:sp>
      <p:pic>
        <p:nvPicPr>
          <p:cNvPr id="178180" name="Picture 4" descr="E:\DSC_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1" y="5428456"/>
            <a:ext cx="1955498" cy="1563688"/>
          </a:xfrm>
          <a:prstGeom prst="rect">
            <a:avLst/>
          </a:prstGeom>
          <a:noFill/>
          <a:extLst>
            <a:ext uri="{909E8E84-426E-40DD-AFC4-6F175D3DCCD1}">
              <a14:hiddenFill xmlns:a14="http://schemas.microsoft.com/office/drawing/2010/main">
                <a:solidFill>
                  <a:srgbClr val="FFFFFF"/>
                </a:solidFill>
              </a14:hiddenFill>
            </a:ext>
          </a:extLst>
        </p:spPr>
      </p:pic>
      <p:pic>
        <p:nvPicPr>
          <p:cNvPr id="178183" name="Picture 7" descr="E:\DSC_00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1200" y="3657600"/>
            <a:ext cx="1997048" cy="1563688"/>
          </a:xfrm>
          <a:prstGeom prst="rect">
            <a:avLst/>
          </a:prstGeom>
          <a:noFill/>
          <a:extLst>
            <a:ext uri="{909E8E84-426E-40DD-AFC4-6F175D3DCCD1}">
              <a14:hiddenFill xmlns:a14="http://schemas.microsoft.com/office/drawing/2010/main">
                <a:solidFill>
                  <a:srgbClr val="FFFFFF"/>
                </a:solidFill>
              </a14:hiddenFill>
            </a:ext>
          </a:extLst>
        </p:spPr>
      </p:pic>
      <p:pic>
        <p:nvPicPr>
          <p:cNvPr id="194562" name="Picture 2" descr="H:\DCIM\100D3200\DSC_02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1" y="7563723"/>
            <a:ext cx="1997048" cy="1563688"/>
          </a:xfrm>
          <a:prstGeom prst="rect">
            <a:avLst/>
          </a:prstGeom>
          <a:noFill/>
          <a:extLst>
            <a:ext uri="{909E8E84-426E-40DD-AFC4-6F175D3DCCD1}">
              <a14:hiddenFill xmlns:a14="http://schemas.microsoft.com/office/drawing/2010/main">
                <a:solidFill>
                  <a:srgbClr val="FFFFFF"/>
                </a:solidFill>
              </a14:hiddenFill>
            </a:ext>
          </a:extLst>
        </p:spPr>
      </p:pic>
      <p:pic>
        <p:nvPicPr>
          <p:cNvPr id="194563" name="Picture 3" descr="H:\DCIM\100D3200\DSC_027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8792" y="5204763"/>
            <a:ext cx="2168376" cy="3051176"/>
          </a:xfrm>
          <a:prstGeom prst="rect">
            <a:avLst/>
          </a:prstGeom>
          <a:noFill/>
          <a:extLst>
            <a:ext uri="{909E8E84-426E-40DD-AFC4-6F175D3DCCD1}">
              <a14:hiddenFill xmlns:a14="http://schemas.microsoft.com/office/drawing/2010/main">
                <a:solidFill>
                  <a:srgbClr val="FFFFFF"/>
                </a:solidFill>
              </a14:hiddenFill>
            </a:ext>
          </a:extLst>
        </p:spPr>
      </p:pic>
      <p:pic>
        <p:nvPicPr>
          <p:cNvPr id="194564" name="Picture 4" descr="H:\DCIM\100D3200\DSC_029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903" y="5221288"/>
            <a:ext cx="3570297" cy="3051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464" y="8657167"/>
            <a:ext cx="738014" cy="486833"/>
          </a:xfrm>
        </p:spPr>
        <p:txBody>
          <a:bodyPr/>
          <a:lstStyle/>
          <a:p>
            <a:pPr>
              <a:defRPr/>
            </a:pPr>
            <a:fld id="{C2735C76-C27D-495B-85FB-A45C95B8496F}" type="slidenum">
              <a:rPr lang="en-US" smtClean="0"/>
              <a:pPr>
                <a:defRPr/>
              </a:pPr>
              <a:t>84</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561136823"/>
              </p:ext>
            </p:extLst>
          </p:nvPr>
        </p:nvGraphicFramePr>
        <p:xfrm>
          <a:off x="457200" y="1295400"/>
          <a:ext cx="5943600" cy="5657750"/>
        </p:xfrm>
        <a:graphic>
          <a:graphicData uri="http://schemas.openxmlformats.org/drawingml/2006/table">
            <a:tbl>
              <a:tblPr>
                <a:tableStyleId>{ED083AE6-46FA-4A59-8FB0-9F97EB10719F}</a:tableStyleId>
              </a:tblPr>
              <a:tblGrid>
                <a:gridCol w="2057400"/>
                <a:gridCol w="990600"/>
                <a:gridCol w="990600"/>
                <a:gridCol w="935935"/>
                <a:gridCol w="969065"/>
              </a:tblGrid>
              <a:tr h="502920">
                <a:tc>
                  <a:txBody>
                    <a:bodyPr/>
                    <a:lstStyle/>
                    <a:p>
                      <a:pPr marL="0" marR="0" algn="l" hangingPunct="0">
                        <a:spcBef>
                          <a:spcPts val="0"/>
                        </a:spcBef>
                        <a:spcAft>
                          <a:spcPts val="0"/>
                        </a:spcAft>
                      </a:pPr>
                      <a:r>
                        <a:rPr lang="en-US" sz="1100" dirty="0" smtClean="0">
                          <a:effectLst/>
                        </a:rPr>
                        <a:t>Performance Measurement Indicators</a:t>
                      </a:r>
                      <a:endParaRPr lang="en-US" sz="1100" b="1"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2011-2012</a:t>
                      </a:r>
                      <a:endParaRPr lang="en-US" sz="1100" b="1" dirty="0">
                        <a:solidFill>
                          <a:srgbClr val="CC9900"/>
                        </a:solidFill>
                        <a:effectLst/>
                        <a:latin typeface="Times New Roman"/>
                        <a:ea typeface="Times New Roman"/>
                      </a:endParaRPr>
                    </a:p>
                  </a:txBody>
                  <a:tcPr marL="68580" marR="68580" marT="0" marB="0"/>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dirty="0" smtClean="0">
                          <a:solidFill>
                            <a:srgbClr val="CC9900"/>
                          </a:solidFill>
                          <a:effectLst/>
                        </a:rPr>
                        <a:t>FY 2012-2013</a:t>
                      </a:r>
                    </a:p>
                  </a:txBody>
                  <a:tcPr marL="68580" marR="68580" marT="0" marB="0"/>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dirty="0" smtClean="0">
                          <a:solidFill>
                            <a:srgbClr val="CC9900"/>
                          </a:solidFill>
                          <a:effectLst/>
                        </a:rPr>
                        <a:t>FY 2013-2014</a:t>
                      </a:r>
                    </a:p>
                  </a:txBody>
                  <a:tcPr marL="68580" marR="68580" marT="0" marB="0"/>
                </a:tc>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dirty="0" smtClean="0">
                          <a:solidFill>
                            <a:srgbClr val="CC9900"/>
                          </a:solidFill>
                          <a:effectLst/>
                        </a:rPr>
                        <a:t>FY 2014-2015</a:t>
                      </a:r>
                    </a:p>
                    <a:p>
                      <a:pPr marL="0" marR="0" algn="ctr" hangingPunct="0">
                        <a:spcBef>
                          <a:spcPts val="0"/>
                        </a:spcBef>
                        <a:spcAft>
                          <a:spcPts val="0"/>
                        </a:spcAft>
                      </a:pPr>
                      <a:endParaRPr lang="en-US" sz="1100" b="1" dirty="0">
                        <a:solidFill>
                          <a:srgbClr val="CC9900"/>
                        </a:solidFill>
                        <a:effectLst/>
                        <a:latin typeface="Times New Roman"/>
                        <a:ea typeface="Times New Roman"/>
                      </a:endParaRPr>
                    </a:p>
                  </a:txBody>
                  <a:tcPr marL="68580" marR="68580" marT="0" marB="0"/>
                </a:tc>
              </a:tr>
              <a:tr h="180075">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Times New Roman"/>
                        <a:ea typeface="Times New Roman"/>
                      </a:endParaRPr>
                    </a:p>
                  </a:txBody>
                  <a:tcPr marL="68580" marR="68580" marT="0" marB="0"/>
                </a:tc>
              </a:tr>
              <a:tr h="180075">
                <a:tc>
                  <a:txBody>
                    <a:bodyPr/>
                    <a:lstStyle/>
                    <a:p>
                      <a:pPr marL="0" marR="0" algn="ctr" hangingPunct="0">
                        <a:spcBef>
                          <a:spcPts val="0"/>
                        </a:spcBef>
                        <a:spcAft>
                          <a:spcPts val="0"/>
                        </a:spcAft>
                      </a:pPr>
                      <a:r>
                        <a:rPr lang="en-US" sz="1100" u="none" dirty="0">
                          <a:effectLst/>
                        </a:rPr>
                        <a:t>Demand</a:t>
                      </a:r>
                      <a:endParaRPr lang="en-US" sz="1100" b="1" u="none" dirty="0">
                        <a:solidFill>
                          <a:srgbClr val="C000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Times New Roman"/>
                        <a:ea typeface="Times New Roman"/>
                      </a:endParaRPr>
                    </a:p>
                  </a:txBody>
                  <a:tcPr marL="68580" marR="68580" marT="0" marB="0"/>
                </a:tc>
              </a:tr>
              <a:tr h="180075">
                <a:tc>
                  <a:txBody>
                    <a:bodyPr/>
                    <a:lstStyle/>
                    <a:p>
                      <a:pPr marL="0" marR="0" hangingPunct="0">
                        <a:spcBef>
                          <a:spcPts val="0"/>
                        </a:spcBef>
                        <a:spcAft>
                          <a:spcPts val="0"/>
                        </a:spcAft>
                      </a:pPr>
                      <a:r>
                        <a:rPr lang="en-US" sz="1100" dirty="0">
                          <a:effectLst/>
                        </a:rPr>
                        <a:t>City Population</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7,500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7,650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7,800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7,950</a:t>
                      </a:r>
                      <a:endParaRPr lang="en-US" sz="1100" dirty="0">
                        <a:latin typeface="+mn-lt"/>
                      </a:endParaRPr>
                    </a:p>
                  </a:txBody>
                  <a:tcPr marL="68580" marR="68580" marT="0" marB="0"/>
                </a:tc>
              </a:tr>
              <a:tr h="389415">
                <a:tc>
                  <a:txBody>
                    <a:bodyPr/>
                    <a:lstStyle/>
                    <a:p>
                      <a:pPr marL="0" marR="0" hangingPunct="0">
                        <a:spcBef>
                          <a:spcPts val="0"/>
                        </a:spcBef>
                        <a:spcAft>
                          <a:spcPts val="0"/>
                        </a:spcAft>
                      </a:pPr>
                      <a:r>
                        <a:rPr lang="en-US" sz="1100" dirty="0">
                          <a:effectLst/>
                        </a:rPr>
                        <a:t>Number of </a:t>
                      </a:r>
                      <a:r>
                        <a:rPr lang="en-US" sz="1100" dirty="0" smtClean="0">
                          <a:effectLst/>
                        </a:rPr>
                        <a:t>Budgeted</a:t>
                      </a:r>
                      <a:r>
                        <a:rPr lang="en-US" sz="1100" baseline="0" dirty="0" smtClean="0">
                          <a:effectLst/>
                        </a:rPr>
                        <a:t> Positions</a:t>
                      </a:r>
                      <a:endParaRPr lang="en-US" sz="1100" dirty="0">
                        <a:effectLst/>
                      </a:endParaRPr>
                    </a:p>
                    <a:p>
                      <a:pPr marL="0" marR="0" hangingPunct="0">
                        <a:spcBef>
                          <a:spcPts val="0"/>
                        </a:spcBef>
                        <a:spcAft>
                          <a:spcPts val="0"/>
                        </a:spcAft>
                      </a:pPr>
                      <a:r>
                        <a:rPr lang="en-US" sz="1100" dirty="0" smtClean="0">
                          <a:effectLst/>
                        </a:rPr>
                        <a:t>Number </a:t>
                      </a:r>
                      <a:r>
                        <a:rPr lang="en-US" sz="1100" dirty="0">
                          <a:effectLst/>
                        </a:rPr>
                        <a:t>of City Departments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118.4</a:t>
                      </a:r>
                      <a:endParaRPr lang="en-US" sz="1100" dirty="0">
                        <a:effectLst/>
                      </a:endParaRPr>
                    </a:p>
                    <a:p>
                      <a:pPr marL="0" marR="0" algn="ctr" hangingPunct="0">
                        <a:spcBef>
                          <a:spcPts val="0"/>
                        </a:spcBef>
                        <a:spcAft>
                          <a:spcPts val="0"/>
                        </a:spcAft>
                      </a:pPr>
                      <a:r>
                        <a:rPr lang="en-US" sz="1100" dirty="0" smtClean="0">
                          <a:effectLst/>
                        </a:rPr>
                        <a:t>29</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118.5</a:t>
                      </a:r>
                    </a:p>
                    <a:p>
                      <a:pPr marL="0" marR="0" algn="ctr" hangingPunct="0">
                        <a:spcBef>
                          <a:spcPts val="0"/>
                        </a:spcBef>
                        <a:spcAft>
                          <a:spcPts val="0"/>
                        </a:spcAft>
                      </a:pPr>
                      <a:r>
                        <a:rPr lang="en-US" sz="1100" dirty="0" smtClean="0">
                          <a:effectLst/>
                        </a:rPr>
                        <a:t>29</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119.5</a:t>
                      </a:r>
                    </a:p>
                    <a:p>
                      <a:pPr marL="0" marR="0" algn="ctr" hangingPunct="0">
                        <a:spcBef>
                          <a:spcPts val="0"/>
                        </a:spcBef>
                        <a:spcAft>
                          <a:spcPts val="0"/>
                        </a:spcAft>
                      </a:pPr>
                      <a:r>
                        <a:rPr lang="en-US" sz="1100" dirty="0" smtClean="0">
                          <a:effectLst/>
                        </a:rPr>
                        <a:t>29</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123.5</a:t>
                      </a:r>
                      <a:br>
                        <a:rPr lang="en-US" sz="1100" dirty="0" smtClean="0">
                          <a:effectLst/>
                          <a:latin typeface="+mn-lt"/>
                          <a:ea typeface="Times New Roman"/>
                        </a:rPr>
                      </a:br>
                      <a:r>
                        <a:rPr lang="en-US" sz="1100" dirty="0" smtClean="0">
                          <a:effectLst/>
                          <a:latin typeface="+mn-lt"/>
                          <a:ea typeface="Times New Roman"/>
                        </a:rPr>
                        <a:t>29</a:t>
                      </a:r>
                      <a:endParaRPr lang="en-US" sz="1100" dirty="0">
                        <a:effectLst/>
                        <a:latin typeface="+mn-lt"/>
                        <a:ea typeface="Times New Roman"/>
                      </a:endParaRPr>
                    </a:p>
                  </a:txBody>
                  <a:tcPr marL="68580" marR="68580" marT="0" marB="0"/>
                </a:tc>
              </a:tr>
              <a:tr h="180075">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80075">
                <a:tc>
                  <a:txBody>
                    <a:bodyPr/>
                    <a:lstStyle/>
                    <a:p>
                      <a:pPr marL="0" marR="0" algn="ctr" hangingPunct="0">
                        <a:spcBef>
                          <a:spcPts val="0"/>
                        </a:spcBef>
                        <a:spcAft>
                          <a:spcPts val="0"/>
                        </a:spcAft>
                      </a:pPr>
                      <a:r>
                        <a:rPr lang="en-US" sz="1100" u="none" dirty="0">
                          <a:effectLst/>
                        </a:rPr>
                        <a:t>Input</a:t>
                      </a:r>
                      <a:endParaRPr lang="en-US" sz="1100" b="1" u="none" dirty="0">
                        <a:solidFill>
                          <a:srgbClr val="C000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73250">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83827">
                <a:tc>
                  <a:txBody>
                    <a:bodyPr/>
                    <a:lstStyle/>
                    <a:p>
                      <a:pPr marL="0" marR="0" hangingPunct="0">
                        <a:spcBef>
                          <a:spcPts val="0"/>
                        </a:spcBef>
                        <a:spcAft>
                          <a:spcPts val="0"/>
                        </a:spcAft>
                      </a:pPr>
                      <a:r>
                        <a:rPr lang="en-US" sz="1100" dirty="0">
                          <a:effectLst/>
                        </a:rPr>
                        <a:t>Operating Expenditures</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$104,925</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$107,660</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$118,011</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$119,765</a:t>
                      </a:r>
                      <a:endParaRPr lang="en-US" sz="1100" dirty="0">
                        <a:latin typeface="+mn-lt"/>
                      </a:endParaRPr>
                    </a:p>
                  </a:txBody>
                  <a:tcPr marL="68580" marR="68580" marT="0" marB="0"/>
                </a:tc>
              </a:tr>
              <a:tr h="216263">
                <a:tc>
                  <a:txBody>
                    <a:bodyPr/>
                    <a:lstStyle/>
                    <a:p>
                      <a:pPr marL="0" marR="0" hangingPunct="0">
                        <a:spcBef>
                          <a:spcPts val="0"/>
                        </a:spcBef>
                        <a:spcAft>
                          <a:spcPts val="0"/>
                        </a:spcAft>
                      </a:pPr>
                      <a:r>
                        <a:rPr lang="en-US" sz="1100" dirty="0">
                          <a:effectLst/>
                        </a:rPr>
                        <a:t>Total Number of Personnel (FTE)</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rPr>
                        <a:t>1.1</a:t>
                      </a:r>
                      <a:endParaRPr lang="en-US" sz="1100" dirty="0">
                        <a:effectLst/>
                        <a:latin typeface="+mn-lt"/>
                        <a:ea typeface="Times New Roman"/>
                      </a:endParaRPr>
                    </a:p>
                  </a:txBody>
                  <a:tcPr marL="68580" marR="68580" marT="0" marB="0"/>
                </a:tc>
              </a:tr>
              <a:tr h="180075">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83827">
                <a:tc>
                  <a:txBody>
                    <a:bodyPr/>
                    <a:lstStyle/>
                    <a:p>
                      <a:pPr marL="0" marR="0" algn="ctr" hangingPunct="0">
                        <a:spcBef>
                          <a:spcPts val="0"/>
                        </a:spcBef>
                        <a:spcAft>
                          <a:spcPts val="0"/>
                        </a:spcAft>
                      </a:pPr>
                      <a:r>
                        <a:rPr lang="en-US" sz="1100" u="none" dirty="0">
                          <a:effectLst/>
                        </a:rPr>
                        <a:t>Output</a:t>
                      </a:r>
                      <a:endParaRPr lang="en-US" sz="1100" b="1" u="none" dirty="0">
                        <a:solidFill>
                          <a:srgbClr val="C000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80075">
                <a:tc>
                  <a:txBody>
                    <a:bodyPr/>
                    <a:lstStyle/>
                    <a:p>
                      <a:pPr marL="0" marR="0" algn="ctr"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dirty="0" smtClean="0">
                          <a:effectLst/>
                        </a:rPr>
                        <a:t>Job</a:t>
                      </a:r>
                      <a:r>
                        <a:rPr lang="en-US" sz="1100" baseline="0" dirty="0" smtClean="0">
                          <a:effectLst/>
                        </a:rPr>
                        <a:t> Applications processed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1,500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900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1,069</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850</a:t>
                      </a:r>
                      <a:endParaRPr lang="en-US" sz="1100" dirty="0">
                        <a:solidFill>
                          <a:schemeClr val="tx1"/>
                        </a:solidFill>
                        <a:effectLst/>
                        <a:latin typeface="+mn-lt"/>
                        <a:ea typeface="Times New Roman"/>
                      </a:endParaRPr>
                    </a:p>
                  </a:txBody>
                  <a:tcPr marL="68580" marR="68580" marT="0" marB="0"/>
                </a:tc>
              </a:tr>
              <a:tr h="244653">
                <a:tc>
                  <a:txBody>
                    <a:bodyPr/>
                    <a:lstStyle/>
                    <a:p>
                      <a:pPr marL="0" marR="0" hangingPunct="0">
                        <a:spcBef>
                          <a:spcPts val="0"/>
                        </a:spcBef>
                        <a:spcAft>
                          <a:spcPts val="0"/>
                        </a:spcAft>
                      </a:pPr>
                      <a:r>
                        <a:rPr lang="en-US" sz="1100" dirty="0">
                          <a:effectLst/>
                        </a:rPr>
                        <a:t>Number of </a:t>
                      </a:r>
                      <a:r>
                        <a:rPr lang="en-US" sz="1100" dirty="0" smtClean="0">
                          <a:effectLst/>
                        </a:rPr>
                        <a:t>Job Applicants Hired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20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15</a:t>
                      </a:r>
                      <a:endParaRPr lang="en-US" sz="110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a:effectLst/>
                        </a:rPr>
                        <a:t>Number of </a:t>
                      </a:r>
                      <a:r>
                        <a:rPr lang="en-US" sz="1100" baseline="0" dirty="0" smtClean="0">
                          <a:effectLst/>
                        </a:rPr>
                        <a:t> Terminations processed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 12</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effectLst/>
                        </a:rPr>
                        <a:t>15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10</a:t>
                      </a:r>
                      <a:endParaRPr lang="en-US" sz="1100" dirty="0">
                        <a:solidFill>
                          <a:schemeClr val="tx1"/>
                        </a:solidFill>
                        <a:effectLst/>
                        <a:latin typeface="+mn-lt"/>
                        <a:ea typeface="Times New Roman"/>
                      </a:endParaRPr>
                    </a:p>
                  </a:txBody>
                  <a:tcPr marL="68580" marR="68580" marT="0" marB="0"/>
                </a:tc>
              </a:tr>
              <a:tr h="183827">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r>
              <a:tr h="180075">
                <a:tc>
                  <a:txBody>
                    <a:bodyPr/>
                    <a:lstStyle/>
                    <a:p>
                      <a:pPr marL="0" marR="0" algn="ctr" hangingPunct="0">
                        <a:spcBef>
                          <a:spcPts val="0"/>
                        </a:spcBef>
                        <a:spcAft>
                          <a:spcPts val="0"/>
                        </a:spcAft>
                      </a:pPr>
                      <a:r>
                        <a:rPr lang="en-US" sz="1100" u="none" dirty="0">
                          <a:effectLst/>
                        </a:rPr>
                        <a:t>Efficiency</a:t>
                      </a:r>
                      <a:endParaRPr lang="en-US" sz="1100" b="1" u="none" dirty="0">
                        <a:solidFill>
                          <a:srgbClr val="C00000"/>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183827">
                <a:tc>
                  <a:txBody>
                    <a:bodyPr/>
                    <a:lstStyle/>
                    <a:p>
                      <a:pPr marL="0" marR="0" hangingPunct="0">
                        <a:spcBef>
                          <a:spcPts val="0"/>
                        </a:spcBef>
                        <a:spcAft>
                          <a:spcPts val="0"/>
                        </a:spcAft>
                      </a:pPr>
                      <a:r>
                        <a:rPr lang="en-US" sz="1100" dirty="0">
                          <a:effectLst/>
                        </a:rPr>
                        <a:t> </a:t>
                      </a:r>
                      <a:endParaRPr lang="en-US" sz="1100" dirty="0">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effectLst/>
                        </a:rPr>
                        <a:t> </a:t>
                      </a: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dirty="0" smtClean="0">
                          <a:effectLst/>
                        </a:rPr>
                        <a:t>HR</a:t>
                      </a:r>
                      <a:r>
                        <a:rPr lang="en-US" sz="1100" baseline="0" dirty="0" smtClean="0">
                          <a:effectLst/>
                        </a:rPr>
                        <a:t> </a:t>
                      </a:r>
                      <a:r>
                        <a:rPr lang="en-US" sz="1100" dirty="0" smtClean="0">
                          <a:effectLst/>
                        </a:rPr>
                        <a:t>Expenditures </a:t>
                      </a:r>
                      <a:r>
                        <a:rPr lang="en-US" sz="1100" dirty="0">
                          <a:effectLst/>
                        </a:rPr>
                        <a:t>as % of General Fund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1.28%</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1.27%</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1.29%</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1.21%</a:t>
                      </a:r>
                      <a:endParaRPr lang="en-US" sz="1100" dirty="0">
                        <a:latin typeface="+mn-lt"/>
                      </a:endParaRPr>
                    </a:p>
                  </a:txBody>
                  <a:tcPr marL="68580" marR="68580" marT="0" marB="0"/>
                </a:tc>
              </a:tr>
              <a:tr h="229511">
                <a:tc>
                  <a:txBody>
                    <a:bodyPr/>
                    <a:lstStyle/>
                    <a:p>
                      <a:pPr marL="0" marR="0" hangingPunct="0">
                        <a:spcBef>
                          <a:spcPts val="0"/>
                        </a:spcBef>
                        <a:spcAft>
                          <a:spcPts val="0"/>
                        </a:spcAft>
                      </a:pPr>
                      <a:r>
                        <a:rPr lang="en-US" sz="1100" dirty="0">
                          <a:effectLst/>
                        </a:rPr>
                        <a:t>FTE as % of General Fund FTE</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1.24%</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t>1.24%</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1.24%</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1.21%</a:t>
                      </a:r>
                      <a:endParaRPr lang="en-US" sz="1100" dirty="0">
                        <a:latin typeface="+mn-lt"/>
                      </a:endParaRPr>
                    </a:p>
                  </a:txBody>
                  <a:tcPr marL="68580" marR="68580" marT="0" marB="0"/>
                </a:tc>
              </a:tr>
              <a:tr h="167640">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endParaRPr lang="en-US" sz="1100" b="1" u="none" dirty="0" smtClean="0">
                        <a:solidFill>
                          <a:srgbClr val="336600"/>
                        </a:solidFill>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r>
              <a:tr h="192355">
                <a:tc>
                  <a:txBody>
                    <a:bodyPr/>
                    <a:lstStyle/>
                    <a:p>
                      <a:pPr marL="0" marR="0" indent="0" algn="ctr" defTabSz="914400" rtl="0" eaLnBrk="1" fontAlgn="auto" latinLnBrk="0" hangingPunct="0">
                        <a:lnSpc>
                          <a:spcPct val="100000"/>
                        </a:lnSpc>
                        <a:spcBef>
                          <a:spcPts val="0"/>
                        </a:spcBef>
                        <a:spcAft>
                          <a:spcPts val="0"/>
                        </a:spcAft>
                        <a:buClrTx/>
                        <a:buSzTx/>
                        <a:buFontTx/>
                        <a:buNone/>
                        <a:tabLst/>
                        <a:defRPr/>
                      </a:pPr>
                      <a:r>
                        <a:rPr lang="en-US" sz="1100" u="none" dirty="0" smtClean="0">
                          <a:effectLst/>
                        </a:rPr>
                        <a:t>Effectiveness</a:t>
                      </a:r>
                      <a:endParaRPr lang="en-US" sz="1100" b="1" u="none" dirty="0" smtClean="0">
                        <a:solidFill>
                          <a:srgbClr val="C00000"/>
                        </a:solidFill>
                        <a:effectLst/>
                        <a:latin typeface="+mn-lt"/>
                        <a:ea typeface="Times New Roman"/>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c>
                  <a:txBody>
                    <a:bodyPr/>
                    <a:lstStyle/>
                    <a:p>
                      <a:pPr marL="0" marR="0" algn="ctr" hangingPunct="0">
                        <a:spcBef>
                          <a:spcPts val="0"/>
                        </a:spcBef>
                        <a:spcAft>
                          <a:spcPts val="0"/>
                        </a:spcAft>
                      </a:pPr>
                      <a:endParaRPr lang="en-US" sz="1100" dirty="0">
                        <a:latin typeface="+mn-lt"/>
                      </a:endParaRPr>
                    </a:p>
                  </a:txBody>
                  <a:tcPr marL="68580" marR="68580" marT="0" marB="0"/>
                </a:tc>
              </a:tr>
              <a:tr h="192355">
                <a:tc>
                  <a:txBody>
                    <a:bodyPr/>
                    <a:lstStyle/>
                    <a:p>
                      <a:pPr marL="0" marR="0" hangingPunct="0">
                        <a:spcBef>
                          <a:spcPts val="0"/>
                        </a:spcBef>
                        <a:spcAft>
                          <a:spcPts val="0"/>
                        </a:spcAft>
                      </a:pPr>
                      <a:r>
                        <a:rPr lang="en-US" sz="1100" dirty="0" smtClean="0">
                          <a:effectLst/>
                        </a:rPr>
                        <a:t>% of Job Turnover Rate</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t>10%</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t>13%</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17%</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8%</a:t>
                      </a:r>
                      <a:endParaRPr lang="en-US" sz="1100" dirty="0">
                        <a:solidFill>
                          <a:schemeClr val="tx1"/>
                        </a:solidFill>
                        <a:latin typeface="+mn-lt"/>
                      </a:endParaRPr>
                    </a:p>
                  </a:txBody>
                  <a:tcPr marL="68580" marR="68580" marT="0" marB="0"/>
                </a:tc>
              </a:tr>
            </a:tbl>
          </a:graphicData>
        </a:graphic>
      </p:graphicFrame>
      <p:sp>
        <p:nvSpPr>
          <p:cNvPr id="87212"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HUMAN RESOURCES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85</a:t>
            </a:fld>
            <a:endParaRPr lang="en-US" dirty="0"/>
          </a:p>
        </p:txBody>
      </p:sp>
      <p:sp>
        <p:nvSpPr>
          <p:cNvPr id="88066" name="Rectangle 5"/>
          <p:cNvSpPr>
            <a:spLocks noGrp="1" noChangeArrowheads="1"/>
          </p:cNvSpPr>
          <p:nvPr>
            <p:ph type="title" idx="4294967295"/>
          </p:nvPr>
        </p:nvSpPr>
        <p:spPr>
          <a:xfrm>
            <a:off x="0" y="-3052763"/>
            <a:ext cx="6172200" cy="1308100"/>
          </a:xfrm>
          <a:solidFill>
            <a:schemeClr val="bg1"/>
          </a:solidFill>
        </p:spPr>
        <p:txBody>
          <a:bodyPr>
            <a:spAutoFit/>
          </a:bodyPr>
          <a:lstStyle/>
          <a:p>
            <a:pPr algn="l" eaLnBrk="1" hangingPunct="1"/>
            <a:r>
              <a:rPr lang="en-US" sz="1400" b="1" dirty="0" smtClean="0">
                <a:solidFill>
                  <a:srgbClr val="336600"/>
                </a:solidFill>
                <a:cs typeface="Times New Roman" pitchFamily="18" charset="0"/>
              </a:rPr>
              <a:t>HUMAN RESOURCES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2198212443"/>
              </p:ext>
            </p:extLst>
          </p:nvPr>
        </p:nvGraphicFramePr>
        <p:xfrm>
          <a:off x="457200" y="1828800"/>
          <a:ext cx="6019800" cy="901137"/>
        </p:xfrm>
        <a:graphic>
          <a:graphicData uri="http://schemas.openxmlformats.org/drawingml/2006/table">
            <a:tbl>
              <a:tblPr>
                <a:tableStyleId>{ED083AE6-46FA-4A59-8FB0-9F97EB10719F}</a:tableStyleId>
              </a:tblPr>
              <a:tblGrid>
                <a:gridCol w="2088826"/>
                <a:gridCol w="980092"/>
                <a:gridCol w="983627"/>
                <a:gridCol w="1022973"/>
                <a:gridCol w="944282"/>
              </a:tblGrid>
              <a:tr h="502920">
                <a:tc>
                  <a:txBody>
                    <a:bodyPr/>
                    <a:lstStyle/>
                    <a:p>
                      <a:pPr marL="0" marR="0" hangingPunct="0">
                        <a:spcBef>
                          <a:spcPts val="0"/>
                        </a:spcBef>
                        <a:spcAft>
                          <a:spcPts val="0"/>
                        </a:spcAft>
                      </a:pPr>
                      <a:endParaRPr lang="en-US" sz="1100" dirty="0" smtClean="0">
                        <a:effectLst/>
                        <a:latin typeface="Times New Roman"/>
                        <a:ea typeface="Times New Roman"/>
                      </a:endParaRPr>
                    </a:p>
                    <a:p>
                      <a:pPr marL="0" marR="0" indent="0" algn="l" defTabSz="685800" rtl="0" eaLnBrk="1" fontAlgn="auto" latinLnBrk="0" hangingPunct="0">
                        <a:lnSpc>
                          <a:spcPct val="100000"/>
                        </a:lnSpc>
                        <a:spcBef>
                          <a:spcPts val="0"/>
                        </a:spcBef>
                        <a:spcAft>
                          <a:spcPts val="0"/>
                        </a:spcAft>
                        <a:buClrTx/>
                        <a:buSzTx/>
                        <a:buFontTx/>
                        <a:buNone/>
                        <a:tabLst/>
                        <a:defRPr/>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Times New Roman"/>
                        <a:ea typeface="Times New Roman"/>
                      </a:endParaRPr>
                    </a:p>
                  </a:txBody>
                  <a:tcPr marL="67661" marR="67661" marT="0" marB="0"/>
                </a:tc>
              </a:tr>
              <a:tr h="167640">
                <a:tc>
                  <a:txBody>
                    <a:bodyPr/>
                    <a:lstStyle/>
                    <a:p>
                      <a:pPr marL="0" marR="0" hangingPunct="0">
                        <a:spcBef>
                          <a:spcPts val="0"/>
                        </a:spcBef>
                        <a:spcAft>
                          <a:spcPts val="0"/>
                        </a:spcAft>
                      </a:pPr>
                      <a:r>
                        <a:rPr lang="en-US" sz="1100" dirty="0" smtClean="0">
                          <a:effectLst/>
                        </a:rPr>
                        <a:t>Human</a:t>
                      </a:r>
                      <a:r>
                        <a:rPr lang="en-US" sz="1100" baseline="0" dirty="0" smtClean="0">
                          <a:effectLst/>
                        </a:rPr>
                        <a:t> Resources Director</a:t>
                      </a:r>
                      <a:r>
                        <a:rPr lang="en-US" sz="1100" dirty="0" smtClean="0">
                          <a:effectLst/>
                        </a:rPr>
                        <a:t>                             </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r>
              <a:tr h="230577">
                <a:tc>
                  <a:txBody>
                    <a:bodyPr/>
                    <a:lstStyle/>
                    <a:p>
                      <a:pPr marL="0" marR="0" hangingPunct="0">
                        <a:spcBef>
                          <a:spcPts val="0"/>
                        </a:spcBef>
                        <a:spcAft>
                          <a:spcPts val="0"/>
                        </a:spcAft>
                      </a:pPr>
                      <a:r>
                        <a:rPr lang="en-US" sz="1100" dirty="0">
                          <a:effectLst/>
                        </a:rPr>
                        <a:t>Total</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1.1</a:t>
                      </a:r>
                      <a:endParaRPr lang="en-US" sz="1100" dirty="0">
                        <a:effectLst/>
                        <a:latin typeface="Times New Roman"/>
                        <a:ea typeface="Times New Roman"/>
                      </a:endParaRPr>
                    </a:p>
                  </a:txBody>
                  <a:tcPr marL="67661" marR="67661" marT="0" marB="0"/>
                </a:tc>
              </a:tr>
            </a:tbl>
          </a:graphicData>
        </a:graphic>
      </p:graphicFrame>
      <p:graphicFrame>
        <p:nvGraphicFramePr>
          <p:cNvPr id="7" name="Diagram 6"/>
          <p:cNvGraphicFramePr/>
          <p:nvPr/>
        </p:nvGraphicFramePr>
        <p:xfrm>
          <a:off x="1714500" y="3276600"/>
          <a:ext cx="3124200" cy="2178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8094" name="Rectangle 5"/>
          <p:cNvSpPr txBox="1">
            <a:spLocks noChangeArrowheads="1"/>
          </p:cNvSpPr>
          <p:nvPr/>
        </p:nvSpPr>
        <p:spPr bwMode="auto">
          <a:xfrm>
            <a:off x="1447800" y="3395036"/>
            <a:ext cx="41148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dirty="0">
                <a:solidFill>
                  <a:schemeClr val="bg2">
                    <a:lumMod val="50000"/>
                  </a:schemeClr>
                </a:solidFill>
                <a:latin typeface="Calibri" pitchFamily="34" charset="0"/>
                <a:cs typeface="Times New Roman" pitchFamily="18" charset="0"/>
              </a:rPr>
              <a:t>HUMAN RESOURCES ORGANIZATIONAL CHART</a:t>
            </a:r>
            <a:r>
              <a:rPr lang="en-US" sz="1100" dirty="0">
                <a:solidFill>
                  <a:schemeClr val="bg2">
                    <a:lumMod val="50000"/>
                  </a:schemeClr>
                </a:solidFill>
                <a:latin typeface="Calibri" pitchFamily="34" charset="0"/>
              </a:rPr>
              <a:t/>
            </a:r>
            <a:br>
              <a:rPr lang="en-US" sz="1100" dirty="0">
                <a:solidFill>
                  <a:schemeClr val="bg2">
                    <a:lumMod val="50000"/>
                  </a:schemeClr>
                </a:solidFill>
                <a:latin typeface="Calibri" pitchFamily="34" charset="0"/>
              </a:rPr>
            </a:br>
            <a:endParaRPr lang="en-US" sz="1000" dirty="0">
              <a:solidFill>
                <a:schemeClr val="bg2">
                  <a:lumMod val="50000"/>
                </a:schemeClr>
              </a:solidFill>
              <a:latin typeface="Calibri" pitchFamily="34" charset="0"/>
            </a:endParaRPr>
          </a:p>
        </p:txBody>
      </p:sp>
      <p:pic>
        <p:nvPicPr>
          <p:cNvPr id="178178" name="Picture 2" descr="G:\Photos\ACTION\HR 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5416413"/>
            <a:ext cx="4419600" cy="3075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57200" y="831076"/>
            <a:ext cx="6248400" cy="30162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INFORMATION TECHNOLOGY</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4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latin typeface="Arial" pitchFamily="34" charset="0"/>
                <a:cs typeface="+mn-cs"/>
              </a:rPr>
              <a:t>The Information Technology Department provides technical support to the organization for current software and equipment as well as planning for future technology initiatives. </a:t>
            </a:r>
          </a:p>
          <a:p>
            <a:pPr marL="171450" indent="-171450" hangingPunct="0">
              <a:buFont typeface="Arial" pitchFamily="34" charset="0"/>
              <a:buChar char="•"/>
              <a:defRPr/>
            </a:pPr>
            <a:r>
              <a:rPr lang="en-US" sz="1100" dirty="0">
                <a:latin typeface="Arial" pitchFamily="34" charset="0"/>
                <a:cs typeface="+mn-cs"/>
              </a:rPr>
              <a:t>Support includes assisting in the development and implementation of technology related policies and procedures</a:t>
            </a:r>
            <a:r>
              <a:rPr lang="en-US" sz="1100" dirty="0" smtClean="0">
                <a:latin typeface="Arial" pitchFamily="34" charset="0"/>
                <a:cs typeface="+mn-cs"/>
              </a:rPr>
              <a:t>.</a:t>
            </a:r>
          </a:p>
          <a:p>
            <a:pPr marL="171450" indent="-171450" hangingPunct="0">
              <a:buFont typeface="Arial" pitchFamily="34" charset="0"/>
              <a:buChar char="•"/>
              <a:defRPr/>
            </a:pPr>
            <a:r>
              <a:rPr lang="en-US" sz="1100" dirty="0" smtClean="0">
                <a:latin typeface="Arial" pitchFamily="34" charset="0"/>
                <a:cs typeface="+mn-cs"/>
              </a:rPr>
              <a:t>Responsible for the implementation of technology as well as planning for future technology initiatives and vision.  This includes design, development, and implementation of all voice, data, and  video applications within  the city.</a:t>
            </a:r>
            <a:endParaRPr lang="en-US" sz="1100" dirty="0">
              <a:latin typeface="Arial" pitchFamily="34" charset="0"/>
              <a:cs typeface="+mn-cs"/>
            </a:endParaRP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Information Technology is located in City Hall at 1311 Chestnut Street, Bastrop, Texas 78602.</a:t>
            </a:r>
            <a:endParaRPr lang="en-US" sz="1100" dirty="0">
              <a:latin typeface="Arial" pitchFamily="34" charset="0"/>
              <a:cs typeface="+mn-cs"/>
            </a:endParaRPr>
          </a:p>
          <a:p>
            <a:pPr eaLnBrk="0" hangingPunct="0">
              <a:buFontTx/>
              <a:buChar char="•"/>
              <a:defRPr/>
            </a:pPr>
            <a:r>
              <a:rPr lang="en-US" sz="1100" dirty="0">
                <a:latin typeface="Arial" pitchFamily="34" charset="0"/>
                <a:cs typeface="Times New Roman" pitchFamily="18" charset="0"/>
              </a:rPr>
              <a:t>   Hours are 8:00 AM to 5:00 PM, Monday through Friday, excluding holidays. </a:t>
            </a:r>
          </a:p>
          <a:p>
            <a:pPr marL="171450" indent="-171450" eaLnBrk="0" hangingPunct="0">
              <a:buFont typeface="Arial" pitchFamily="34" charset="0"/>
              <a:buChar char="•"/>
              <a:defRPr/>
            </a:pPr>
            <a:r>
              <a:rPr lang="en-US" sz="1100" dirty="0">
                <a:latin typeface="Arial" pitchFamily="34" charset="0"/>
                <a:cs typeface="Times New Roman" pitchFamily="18" charset="0"/>
              </a:rPr>
              <a:t>You may contact the staff by phone at (512) 332-8800.</a:t>
            </a:r>
            <a:endParaRPr lang="en-US" sz="1100" dirty="0">
              <a:latin typeface="Arial" pitchFamily="34" charset="0"/>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3482804905"/>
              </p:ext>
            </p:extLst>
          </p:nvPr>
        </p:nvGraphicFramePr>
        <p:xfrm>
          <a:off x="658815" y="4038601"/>
          <a:ext cx="5845174" cy="2431112"/>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1" baseline="0" dirty="0" smtClean="0">
                          <a:effectLst/>
                        </a:rPr>
                        <a:t>Expenditure Summary</a:t>
                      </a:r>
                      <a:r>
                        <a:rPr lang="en-US" sz="900" dirty="0" smtClean="0">
                          <a:effectLst/>
                        </a:rPr>
                        <a:t/>
                      </a:r>
                      <a:br>
                        <a:rPr lang="en-US" sz="900" dirty="0" smtClean="0">
                          <a:effectLst/>
                        </a:rPr>
                      </a:b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7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87,708</a:t>
                      </a:r>
                      <a:endParaRPr lang="en-US" sz="900" dirty="0"/>
                    </a:p>
                  </a:txBody>
                  <a:tcPr marL="67668" marR="67668" marT="0" marB="0" anchor="ctr"/>
                </a:tc>
                <a:tc>
                  <a:txBody>
                    <a:bodyPr/>
                    <a:lstStyle/>
                    <a:p>
                      <a:pPr marL="0" marR="0" algn="r" hangingPunct="0">
                        <a:spcBef>
                          <a:spcPts val="0"/>
                        </a:spcBef>
                        <a:spcAft>
                          <a:spcPts val="0"/>
                        </a:spcAft>
                      </a:pPr>
                      <a:r>
                        <a:rPr lang="en-US" sz="900" dirty="0" smtClean="0"/>
                        <a:t>88,270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103,065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136,055</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3,178</a:t>
                      </a:r>
                      <a:endParaRPr lang="en-US" sz="900" dirty="0"/>
                    </a:p>
                  </a:txBody>
                  <a:tcPr marL="67668" marR="67668" marT="0" marB="0" anchor="ctr"/>
                </a:tc>
                <a:tc>
                  <a:txBody>
                    <a:bodyPr/>
                    <a:lstStyle/>
                    <a:p>
                      <a:pPr marL="0" marR="0" algn="r" hangingPunct="0">
                        <a:spcBef>
                          <a:spcPts val="0"/>
                        </a:spcBef>
                        <a:spcAft>
                          <a:spcPts val="0"/>
                        </a:spcAft>
                      </a:pPr>
                      <a:r>
                        <a:rPr lang="en-US" sz="900" dirty="0" smtClean="0"/>
                        <a:t>3,200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7,590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13,710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20,101</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22,000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85,270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5,547</a:t>
                      </a:r>
                      <a:endParaRPr lang="en-US" sz="900" dirty="0"/>
                    </a:p>
                  </a:txBody>
                  <a:tcPr marL="67668" marR="67668" marT="0" marB="0" anchor="ctr"/>
                </a:tc>
                <a:tc>
                  <a:txBody>
                    <a:bodyPr/>
                    <a:lstStyle/>
                    <a:p>
                      <a:pPr marL="0" marR="0" algn="r" hangingPunct="0">
                        <a:spcBef>
                          <a:spcPts val="0"/>
                        </a:spcBef>
                        <a:spcAft>
                          <a:spcPts val="0"/>
                        </a:spcAft>
                      </a:pPr>
                      <a:r>
                        <a:rPr lang="en-US" sz="900" dirty="0" smtClean="0"/>
                        <a:t>8,000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8,515</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22,269</a:t>
                      </a:r>
                      <a:endParaRPr lang="en-US" sz="900" dirty="0"/>
                    </a:p>
                  </a:txBody>
                  <a:tcPr marL="67668" marR="67668" marT="0" marB="0" anchor="ctr"/>
                </a:tc>
                <a:tc>
                  <a:txBody>
                    <a:bodyPr/>
                    <a:lstStyle/>
                    <a:p>
                      <a:pPr marL="0" marR="0" algn="r" hangingPunct="0">
                        <a:spcBef>
                          <a:spcPts val="0"/>
                        </a:spcBef>
                        <a:spcAft>
                          <a:spcPts val="0"/>
                        </a:spcAft>
                      </a:pPr>
                      <a:r>
                        <a:rPr lang="en-US" sz="900" dirty="0" smtClean="0"/>
                        <a:t>18,850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16,000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19,200</a:t>
                      </a:r>
                      <a:endParaRPr lang="en-US" sz="900" dirty="0"/>
                    </a:p>
                  </a:txBody>
                  <a:tcPr marL="67668" marR="67668" marT="0" marB="0" anchor="ctr"/>
                </a:tc>
              </a:tr>
              <a:tr h="175363">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2,849</a:t>
                      </a:r>
                      <a:endParaRPr lang="en-US" sz="900" dirty="0"/>
                    </a:p>
                  </a:txBody>
                  <a:tcPr marL="67668" marR="67668" marT="0" marB="0" anchor="ctr"/>
                </a:tc>
                <a:tc>
                  <a:txBody>
                    <a:bodyPr/>
                    <a:lstStyle/>
                    <a:p>
                      <a:pPr marL="0" marR="0" algn="r" hangingPunct="0">
                        <a:spcBef>
                          <a:spcPts val="0"/>
                        </a:spcBef>
                        <a:spcAft>
                          <a:spcPts val="0"/>
                        </a:spcAft>
                      </a:pPr>
                      <a:r>
                        <a:rPr lang="en-US" sz="900" dirty="0" smtClean="0"/>
                        <a:t>3,900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4,200</a:t>
                      </a:r>
                      <a:endParaRPr lang="en-US" sz="900" dirty="0"/>
                    </a:p>
                  </a:txBody>
                  <a:tcPr marL="67668" marR="67668" marT="0" marB="0" anchor="ctr"/>
                </a:tc>
              </a:tr>
              <a:tr h="175363">
                <a:tc>
                  <a:txBody>
                    <a:bodyPr/>
                    <a:lstStyle/>
                    <a:p>
                      <a:pPr marL="0" marR="0" algn="l" hangingPunct="0">
                        <a:spcBef>
                          <a:spcPts val="0"/>
                        </a:spcBef>
                        <a:spcAft>
                          <a:spcPts val="0"/>
                        </a:spcAft>
                      </a:pPr>
                      <a:r>
                        <a:rPr lang="en-US" sz="900" dirty="0" smtClean="0">
                          <a:effectLst/>
                          <a:latin typeface="+mn-lt"/>
                          <a:ea typeface="+mn-ea"/>
                        </a:rPr>
                        <a:t>Capital</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54,813</a:t>
                      </a:r>
                      <a:endParaRPr lang="en-US" sz="900" dirty="0"/>
                    </a:p>
                  </a:txBody>
                  <a:tcPr marL="67668" marR="67668" marT="0" marB="0" anchor="ctr"/>
                </a:tc>
                <a:tc>
                  <a:txBody>
                    <a:bodyPr/>
                    <a:lstStyle/>
                    <a:p>
                      <a:pPr marL="0" marR="0" algn="r" hangingPunct="0">
                        <a:spcBef>
                          <a:spcPts val="0"/>
                        </a:spcBef>
                        <a:spcAft>
                          <a:spcPts val="0"/>
                        </a:spcAft>
                      </a:pPr>
                      <a:r>
                        <a:rPr lang="en-US" sz="900" dirty="0" smtClean="0"/>
                        <a:t>42,500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40,768</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71">
                <a:tc>
                  <a:txBody>
                    <a:bodyPr/>
                    <a:lstStyle/>
                    <a:p>
                      <a:pPr marL="0" marR="0" algn="l" hangingPunct="0">
                        <a:spcBef>
                          <a:spcPts val="0"/>
                        </a:spcBef>
                        <a:spcAft>
                          <a:spcPts val="0"/>
                        </a:spcAft>
                      </a:pPr>
                      <a:r>
                        <a:rPr lang="en-US" sz="900" b="1" dirty="0">
                          <a:effectLst/>
                        </a:rPr>
                        <a:t>Total</a:t>
                      </a:r>
                      <a:endParaRPr lang="en-US" sz="900" b="1" dirty="0">
                        <a:solidFill>
                          <a:srgbClr val="336600"/>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$196,465</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$185,720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$198,923</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$266,950</a:t>
                      </a:r>
                      <a:endParaRPr lang="en-US" sz="900" b="1" dirty="0">
                        <a:solidFill>
                          <a:schemeClr val="tx1"/>
                        </a:solidFill>
                      </a:endParaRPr>
                    </a:p>
                  </a:txBody>
                  <a:tcPr marL="67668" marR="67668" marT="0" marB="0" anchor="ctr"/>
                </a:tc>
              </a:tr>
            </a:tbl>
          </a:graphicData>
        </a:graphic>
      </p:graphicFrame>
      <p:pic>
        <p:nvPicPr>
          <p:cNvPr id="891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457212"/>
            <a:ext cx="914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55" name="Picture 9" descr="log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2" y="6583364"/>
            <a:ext cx="129381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304800" y="23315"/>
            <a:ext cx="800100" cy="438912"/>
          </a:xfrm>
        </p:spPr>
        <p:txBody>
          <a:bodyPr/>
          <a:lstStyle/>
          <a:p>
            <a:pPr>
              <a:defRPr/>
            </a:pPr>
            <a:fld id="{F5669E6F-A436-41F2-85FF-0D6B9183F3DF}" type="slidenum">
              <a:rPr lang="en-US" smtClean="0"/>
              <a:pPr>
                <a:defRPr/>
              </a:pPr>
              <a:t>86</a:t>
            </a:fld>
            <a:endParaRPr lang="en-US" dirty="0"/>
          </a:p>
        </p:txBody>
      </p:sp>
      <p:graphicFrame>
        <p:nvGraphicFramePr>
          <p:cNvPr id="8" name="Chart 12"/>
          <p:cNvGraphicFramePr>
            <a:graphicFrameLocks/>
          </p:cNvGraphicFramePr>
          <p:nvPr>
            <p:extLst>
              <p:ext uri="{D42A27DB-BD31-4B8C-83A1-F6EECF244321}">
                <p14:modId xmlns:p14="http://schemas.microsoft.com/office/powerpoint/2010/main" val="2397098281"/>
              </p:ext>
            </p:extLst>
          </p:nvPr>
        </p:nvGraphicFramePr>
        <p:xfrm>
          <a:off x="457200" y="6400800"/>
          <a:ext cx="3759200" cy="2952751"/>
        </p:xfrm>
        <a:graphic>
          <a:graphicData uri="http://schemas.openxmlformats.org/drawingml/2006/chart">
            <c:chart xmlns:c="http://schemas.openxmlformats.org/drawingml/2006/chart" xmlns:r="http://schemas.openxmlformats.org/officeDocument/2006/relationships" r:id="rId4"/>
          </a:graphicData>
        </a:graphic>
      </p:graphicFrame>
      <p:sp>
        <p:nvSpPr>
          <p:cNvPr id="10" name="Slide Number Placeholder 1"/>
          <p:cNvSpPr txBox="1">
            <a:spLocks/>
          </p:cNvSpPr>
          <p:nvPr/>
        </p:nvSpPr>
        <p:spPr>
          <a:xfrm>
            <a:off x="-5455" y="8686801"/>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86</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5"/>
          <p:cNvSpPr>
            <a:spLocks noChangeArrowheads="1"/>
          </p:cNvSpPr>
          <p:nvPr/>
        </p:nvSpPr>
        <p:spPr bwMode="auto">
          <a:xfrm>
            <a:off x="366722" y="546494"/>
            <a:ext cx="5500687"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 INFORMATION TECHNOLOGY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87</a:t>
            </a:fld>
            <a:endParaRPr lang="en-US" dirty="0"/>
          </a:p>
        </p:txBody>
      </p:sp>
      <p:sp>
        <p:nvSpPr>
          <p:cNvPr id="4" name="Rectangle 3"/>
          <p:cNvSpPr/>
          <p:nvPr/>
        </p:nvSpPr>
        <p:spPr>
          <a:xfrm>
            <a:off x="533400" y="1013941"/>
            <a:ext cx="6172200" cy="4154984"/>
          </a:xfrm>
          <a:prstGeom prst="rect">
            <a:avLst/>
          </a:prstGeom>
        </p:spPr>
        <p:txBody>
          <a:bodyPr wrap="square">
            <a:spAutoFit/>
          </a:bodyPr>
          <a:lstStyle/>
          <a:p>
            <a:r>
              <a:rPr lang="en-US" sz="1100" b="1" dirty="0" smtClean="0"/>
              <a:t>2013-2014 Accomplishments</a:t>
            </a:r>
            <a:endParaRPr lang="en-US" sz="1100" dirty="0" smtClean="0"/>
          </a:p>
          <a:p>
            <a:pPr marL="171450" indent="-171450">
              <a:buFont typeface="Arial" panose="020B0604020202020204" pitchFamily="34" charset="0"/>
              <a:buChar char="•"/>
            </a:pPr>
            <a:r>
              <a:rPr lang="en-US" sz="1100" dirty="0"/>
              <a:t>Replacement of 20 desktop and laptop devices. </a:t>
            </a:r>
          </a:p>
          <a:p>
            <a:pPr marL="171450" indent="-171450">
              <a:buFont typeface="Arial" panose="020B0604020202020204" pitchFamily="34" charset="0"/>
              <a:buChar char="•"/>
            </a:pPr>
            <a:r>
              <a:rPr lang="en-US" sz="1100" dirty="0" smtClean="0"/>
              <a:t>Implemented </a:t>
            </a:r>
            <a:r>
              <a:rPr lang="en-US" sz="1100" dirty="0"/>
              <a:t>enhanced </a:t>
            </a:r>
            <a:r>
              <a:rPr lang="en-US" sz="1100" dirty="0" smtClean="0"/>
              <a:t>Wi-Fi </a:t>
            </a:r>
            <a:r>
              <a:rPr lang="en-US" sz="1100" dirty="0"/>
              <a:t>access points at Library, </a:t>
            </a:r>
            <a:r>
              <a:rPr lang="en-US" sz="1100" dirty="0" smtClean="0"/>
              <a:t>Convention </a:t>
            </a:r>
            <a:r>
              <a:rPr lang="en-US" sz="1100" dirty="0"/>
              <a:t>Center, and Main Street </a:t>
            </a:r>
          </a:p>
          <a:p>
            <a:r>
              <a:rPr lang="en-US" sz="1100" dirty="0" smtClean="0"/>
              <a:t>•   Released </a:t>
            </a:r>
            <a:r>
              <a:rPr lang="en-US" sz="1100" dirty="0"/>
              <a:t>an enhanced secured VPN solution for the </a:t>
            </a:r>
            <a:r>
              <a:rPr lang="en-US" sz="1100" dirty="0" smtClean="0"/>
              <a:t>Police </a:t>
            </a:r>
            <a:r>
              <a:rPr lang="en-US" sz="1100" dirty="0"/>
              <a:t>Department. </a:t>
            </a:r>
          </a:p>
          <a:p>
            <a:pPr marL="171450" indent="-171450">
              <a:buFont typeface="Arial" panose="020B0604020202020204" pitchFamily="34" charset="0"/>
              <a:buChar char="•"/>
            </a:pPr>
            <a:r>
              <a:rPr lang="en-US" sz="1100" dirty="0" smtClean="0"/>
              <a:t>Upgraded </a:t>
            </a:r>
            <a:r>
              <a:rPr lang="en-US" sz="1100" dirty="0"/>
              <a:t>City Internet from 3 Mbps to 30 Mbps. </a:t>
            </a:r>
          </a:p>
          <a:p>
            <a:pPr marL="171450" indent="-171450">
              <a:buFont typeface="Arial" panose="020B0604020202020204" pitchFamily="34" charset="0"/>
              <a:buChar char="•"/>
            </a:pPr>
            <a:r>
              <a:rPr lang="en-US" sz="1100" dirty="0" smtClean="0"/>
              <a:t>Installed </a:t>
            </a:r>
            <a:r>
              <a:rPr lang="en-US" sz="1100" dirty="0"/>
              <a:t>full function In-Car Video solution from </a:t>
            </a:r>
            <a:r>
              <a:rPr lang="en-US" sz="1100" dirty="0" smtClean="0"/>
              <a:t>WatchGuard </a:t>
            </a:r>
            <a:r>
              <a:rPr lang="en-US" sz="1100" dirty="0"/>
              <a:t>for Police Department. </a:t>
            </a:r>
          </a:p>
          <a:p>
            <a:pPr marL="171450" indent="-171450">
              <a:buFont typeface="Arial" panose="020B0604020202020204" pitchFamily="34" charset="0"/>
              <a:buChar char="•"/>
            </a:pPr>
            <a:r>
              <a:rPr lang="en-US" sz="1100" dirty="0" smtClean="0"/>
              <a:t>Installed </a:t>
            </a:r>
            <a:r>
              <a:rPr lang="en-US" sz="1100" dirty="0"/>
              <a:t>8 In-Car AT&amp;T Routers for faster internet </a:t>
            </a:r>
            <a:r>
              <a:rPr lang="en-US" sz="1100" dirty="0" smtClean="0"/>
              <a:t>connection </a:t>
            </a:r>
            <a:r>
              <a:rPr lang="en-US" sz="1100" dirty="0"/>
              <a:t>in Police Vehicles. </a:t>
            </a:r>
          </a:p>
          <a:p>
            <a:pPr marL="171450" indent="-171450">
              <a:buFont typeface="Arial" panose="020B0604020202020204" pitchFamily="34" charset="0"/>
              <a:buChar char="•"/>
            </a:pPr>
            <a:r>
              <a:rPr lang="en-US" sz="1100" dirty="0" smtClean="0"/>
              <a:t>Implemented </a:t>
            </a:r>
            <a:r>
              <a:rPr lang="en-US" sz="1100" dirty="0"/>
              <a:t>full redundant dual host server </a:t>
            </a:r>
            <a:r>
              <a:rPr lang="en-US" sz="1100" dirty="0" smtClean="0"/>
              <a:t>configuration </a:t>
            </a:r>
            <a:r>
              <a:rPr lang="en-US" sz="1100" dirty="0"/>
              <a:t>at City Hall and Police Department. </a:t>
            </a:r>
          </a:p>
          <a:p>
            <a:pPr marL="171450" indent="-171450">
              <a:buFont typeface="Arial" panose="020B0604020202020204" pitchFamily="34" charset="0"/>
              <a:buChar char="•"/>
            </a:pPr>
            <a:r>
              <a:rPr lang="en-US" sz="1100" dirty="0" smtClean="0"/>
              <a:t>Installed Laser fiche </a:t>
            </a:r>
            <a:r>
              <a:rPr lang="en-US" sz="1100" dirty="0"/>
              <a:t>software for all </a:t>
            </a:r>
            <a:r>
              <a:rPr lang="en-US" sz="1100" dirty="0" smtClean="0"/>
              <a:t>City </a:t>
            </a:r>
            <a:r>
              <a:rPr lang="en-US" sz="1100" dirty="0"/>
              <a:t>users. </a:t>
            </a:r>
          </a:p>
          <a:p>
            <a:r>
              <a:rPr lang="en-US" sz="1100" b="1" dirty="0" smtClean="0"/>
              <a:t> </a:t>
            </a:r>
            <a:endParaRPr lang="en-US" sz="1100" dirty="0" smtClean="0"/>
          </a:p>
          <a:p>
            <a:r>
              <a:rPr lang="en-US" sz="1100" b="1" dirty="0" smtClean="0"/>
              <a:t>2014-2015 Goals </a:t>
            </a:r>
            <a:endParaRPr lang="en-US" sz="1100" dirty="0" smtClean="0"/>
          </a:p>
          <a:p>
            <a:r>
              <a:rPr lang="en-US" sz="1100" dirty="0" smtClean="0"/>
              <a:t>• </a:t>
            </a:r>
            <a:r>
              <a:rPr lang="en-US" sz="1100" dirty="0"/>
              <a:t>Creation/distribution of Technology Policies and </a:t>
            </a:r>
            <a:r>
              <a:rPr lang="en-US" sz="1100" dirty="0" smtClean="0"/>
              <a:t>Procedures </a:t>
            </a:r>
            <a:r>
              <a:rPr lang="en-US" sz="1100" dirty="0"/>
              <a:t>and computer </a:t>
            </a:r>
            <a:r>
              <a:rPr lang="en-US" sz="1100" dirty="0" smtClean="0"/>
              <a:t>standards. </a:t>
            </a:r>
            <a:endParaRPr lang="en-US" sz="1100" dirty="0"/>
          </a:p>
          <a:p>
            <a:r>
              <a:rPr lang="en-US" sz="1100" dirty="0"/>
              <a:t>• Create a City intra-net website. </a:t>
            </a:r>
          </a:p>
          <a:p>
            <a:r>
              <a:rPr lang="en-US" sz="1100" dirty="0"/>
              <a:t>• Update Microsoft software to latest versions for </a:t>
            </a:r>
            <a:r>
              <a:rPr lang="en-US" sz="1100" dirty="0" smtClean="0"/>
              <a:t>servers</a:t>
            </a:r>
            <a:r>
              <a:rPr lang="en-US" sz="1100" dirty="0"/>
              <a:t>, windows, and office. </a:t>
            </a:r>
          </a:p>
          <a:p>
            <a:r>
              <a:rPr lang="en-US" sz="1100" dirty="0"/>
              <a:t>• City wide data storage for all users and servers. </a:t>
            </a:r>
          </a:p>
          <a:p>
            <a:r>
              <a:rPr lang="en-US" sz="1100" dirty="0"/>
              <a:t>• Utilize </a:t>
            </a:r>
            <a:r>
              <a:rPr lang="en-US" sz="1100" dirty="0" smtClean="0"/>
              <a:t>Laser fiche </a:t>
            </a:r>
            <a:r>
              <a:rPr lang="en-US" sz="1100" dirty="0"/>
              <a:t>for all departments to enhance </a:t>
            </a:r>
            <a:r>
              <a:rPr lang="en-US" sz="1100" dirty="0" smtClean="0"/>
              <a:t>retention </a:t>
            </a:r>
            <a:r>
              <a:rPr lang="en-US" sz="1100" dirty="0"/>
              <a:t>and recall. </a:t>
            </a:r>
          </a:p>
          <a:p>
            <a:r>
              <a:rPr lang="en-US" sz="1100" dirty="0"/>
              <a:t>• Implement City wide replacement program for </a:t>
            </a:r>
            <a:r>
              <a:rPr lang="en-US" sz="1100" dirty="0" smtClean="0"/>
              <a:t>computers </a:t>
            </a:r>
            <a:r>
              <a:rPr lang="en-US" sz="1100" dirty="0"/>
              <a:t>and servers. </a:t>
            </a:r>
          </a:p>
          <a:p>
            <a:r>
              <a:rPr lang="en-US" sz="1100" dirty="0"/>
              <a:t>• Reduce cell phone cost by migrating to pool plans.</a:t>
            </a:r>
          </a:p>
          <a:p>
            <a:r>
              <a:rPr lang="en-US" sz="1100" dirty="0" smtClean="0"/>
              <a:t> </a:t>
            </a:r>
          </a:p>
          <a:p>
            <a:r>
              <a:rPr lang="en-US" sz="1100" b="1" dirty="0" smtClean="0"/>
              <a:t>2014-2015 Budget Objectives </a:t>
            </a:r>
            <a:endParaRPr lang="en-US" sz="1100" dirty="0" smtClean="0"/>
          </a:p>
          <a:p>
            <a:pPr marL="114300" indent="-114300">
              <a:buFont typeface="Arial" panose="020B0604020202020204" pitchFamily="34" charset="0"/>
              <a:buChar char="•"/>
            </a:pPr>
            <a:r>
              <a:rPr lang="en-US" sz="1100" dirty="0" smtClean="0"/>
              <a:t>Implement </a:t>
            </a:r>
            <a:r>
              <a:rPr lang="en-US" sz="1100" dirty="0"/>
              <a:t>Generator Maintenance and service </a:t>
            </a:r>
            <a:r>
              <a:rPr lang="en-US" sz="1100" dirty="0" smtClean="0"/>
              <a:t>agreement</a:t>
            </a:r>
            <a:r>
              <a:rPr lang="en-US" sz="1100" dirty="0"/>
              <a:t>. </a:t>
            </a:r>
          </a:p>
          <a:p>
            <a:r>
              <a:rPr lang="en-US" sz="1100" dirty="0"/>
              <a:t>• Upgrade Email Exchange server from 2003 to 2013. </a:t>
            </a:r>
          </a:p>
          <a:p>
            <a:r>
              <a:rPr lang="en-US" sz="1100" dirty="0"/>
              <a:t>• Upgrade Remote software to enhance security and </a:t>
            </a:r>
            <a:r>
              <a:rPr lang="en-US" sz="1100" dirty="0" smtClean="0"/>
              <a:t>reliability</a:t>
            </a:r>
            <a:r>
              <a:rPr lang="en-US" sz="1100" dirty="0"/>
              <a:t>. </a:t>
            </a:r>
          </a:p>
          <a:p>
            <a:r>
              <a:rPr lang="en-US" sz="1100" dirty="0"/>
              <a:t>• Update enterprise software to latest versions.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0240"/>
            <a:ext cx="738014" cy="486833"/>
          </a:xfrm>
        </p:spPr>
        <p:txBody>
          <a:bodyPr/>
          <a:lstStyle/>
          <a:p>
            <a:pPr>
              <a:defRPr/>
            </a:pPr>
            <a:fld id="{C2735C76-C27D-495B-85FB-A45C95B8496F}" type="slidenum">
              <a:rPr lang="en-US" smtClean="0"/>
              <a:pPr>
                <a:defRPr/>
              </a:pPr>
              <a:t>88</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2183388910"/>
              </p:ext>
            </p:extLst>
          </p:nvPr>
        </p:nvGraphicFramePr>
        <p:xfrm>
          <a:off x="533400" y="1087048"/>
          <a:ext cx="6096000" cy="4817838"/>
        </p:xfrm>
        <a:graphic>
          <a:graphicData uri="http://schemas.openxmlformats.org/drawingml/2006/table">
            <a:tbl>
              <a:tblPr>
                <a:tableStyleId>{ED083AE6-46FA-4A59-8FB0-9F97EB10719F}</a:tableStyleId>
              </a:tblPr>
              <a:tblGrid>
                <a:gridCol w="2032000"/>
                <a:gridCol w="1016000"/>
                <a:gridCol w="1094154"/>
                <a:gridCol w="1016000"/>
                <a:gridCol w="937846"/>
              </a:tblGrid>
              <a:tr h="393277">
                <a:tc>
                  <a:txBody>
                    <a:bodyPr/>
                    <a:lstStyle/>
                    <a:p>
                      <a:pPr marL="0" marR="0" algn="l" hangingPunct="0">
                        <a:spcBef>
                          <a:spcPts val="0"/>
                        </a:spcBef>
                        <a:spcAft>
                          <a:spcPts val="0"/>
                        </a:spcAft>
                      </a:pPr>
                      <a:r>
                        <a:rPr lang="en-US" sz="1100" b="0" dirty="0" smtClean="0">
                          <a:solidFill>
                            <a:schemeClr val="tx1"/>
                          </a:solidFill>
                          <a:effectLst/>
                        </a:rPr>
                        <a:t>Performance Measurement Indicators</a:t>
                      </a:r>
                      <a:endParaRPr lang="en-US" sz="1100" b="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2011-2012</a:t>
                      </a:r>
                      <a:endParaRPr lang="en-US" sz="11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2012-2013</a:t>
                      </a:r>
                      <a:endParaRPr lang="en-US" sz="11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2013-2014</a:t>
                      </a:r>
                      <a:endParaRPr lang="en-US" sz="1100" b="1" dirty="0">
                        <a:solidFill>
                          <a:srgbClr val="CC9900"/>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rgbClr val="CC9900"/>
                          </a:solidFill>
                          <a:effectLst/>
                        </a:rPr>
                        <a:t>FY </a:t>
                      </a:r>
                      <a:r>
                        <a:rPr lang="en-US" sz="1100" dirty="0" smtClean="0">
                          <a:solidFill>
                            <a:srgbClr val="CC9900"/>
                          </a:solidFill>
                          <a:effectLst/>
                        </a:rPr>
                        <a:t>2014-2015</a:t>
                      </a:r>
                      <a:endParaRPr lang="en-US" sz="1100" b="1" dirty="0">
                        <a:solidFill>
                          <a:srgbClr val="CC9900"/>
                        </a:solidFill>
                        <a:effectLst/>
                        <a:latin typeface="Times New Roman"/>
                        <a:ea typeface="Times New Roman"/>
                      </a:endParaRPr>
                    </a:p>
                  </a:txBody>
                  <a:tcPr marL="68580" marR="68580" marT="0" marB="0"/>
                </a:tc>
              </a:tr>
              <a:tr h="178763">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r>
              <a:tr h="178763">
                <a:tc>
                  <a:txBody>
                    <a:bodyPr/>
                    <a:lstStyle/>
                    <a:p>
                      <a:pPr marL="0" marR="0" algn="ctr" hangingPunct="0">
                        <a:spcBef>
                          <a:spcPts val="0"/>
                        </a:spcBef>
                        <a:spcAft>
                          <a:spcPts val="0"/>
                        </a:spcAft>
                      </a:pPr>
                      <a:r>
                        <a:rPr lang="en-US" sz="1100" u="none" dirty="0">
                          <a:solidFill>
                            <a:schemeClr val="tx1"/>
                          </a:solidFill>
                          <a:effectLst/>
                        </a:rPr>
                        <a:t>Demand</a:t>
                      </a:r>
                      <a:endParaRPr lang="en-US" sz="1100" b="1" u="none"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rPr>
                        <a:t> </a:t>
                      </a:r>
                      <a:endParaRPr lang="en-US" sz="1100" dirty="0">
                        <a:solidFill>
                          <a:schemeClr val="tx1"/>
                        </a:solidFill>
                        <a:effectLst/>
                        <a:latin typeface="Times New Roman"/>
                        <a:ea typeface="Times New Roman"/>
                      </a:endParaRPr>
                    </a:p>
                  </a:txBody>
                  <a:tcPr marL="68580" marR="68580" marT="0" marB="0"/>
                </a:tc>
              </a:tr>
              <a:tr h="178763">
                <a:tc>
                  <a:txBody>
                    <a:bodyPr/>
                    <a:lstStyle/>
                    <a:p>
                      <a:pPr marL="0" marR="0" hangingPunct="0">
                        <a:spcBef>
                          <a:spcPts val="0"/>
                        </a:spcBef>
                        <a:spcAft>
                          <a:spcPts val="0"/>
                        </a:spcAft>
                      </a:pPr>
                      <a:r>
                        <a:rPr lang="en-US" sz="1100" dirty="0">
                          <a:solidFill>
                            <a:schemeClr val="tx1"/>
                          </a:solidFill>
                          <a:effectLst/>
                        </a:rPr>
                        <a:t>City Population</a:t>
                      </a:r>
                      <a:endParaRPr lang="en-US" sz="1100" dirty="0">
                        <a:solidFill>
                          <a:schemeClr val="tx1"/>
                        </a:solidFill>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7,500</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7,650</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7,800</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7,950</a:t>
                      </a:r>
                      <a:endParaRPr lang="en-US" sz="1100" dirty="0">
                        <a:solidFill>
                          <a:schemeClr val="tx1"/>
                        </a:solidFill>
                      </a:endParaRPr>
                    </a:p>
                  </a:txBody>
                  <a:tcPr marL="68580" marR="68580" marT="0" marB="0"/>
                </a:tc>
              </a:tr>
              <a:tr h="193186">
                <a:tc>
                  <a:txBody>
                    <a:bodyPr/>
                    <a:lstStyle/>
                    <a:p>
                      <a:pPr marL="0" marR="0" hangingPunct="0">
                        <a:spcBef>
                          <a:spcPts val="0"/>
                        </a:spcBef>
                        <a:spcAft>
                          <a:spcPts val="0"/>
                        </a:spcAft>
                      </a:pPr>
                      <a:r>
                        <a:rPr lang="en-US" sz="1100" dirty="0" smtClean="0">
                          <a:solidFill>
                            <a:schemeClr val="tx1"/>
                          </a:solidFill>
                          <a:effectLst/>
                          <a:latin typeface="+mn-lt"/>
                          <a:ea typeface="Times New Roman"/>
                        </a:rPr>
                        <a:t>Number of City Departments</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29</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29</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29</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29</a:t>
                      </a:r>
                      <a:endParaRPr lang="en-US" sz="1100" dirty="0">
                        <a:solidFill>
                          <a:schemeClr val="tx1"/>
                        </a:solidFill>
                        <a:effectLst/>
                        <a:latin typeface="+mn-lt"/>
                        <a:ea typeface="Times New Roman"/>
                      </a:endParaRPr>
                    </a:p>
                  </a:txBody>
                  <a:tcPr marL="68580" marR="68580" marT="0" marB="0"/>
                </a:tc>
              </a:tr>
              <a:tr h="178763">
                <a:tc>
                  <a:txBody>
                    <a:bodyPr/>
                    <a:lstStyle/>
                    <a:p>
                      <a:pPr marL="0" marR="0" hangingPunct="0">
                        <a:spcBef>
                          <a:spcPts val="0"/>
                        </a:spcBef>
                        <a:spcAft>
                          <a:spcPts val="0"/>
                        </a:spcAft>
                      </a:pPr>
                      <a:r>
                        <a:rPr lang="en-US" sz="1100" dirty="0" smtClean="0">
                          <a:solidFill>
                            <a:schemeClr val="tx1"/>
                          </a:solidFill>
                          <a:effectLst/>
                          <a:latin typeface="+mn-lt"/>
                          <a:ea typeface="Times New Roman"/>
                        </a:rPr>
                        <a:t>Number of Cell Phones</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69</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89</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86</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85</a:t>
                      </a:r>
                      <a:endParaRPr lang="en-US" sz="1100" dirty="0">
                        <a:solidFill>
                          <a:schemeClr val="tx1"/>
                        </a:solidFill>
                        <a:effectLst/>
                        <a:latin typeface="+mn-lt"/>
                        <a:ea typeface="Times New Roman"/>
                      </a:endParaRPr>
                    </a:p>
                  </a:txBody>
                  <a:tcPr marL="68580" marR="68580" marT="0" marB="0"/>
                </a:tc>
              </a:tr>
              <a:tr h="178763">
                <a:tc>
                  <a:txBody>
                    <a:bodyPr/>
                    <a:lstStyle/>
                    <a:p>
                      <a:pPr marL="0" marR="0" hangingPunct="0">
                        <a:spcBef>
                          <a:spcPts val="0"/>
                        </a:spcBef>
                        <a:spcAft>
                          <a:spcPts val="0"/>
                        </a:spcAft>
                      </a:pPr>
                      <a:r>
                        <a:rPr lang="en-US" sz="1100" dirty="0" smtClean="0">
                          <a:solidFill>
                            <a:schemeClr val="tx1"/>
                          </a:solidFill>
                          <a:effectLst/>
                          <a:latin typeface="+mn-lt"/>
                          <a:ea typeface="Times New Roman"/>
                        </a:rPr>
                        <a:t>Number of Desk Phones</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151</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155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162</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165</a:t>
                      </a:r>
                      <a:endParaRPr lang="en-US" sz="1100" dirty="0">
                        <a:solidFill>
                          <a:schemeClr val="tx1"/>
                        </a:solidFill>
                        <a:effectLst/>
                        <a:latin typeface="+mn-lt"/>
                        <a:ea typeface="Times New Roman"/>
                      </a:endParaRPr>
                    </a:p>
                  </a:txBody>
                  <a:tcPr marL="68580" marR="68580" marT="0" marB="0"/>
                </a:tc>
              </a:tr>
              <a:tr h="178763">
                <a:tc>
                  <a:txBody>
                    <a:bodyPr/>
                    <a:lstStyle/>
                    <a:p>
                      <a:pPr marL="0" marR="0" hangingPunct="0">
                        <a:spcBef>
                          <a:spcPts val="0"/>
                        </a:spcBef>
                        <a:spcAft>
                          <a:spcPts val="0"/>
                        </a:spcAft>
                      </a:pPr>
                      <a:r>
                        <a:rPr lang="en-US" sz="1100" dirty="0" smtClean="0">
                          <a:solidFill>
                            <a:schemeClr val="tx1"/>
                          </a:solidFill>
                          <a:effectLst/>
                          <a:latin typeface="+mn-lt"/>
                          <a:ea typeface="Times New Roman"/>
                        </a:rPr>
                        <a:t>Number of Laptops</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19</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30</a:t>
                      </a:r>
                      <a:endParaRPr lang="en-US" sz="1100" dirty="0">
                        <a:solidFill>
                          <a:schemeClr val="tx1"/>
                        </a:solidFill>
                        <a:effectLst/>
                        <a:latin typeface="+mn-lt"/>
                        <a:ea typeface="Times New Roman"/>
                      </a:endParaRPr>
                    </a:p>
                  </a:txBody>
                  <a:tcPr marL="68580" marR="68580" marT="0" marB="0"/>
                </a:tc>
              </a:tr>
              <a:tr h="178763">
                <a:tc>
                  <a:txBody>
                    <a:bodyPr/>
                    <a:lstStyle/>
                    <a:p>
                      <a:pPr marL="0" marR="0" hangingPunct="0">
                        <a:spcBef>
                          <a:spcPts val="0"/>
                        </a:spcBef>
                        <a:spcAft>
                          <a:spcPts val="0"/>
                        </a:spcAft>
                      </a:pPr>
                      <a:r>
                        <a:rPr lang="en-US" sz="1100" dirty="0" smtClean="0">
                          <a:solidFill>
                            <a:schemeClr val="tx1"/>
                          </a:solidFill>
                          <a:effectLst/>
                          <a:latin typeface="+mn-lt"/>
                          <a:ea typeface="Times New Roman"/>
                        </a:rPr>
                        <a:t>Number of Desktops</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82</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93</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98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100</a:t>
                      </a:r>
                      <a:endParaRPr lang="en-US" sz="1100" dirty="0">
                        <a:solidFill>
                          <a:schemeClr val="tx1"/>
                        </a:solidFill>
                        <a:effectLst/>
                        <a:latin typeface="+mn-lt"/>
                        <a:ea typeface="Times New Roman"/>
                      </a:endParaRPr>
                    </a:p>
                  </a:txBody>
                  <a:tcPr marL="68580" marR="68580" marT="0" marB="0"/>
                </a:tc>
              </a:tr>
              <a:tr h="178763">
                <a:tc>
                  <a:txBody>
                    <a:bodyPr/>
                    <a:lstStyle/>
                    <a:p>
                      <a:pPr marL="0" marR="0" hangingPunct="0">
                        <a:spcBef>
                          <a:spcPts val="0"/>
                        </a:spcBef>
                        <a:spcAft>
                          <a:spcPts val="0"/>
                        </a:spcAft>
                      </a:pPr>
                      <a:r>
                        <a:rPr lang="en-US" sz="1100" dirty="0" smtClean="0">
                          <a:solidFill>
                            <a:schemeClr val="tx1"/>
                          </a:solidFill>
                          <a:effectLst/>
                          <a:latin typeface="+mn-lt"/>
                          <a:ea typeface="Times New Roman"/>
                        </a:rPr>
                        <a:t>Number of Servers</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12</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16</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18</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20</a:t>
                      </a:r>
                      <a:endParaRPr lang="en-US" sz="1100" dirty="0">
                        <a:solidFill>
                          <a:schemeClr val="tx1"/>
                        </a:solidFill>
                        <a:effectLst/>
                        <a:latin typeface="+mn-lt"/>
                        <a:ea typeface="Times New Roman"/>
                      </a:endParaRPr>
                    </a:p>
                  </a:txBody>
                  <a:tcPr marL="68580" marR="68580" marT="0" marB="0"/>
                </a:tc>
              </a:tr>
              <a:tr h="249185">
                <a:tc>
                  <a:txBody>
                    <a:bodyPr/>
                    <a:lstStyle/>
                    <a:p>
                      <a:pPr marL="0" marR="0" hangingPunct="0">
                        <a:spcBef>
                          <a:spcPts val="0"/>
                        </a:spcBef>
                        <a:spcAft>
                          <a:spcPts val="0"/>
                        </a:spcAft>
                      </a:pPr>
                      <a:r>
                        <a:rPr lang="en-US" sz="1100" dirty="0" smtClean="0">
                          <a:solidFill>
                            <a:schemeClr val="tx1"/>
                          </a:solidFill>
                          <a:effectLst/>
                          <a:latin typeface="+mn-lt"/>
                        </a:rPr>
                        <a:t>Total Manage Hard Disk Space</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4TB</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4TB</a:t>
                      </a: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5TB</a:t>
                      </a: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24TB</a:t>
                      </a:r>
                      <a:endParaRPr lang="en-US" sz="1100" dirty="0">
                        <a:solidFill>
                          <a:schemeClr val="tx1"/>
                        </a:solidFill>
                        <a:effectLst/>
                        <a:latin typeface="+mn-lt"/>
                        <a:ea typeface="Times New Roman"/>
                      </a:endParaRPr>
                    </a:p>
                  </a:txBody>
                  <a:tcPr marL="68580" marR="68580" marT="0" marB="0"/>
                </a:tc>
              </a:tr>
              <a:tr h="762000">
                <a:tc>
                  <a:txBody>
                    <a:bodyPr/>
                    <a:lstStyle/>
                    <a:p>
                      <a:pPr marL="0" marR="0" algn="l" hangingPunct="0">
                        <a:spcBef>
                          <a:spcPts val="0"/>
                        </a:spcBef>
                        <a:spcAft>
                          <a:spcPts val="0"/>
                        </a:spcAft>
                      </a:pPr>
                      <a:r>
                        <a:rPr lang="en-US" sz="1100" dirty="0" smtClean="0">
                          <a:solidFill>
                            <a:schemeClr val="tx1"/>
                          </a:solidFill>
                          <a:effectLst/>
                          <a:latin typeface="+mn-lt"/>
                        </a:rPr>
                        <a:t>Number of Copiers</a:t>
                      </a:r>
                    </a:p>
                    <a:p>
                      <a:pPr marL="0" marR="0" algn="l" hangingPunct="0">
                        <a:spcBef>
                          <a:spcPts val="0"/>
                        </a:spcBef>
                        <a:spcAft>
                          <a:spcPts val="0"/>
                        </a:spcAft>
                      </a:pPr>
                      <a:r>
                        <a:rPr lang="en-US" sz="1100" dirty="0" smtClean="0">
                          <a:solidFill>
                            <a:schemeClr val="tx1"/>
                          </a:solidFill>
                          <a:effectLst/>
                          <a:latin typeface="+mn-lt"/>
                          <a:ea typeface="Times New Roman"/>
                        </a:rPr>
                        <a:t>Number of Printers</a:t>
                      </a:r>
                    </a:p>
                    <a:p>
                      <a:pPr marL="0" marR="0" algn="l" hangingPunct="0">
                        <a:spcBef>
                          <a:spcPts val="0"/>
                        </a:spcBef>
                        <a:spcAft>
                          <a:spcPts val="0"/>
                        </a:spcAft>
                      </a:pPr>
                      <a:r>
                        <a:rPr lang="en-US" sz="1100" dirty="0" smtClean="0">
                          <a:solidFill>
                            <a:schemeClr val="tx1"/>
                          </a:solidFill>
                          <a:effectLst/>
                          <a:latin typeface="+mn-lt"/>
                          <a:ea typeface="Times New Roman"/>
                        </a:rPr>
                        <a:t>Number of Network Equipment</a:t>
                      </a:r>
                    </a:p>
                    <a:p>
                      <a:pPr marL="0" marR="0" algn="l" hangingPunct="0">
                        <a:spcBef>
                          <a:spcPts val="0"/>
                        </a:spcBef>
                        <a:spcAft>
                          <a:spcPts val="0"/>
                        </a:spcAft>
                      </a:pPr>
                      <a:r>
                        <a:rPr lang="en-US" sz="1100" dirty="0" smtClean="0">
                          <a:solidFill>
                            <a:schemeClr val="tx1"/>
                          </a:solidFill>
                          <a:effectLst/>
                          <a:latin typeface="+mn-lt"/>
                          <a:ea typeface="Times New Roman"/>
                        </a:rPr>
                        <a:t>Number of Email Accounts</a:t>
                      </a: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9</a:t>
                      </a:r>
                    </a:p>
                    <a:p>
                      <a:pPr marL="0" marR="0" algn="ctr" hangingPunct="0">
                        <a:spcBef>
                          <a:spcPts val="0"/>
                        </a:spcBef>
                        <a:spcAft>
                          <a:spcPts val="0"/>
                        </a:spcAft>
                      </a:pPr>
                      <a:r>
                        <a:rPr lang="en-US" sz="1100" dirty="0" smtClean="0">
                          <a:solidFill>
                            <a:schemeClr val="tx1"/>
                          </a:solidFill>
                          <a:effectLst/>
                          <a:latin typeface="+mn-lt"/>
                          <a:ea typeface="Times New Roman"/>
                        </a:rPr>
                        <a:t>38</a:t>
                      </a:r>
                    </a:p>
                    <a:p>
                      <a:pPr marL="0" marR="0" algn="ctr" hangingPunct="0">
                        <a:spcBef>
                          <a:spcPts val="0"/>
                        </a:spcBef>
                        <a:spcAft>
                          <a:spcPts val="0"/>
                        </a:spcAft>
                      </a:pPr>
                      <a:r>
                        <a:rPr lang="en-US" sz="1100" dirty="0" smtClean="0">
                          <a:solidFill>
                            <a:schemeClr val="tx1"/>
                          </a:solidFill>
                          <a:effectLst/>
                          <a:latin typeface="+mn-lt"/>
                          <a:ea typeface="Times New Roman"/>
                        </a:rPr>
                        <a:t>19</a:t>
                      </a:r>
                    </a:p>
                    <a:p>
                      <a:pPr marL="0" marR="0" algn="ctr" hangingPunct="0">
                        <a:spcBef>
                          <a:spcPts val="0"/>
                        </a:spcBef>
                        <a:spcAft>
                          <a:spcPts val="0"/>
                        </a:spcAft>
                      </a:pPr>
                      <a:r>
                        <a:rPr lang="en-US" sz="1100" dirty="0" smtClean="0">
                          <a:solidFill>
                            <a:schemeClr val="tx1"/>
                          </a:solidFill>
                          <a:effectLst/>
                          <a:latin typeface="+mn-lt"/>
                          <a:ea typeface="Times New Roman"/>
                        </a:rPr>
                        <a:t>110</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10</a:t>
                      </a:r>
                    </a:p>
                    <a:p>
                      <a:pPr marL="0" marR="0" algn="ctr" hangingPunct="0">
                        <a:spcBef>
                          <a:spcPts val="0"/>
                        </a:spcBef>
                        <a:spcAft>
                          <a:spcPts val="0"/>
                        </a:spcAft>
                      </a:pPr>
                      <a:r>
                        <a:rPr lang="en-US" sz="1100" dirty="0" smtClean="0">
                          <a:solidFill>
                            <a:schemeClr val="tx1"/>
                          </a:solidFill>
                          <a:effectLst/>
                          <a:latin typeface="+mn-lt"/>
                          <a:ea typeface="Times New Roman"/>
                        </a:rPr>
                        <a:t>42</a:t>
                      </a:r>
                    </a:p>
                    <a:p>
                      <a:pPr marL="0" marR="0" algn="ctr" hangingPunct="0">
                        <a:spcBef>
                          <a:spcPts val="0"/>
                        </a:spcBef>
                        <a:spcAft>
                          <a:spcPts val="0"/>
                        </a:spcAft>
                      </a:pPr>
                      <a:r>
                        <a:rPr lang="en-US" sz="1100" dirty="0" smtClean="0">
                          <a:solidFill>
                            <a:schemeClr val="tx1"/>
                          </a:solidFill>
                          <a:effectLst/>
                          <a:latin typeface="+mn-lt"/>
                          <a:ea typeface="Times New Roman"/>
                        </a:rPr>
                        <a:t>25</a:t>
                      </a:r>
                    </a:p>
                    <a:p>
                      <a:pPr marL="0" marR="0" algn="ctr" hangingPunct="0">
                        <a:spcBef>
                          <a:spcPts val="0"/>
                        </a:spcBef>
                        <a:spcAft>
                          <a:spcPts val="0"/>
                        </a:spcAft>
                      </a:pPr>
                      <a:r>
                        <a:rPr lang="en-US" sz="1100" dirty="0" smtClean="0">
                          <a:solidFill>
                            <a:schemeClr val="tx1"/>
                          </a:solidFill>
                          <a:effectLst/>
                          <a:latin typeface="+mn-lt"/>
                          <a:ea typeface="Times New Roman"/>
                        </a:rPr>
                        <a:t>115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12</a:t>
                      </a:r>
                    </a:p>
                    <a:p>
                      <a:pPr marL="0" marR="0" algn="ctr" hangingPunct="0">
                        <a:spcBef>
                          <a:spcPts val="0"/>
                        </a:spcBef>
                        <a:spcAft>
                          <a:spcPts val="0"/>
                        </a:spcAft>
                      </a:pPr>
                      <a:r>
                        <a:rPr lang="en-US" sz="1100" dirty="0" smtClean="0">
                          <a:solidFill>
                            <a:schemeClr val="tx1"/>
                          </a:solidFill>
                          <a:effectLst/>
                          <a:latin typeface="+mn-lt"/>
                          <a:ea typeface="Times New Roman"/>
                        </a:rPr>
                        <a:t>48</a:t>
                      </a:r>
                    </a:p>
                    <a:p>
                      <a:pPr marL="0" marR="0" algn="ctr" hangingPunct="0">
                        <a:spcBef>
                          <a:spcPts val="0"/>
                        </a:spcBef>
                        <a:spcAft>
                          <a:spcPts val="0"/>
                        </a:spcAft>
                      </a:pPr>
                      <a:r>
                        <a:rPr lang="en-US" sz="1100" dirty="0" smtClean="0">
                          <a:solidFill>
                            <a:schemeClr val="tx1"/>
                          </a:solidFill>
                          <a:effectLst/>
                          <a:latin typeface="+mn-lt"/>
                          <a:ea typeface="Times New Roman"/>
                        </a:rPr>
                        <a:t>48</a:t>
                      </a:r>
                    </a:p>
                    <a:p>
                      <a:pPr marL="0" marR="0" algn="ctr" hangingPunct="0">
                        <a:spcBef>
                          <a:spcPts val="0"/>
                        </a:spcBef>
                        <a:spcAft>
                          <a:spcPts val="0"/>
                        </a:spcAft>
                      </a:pPr>
                      <a:r>
                        <a:rPr lang="en-US" sz="1100" dirty="0" smtClean="0">
                          <a:solidFill>
                            <a:schemeClr val="tx1"/>
                          </a:solidFill>
                          <a:effectLst/>
                          <a:latin typeface="+mn-lt"/>
                          <a:ea typeface="Times New Roman"/>
                        </a:rPr>
                        <a:t>175</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15</a:t>
                      </a:r>
                    </a:p>
                    <a:p>
                      <a:pPr marL="0" marR="0" algn="ctr" hangingPunct="0">
                        <a:spcBef>
                          <a:spcPts val="0"/>
                        </a:spcBef>
                        <a:spcAft>
                          <a:spcPts val="0"/>
                        </a:spcAft>
                      </a:pPr>
                      <a:r>
                        <a:rPr lang="en-US" sz="1100" dirty="0" smtClean="0">
                          <a:solidFill>
                            <a:schemeClr val="tx1"/>
                          </a:solidFill>
                          <a:effectLst/>
                          <a:latin typeface="+mn-lt"/>
                          <a:ea typeface="Times New Roman"/>
                        </a:rPr>
                        <a:t>50</a:t>
                      </a:r>
                    </a:p>
                    <a:p>
                      <a:pPr marL="0" marR="0" algn="ctr" hangingPunct="0">
                        <a:spcBef>
                          <a:spcPts val="0"/>
                        </a:spcBef>
                        <a:spcAft>
                          <a:spcPts val="0"/>
                        </a:spcAft>
                      </a:pPr>
                      <a:r>
                        <a:rPr lang="en-US" sz="1100" dirty="0" smtClean="0">
                          <a:solidFill>
                            <a:schemeClr val="tx1"/>
                          </a:solidFill>
                          <a:effectLst/>
                          <a:latin typeface="+mn-lt"/>
                          <a:ea typeface="Times New Roman"/>
                        </a:rPr>
                        <a:t>50</a:t>
                      </a:r>
                    </a:p>
                    <a:p>
                      <a:pPr marL="0" marR="0" algn="ctr" hangingPunct="0">
                        <a:spcBef>
                          <a:spcPts val="0"/>
                        </a:spcBef>
                        <a:spcAft>
                          <a:spcPts val="0"/>
                        </a:spcAft>
                      </a:pPr>
                      <a:r>
                        <a:rPr lang="en-US" sz="1100" dirty="0" smtClean="0">
                          <a:solidFill>
                            <a:schemeClr val="tx1"/>
                          </a:solidFill>
                          <a:effectLst/>
                          <a:latin typeface="+mn-lt"/>
                          <a:ea typeface="Times New Roman"/>
                        </a:rPr>
                        <a:t>180</a:t>
                      </a:r>
                      <a:endParaRPr lang="en-US" sz="1100" dirty="0">
                        <a:solidFill>
                          <a:schemeClr val="tx1"/>
                        </a:solidFill>
                        <a:effectLst/>
                        <a:latin typeface="+mn-lt"/>
                        <a:ea typeface="Times New Roman"/>
                      </a:endParaRPr>
                    </a:p>
                  </a:txBody>
                  <a:tcPr marL="68580" marR="68580" marT="0" marB="0"/>
                </a:tc>
              </a:tr>
              <a:tr h="178763">
                <a:tc>
                  <a:txBody>
                    <a:bodyPr/>
                    <a:lstStyle/>
                    <a:p>
                      <a:pPr marL="0" marR="0" algn="ctr" hangingPunct="0">
                        <a:spcBef>
                          <a:spcPts val="0"/>
                        </a:spcBef>
                        <a:spcAft>
                          <a:spcPts val="0"/>
                        </a:spcAft>
                      </a:pPr>
                      <a:endParaRPr lang="en-US" sz="1100" b="1" u="none"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r>
              <a:tr h="178763">
                <a:tc>
                  <a:txBody>
                    <a:bodyPr/>
                    <a:lstStyle/>
                    <a:p>
                      <a:pPr marL="0" marR="0" algn="ctr" hangingPunct="0">
                        <a:spcBef>
                          <a:spcPts val="0"/>
                        </a:spcBef>
                        <a:spcAft>
                          <a:spcPts val="0"/>
                        </a:spcAft>
                      </a:pPr>
                      <a:r>
                        <a:rPr lang="en-US" sz="1100" u="none" dirty="0">
                          <a:solidFill>
                            <a:schemeClr val="tx1"/>
                          </a:solidFill>
                          <a:effectLst/>
                          <a:latin typeface="+mn-lt"/>
                        </a:rPr>
                        <a:t>Input</a:t>
                      </a:r>
                      <a:endParaRPr lang="en-US" sz="1100" b="1" u="none"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r>
              <a:tr h="182487">
                <a:tc>
                  <a:txBody>
                    <a:bodyPr/>
                    <a:lstStyle/>
                    <a:p>
                      <a:pPr marL="0" marR="0" hangingPunct="0">
                        <a:spcBef>
                          <a:spcPts val="0"/>
                        </a:spcBef>
                        <a:spcAft>
                          <a:spcPts val="0"/>
                        </a:spcAft>
                      </a:pPr>
                      <a:r>
                        <a:rPr lang="en-US" sz="1100" dirty="0">
                          <a:solidFill>
                            <a:schemeClr val="tx1"/>
                          </a:solidFill>
                          <a:effectLst/>
                          <a:latin typeface="+mn-lt"/>
                        </a:rPr>
                        <a:t>Operating Expenditures</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$155,155</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$141,208</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$185,720</a:t>
                      </a:r>
                      <a:r>
                        <a:rPr lang="en-US" sz="1100" baseline="0" dirty="0" smtClean="0">
                          <a:solidFill>
                            <a:schemeClr val="tx1"/>
                          </a:solidFill>
                          <a:latin typeface="+mn-lt"/>
                        </a:rPr>
                        <a:t>                                                                                                                                                                                                                         </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266,950</a:t>
                      </a:r>
                      <a:endParaRPr lang="en-US" sz="1100" dirty="0">
                        <a:solidFill>
                          <a:schemeClr val="tx1"/>
                        </a:solidFill>
                        <a:latin typeface="+mn-lt"/>
                      </a:endParaRPr>
                    </a:p>
                  </a:txBody>
                  <a:tcPr marL="68580" marR="68580" marT="0" marB="0"/>
                </a:tc>
              </a:tr>
              <a:tr h="221987">
                <a:tc>
                  <a:txBody>
                    <a:bodyPr/>
                    <a:lstStyle/>
                    <a:p>
                      <a:pPr marL="0" marR="0" hangingPunct="0">
                        <a:spcBef>
                          <a:spcPts val="0"/>
                        </a:spcBef>
                        <a:spcAft>
                          <a:spcPts val="0"/>
                        </a:spcAft>
                      </a:pPr>
                      <a:r>
                        <a:rPr lang="en-US" sz="1100" dirty="0">
                          <a:solidFill>
                            <a:schemeClr val="tx1"/>
                          </a:solidFill>
                          <a:effectLst/>
                          <a:latin typeface="+mn-lt"/>
                        </a:rPr>
                        <a:t>Total Number of Personnel (FTE)</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rPr>
                        <a:t>1</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effectLst/>
                          <a:latin typeface="+mn-lt"/>
                          <a:ea typeface="Times New Roman"/>
                        </a:rPr>
                        <a:t>1.6</a:t>
                      </a:r>
                      <a:endParaRPr lang="en-US" sz="1100" dirty="0">
                        <a:solidFill>
                          <a:schemeClr val="tx1"/>
                        </a:solidFill>
                        <a:effectLst/>
                        <a:latin typeface="+mn-lt"/>
                        <a:ea typeface="Times New Roman"/>
                      </a:endParaRPr>
                    </a:p>
                  </a:txBody>
                  <a:tcPr marL="68580" marR="68580" marT="0" marB="0"/>
                </a:tc>
              </a:tr>
              <a:tr h="178763">
                <a:tc>
                  <a:txBody>
                    <a:bodyPr/>
                    <a:lstStyle/>
                    <a:p>
                      <a:pPr marL="0" marR="0" algn="ct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r>
              <a:tr h="178763">
                <a:tc>
                  <a:txBody>
                    <a:bodyPr/>
                    <a:lstStyle/>
                    <a:p>
                      <a:pPr marL="0" marR="0" algn="ctr" hangingPunct="0">
                        <a:spcBef>
                          <a:spcPts val="0"/>
                        </a:spcBef>
                        <a:spcAft>
                          <a:spcPts val="0"/>
                        </a:spcAft>
                      </a:pPr>
                      <a:r>
                        <a:rPr lang="en-US" sz="1100" u="none" dirty="0">
                          <a:solidFill>
                            <a:schemeClr val="tx1"/>
                          </a:solidFill>
                          <a:effectLst/>
                          <a:latin typeface="+mn-lt"/>
                        </a:rPr>
                        <a:t>Efficiency</a:t>
                      </a:r>
                      <a:endParaRPr lang="en-US" sz="1100" b="1" u="none"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r>
                        <a:rPr lang="en-US" sz="1100" dirty="0">
                          <a:solidFill>
                            <a:schemeClr val="tx1"/>
                          </a:solidFill>
                          <a:effectLst/>
                          <a:latin typeface="+mn-lt"/>
                        </a:rPr>
                        <a:t> </a:t>
                      </a:r>
                      <a:endParaRPr lang="en-US" sz="1100" dirty="0">
                        <a:solidFill>
                          <a:schemeClr val="tx1"/>
                        </a:solidFill>
                        <a:effectLst/>
                        <a:latin typeface="+mn-lt"/>
                        <a:ea typeface="Times New Roman"/>
                      </a:endParaRPr>
                    </a:p>
                  </a:txBody>
                  <a:tcPr marL="68580" marR="68580" marT="0" marB="0"/>
                </a:tc>
                <a:tc>
                  <a:txBody>
                    <a:bodyPr/>
                    <a:lstStyle/>
                    <a:p>
                      <a:pPr marL="0" marR="0" algn="r" hangingPunct="0">
                        <a:spcBef>
                          <a:spcPts val="0"/>
                        </a:spcBef>
                        <a:spcAft>
                          <a:spcPts val="0"/>
                        </a:spcAft>
                      </a:pPr>
                      <a:endParaRPr lang="en-US" sz="1100" dirty="0">
                        <a:solidFill>
                          <a:schemeClr val="tx1"/>
                        </a:solidFill>
                        <a:effectLst/>
                        <a:latin typeface="+mn-lt"/>
                        <a:ea typeface="Times New Roman"/>
                      </a:endParaRPr>
                    </a:p>
                  </a:txBody>
                  <a:tcPr marL="68580" marR="68580" marT="0" marB="0"/>
                </a:tc>
              </a:tr>
              <a:tr h="335280">
                <a:tc>
                  <a:txBody>
                    <a:bodyPr/>
                    <a:lstStyle/>
                    <a:p>
                      <a:pPr marL="0" marR="0" hangingPunct="0">
                        <a:spcBef>
                          <a:spcPts val="0"/>
                        </a:spcBef>
                        <a:spcAft>
                          <a:spcPts val="0"/>
                        </a:spcAft>
                      </a:pPr>
                      <a:r>
                        <a:rPr lang="en-US" sz="1100" baseline="0" dirty="0" smtClean="0">
                          <a:solidFill>
                            <a:schemeClr val="tx1"/>
                          </a:solidFill>
                          <a:effectLst/>
                          <a:latin typeface="+mn-lt"/>
                        </a:rPr>
                        <a:t>IT </a:t>
                      </a:r>
                      <a:r>
                        <a:rPr lang="en-US" sz="1100" dirty="0" smtClean="0">
                          <a:solidFill>
                            <a:schemeClr val="tx1"/>
                          </a:solidFill>
                          <a:effectLst/>
                          <a:latin typeface="+mn-lt"/>
                        </a:rPr>
                        <a:t>Expenditures </a:t>
                      </a:r>
                      <a:r>
                        <a:rPr lang="en-US" sz="1100" dirty="0">
                          <a:solidFill>
                            <a:schemeClr val="tx1"/>
                          </a:solidFill>
                          <a:effectLst/>
                          <a:latin typeface="+mn-lt"/>
                        </a:rPr>
                        <a:t>as % of General Fund</a:t>
                      </a:r>
                      <a:endParaRPr lang="en-US" sz="1100" dirty="0">
                        <a:solidFill>
                          <a:schemeClr val="tx1"/>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1.90%</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1.66%</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2.02%</a:t>
                      </a:r>
                      <a:endParaRPr lang="en-US" sz="1100" dirty="0">
                        <a:solidFill>
                          <a:schemeClr val="tx1"/>
                        </a:solidFill>
                        <a:latin typeface="+mn-lt"/>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latin typeface="+mn-lt"/>
                        </a:rPr>
                        <a:t>2.68%</a:t>
                      </a:r>
                      <a:endParaRPr lang="en-US" sz="1100" dirty="0">
                        <a:solidFill>
                          <a:schemeClr val="tx1"/>
                        </a:solidFill>
                        <a:latin typeface="+mn-lt"/>
                      </a:endParaRPr>
                    </a:p>
                  </a:txBody>
                  <a:tcPr marL="68580" marR="68580" marT="0" marB="0"/>
                </a:tc>
              </a:tr>
              <a:tr h="335280">
                <a:tc>
                  <a:txBody>
                    <a:bodyPr/>
                    <a:lstStyle/>
                    <a:p>
                      <a:pPr marL="0" marR="0" hangingPunct="0">
                        <a:spcBef>
                          <a:spcPts val="0"/>
                        </a:spcBef>
                        <a:spcAft>
                          <a:spcPts val="0"/>
                        </a:spcAft>
                      </a:pPr>
                      <a:r>
                        <a:rPr lang="en-US" sz="1100" dirty="0">
                          <a:effectLst/>
                          <a:latin typeface="+mn-lt"/>
                        </a:rPr>
                        <a:t>FTE as % of General Fund FTE</a:t>
                      </a:r>
                      <a:endParaRPr lang="en-US" sz="1100"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dirty="0" smtClean="0">
                          <a:latin typeface="+mn-lt"/>
                        </a:rPr>
                        <a:t>1.12%</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1.12%</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1.12%</a:t>
                      </a:r>
                      <a:endParaRPr lang="en-US" sz="1100" dirty="0">
                        <a:latin typeface="+mn-lt"/>
                      </a:endParaRPr>
                    </a:p>
                  </a:txBody>
                  <a:tcPr marL="68580" marR="68580" marT="0" marB="0"/>
                </a:tc>
                <a:tc>
                  <a:txBody>
                    <a:bodyPr/>
                    <a:lstStyle/>
                    <a:p>
                      <a:pPr marL="0" marR="0" algn="ctr" hangingPunct="0">
                        <a:spcBef>
                          <a:spcPts val="0"/>
                        </a:spcBef>
                        <a:spcAft>
                          <a:spcPts val="0"/>
                        </a:spcAft>
                      </a:pPr>
                      <a:r>
                        <a:rPr lang="en-US" sz="1100" dirty="0" smtClean="0">
                          <a:latin typeface="+mn-lt"/>
                        </a:rPr>
                        <a:t>1.76%</a:t>
                      </a:r>
                      <a:endParaRPr lang="en-US" sz="1100" dirty="0">
                        <a:latin typeface="+mn-lt"/>
                      </a:endParaRPr>
                    </a:p>
                  </a:txBody>
                  <a:tcPr marL="68580" marR="68580" marT="0" marB="0"/>
                </a:tc>
              </a:tr>
            </a:tbl>
          </a:graphicData>
        </a:graphic>
      </p:graphicFrame>
      <p:sp>
        <p:nvSpPr>
          <p:cNvPr id="91248" name="Rectangle 7"/>
          <p:cNvSpPr>
            <a:spLocks noChangeArrowheads="1"/>
          </p:cNvSpPr>
          <p:nvPr/>
        </p:nvSpPr>
        <p:spPr bwMode="auto">
          <a:xfrm>
            <a:off x="381000" y="609994"/>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INFORMATION TECHNOLOGY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a:defRPr/>
            </a:pPr>
            <a:fld id="{C2735C76-C27D-495B-85FB-A45C95B8496F}" type="slidenum">
              <a:rPr lang="en-US" smtClean="0"/>
              <a:pPr algn="r">
                <a:defRPr/>
              </a:pPr>
              <a:t>89</a:t>
            </a:fld>
            <a:endParaRPr lang="en-US" dirty="0"/>
          </a:p>
        </p:txBody>
      </p:sp>
      <p:graphicFrame>
        <p:nvGraphicFramePr>
          <p:cNvPr id="5" name="Diagram 4"/>
          <p:cNvGraphicFramePr/>
          <p:nvPr>
            <p:extLst>
              <p:ext uri="{D42A27DB-BD31-4B8C-83A1-F6EECF244321}">
                <p14:modId xmlns:p14="http://schemas.microsoft.com/office/powerpoint/2010/main" val="3569867448"/>
              </p:ext>
            </p:extLst>
          </p:nvPr>
        </p:nvGraphicFramePr>
        <p:xfrm>
          <a:off x="1428616" y="3352800"/>
          <a:ext cx="4343400" cy="174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7"/>
          <p:cNvSpPr>
            <a:spLocks noChangeArrowheads="1"/>
          </p:cNvSpPr>
          <p:nvPr/>
        </p:nvSpPr>
        <p:spPr bwMode="auto">
          <a:xfrm>
            <a:off x="1066800" y="335280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r>
              <a:rPr lang="en-US" sz="1400" b="1" dirty="0">
                <a:solidFill>
                  <a:srgbClr val="336600"/>
                </a:solidFill>
                <a:cs typeface="Times New Roman" pitchFamily="18" charset="0"/>
              </a:rPr>
              <a:t>INFORMATION TECHNOLOGY ORGANIZATIONAL CHART</a:t>
            </a:r>
            <a:endParaRPr lang="en-US" sz="1400" dirty="0">
              <a:solidFill>
                <a:srgbClr val="336600"/>
              </a:solidFill>
            </a:endParaRPr>
          </a:p>
          <a:p>
            <a:pPr algn="ctr" eaLnBrk="0" hangingPunct="0"/>
            <a:r>
              <a:rPr lang="en-US" sz="1100" dirty="0">
                <a:cs typeface="Times New Roman" pitchFamily="18" charset="0"/>
              </a:rPr>
              <a:t>					</a:t>
            </a:r>
            <a:endParaRPr lang="en-US" sz="1000" dirty="0"/>
          </a:p>
        </p:txBody>
      </p:sp>
      <p:graphicFrame>
        <p:nvGraphicFramePr>
          <p:cNvPr id="7" name="Table 6"/>
          <p:cNvGraphicFramePr>
            <a:graphicFrameLocks noGrp="1"/>
          </p:cNvGraphicFramePr>
          <p:nvPr>
            <p:extLst>
              <p:ext uri="{D42A27DB-BD31-4B8C-83A1-F6EECF244321}">
                <p14:modId xmlns:p14="http://schemas.microsoft.com/office/powerpoint/2010/main" val="2175261970"/>
              </p:ext>
            </p:extLst>
          </p:nvPr>
        </p:nvGraphicFramePr>
        <p:xfrm>
          <a:off x="533400" y="1524000"/>
          <a:ext cx="6115679" cy="942343"/>
        </p:xfrm>
        <a:graphic>
          <a:graphicData uri="http://schemas.openxmlformats.org/drawingml/2006/table">
            <a:tbl>
              <a:tblPr>
                <a:tableStyleId>{1E171933-4619-4E11-9A3F-F7608DF75F80}</a:tableStyleId>
              </a:tblPr>
              <a:tblGrid>
                <a:gridCol w="2122096"/>
                <a:gridCol w="1034397"/>
                <a:gridCol w="1019280"/>
                <a:gridCol w="980584"/>
                <a:gridCol w="959322"/>
              </a:tblGrid>
              <a:tr h="464822">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Times New Roman"/>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Times New Roman"/>
                        <a:ea typeface="Times New Roman"/>
                      </a:endParaRPr>
                    </a:p>
                  </a:txBody>
                  <a:tcPr marL="67661" marR="67661" marT="0" marB="0"/>
                </a:tc>
              </a:tr>
              <a:tr h="309881">
                <a:tc>
                  <a:txBody>
                    <a:bodyPr/>
                    <a:lstStyle/>
                    <a:p>
                      <a:pPr marL="0" marR="0" hangingPunct="0">
                        <a:spcBef>
                          <a:spcPts val="0"/>
                        </a:spcBef>
                        <a:spcAft>
                          <a:spcPts val="0"/>
                        </a:spcAft>
                      </a:pPr>
                      <a:r>
                        <a:rPr lang="en-US" sz="1100" baseline="0" dirty="0" smtClean="0">
                          <a:effectLst/>
                        </a:rPr>
                        <a:t>Information Technology Director</a:t>
                      </a:r>
                      <a:r>
                        <a:rPr lang="en-US" sz="1100" dirty="0" smtClean="0">
                          <a:effectLst/>
                        </a:rPr>
                        <a:t>                             </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latin typeface="+mn-lt"/>
                          <a:ea typeface="+mn-ea"/>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1.625</a:t>
                      </a:r>
                      <a:endParaRPr lang="en-US" sz="1100" dirty="0">
                        <a:effectLst/>
                        <a:latin typeface="Times New Roman"/>
                        <a:ea typeface="Times New Roman"/>
                      </a:endParaRPr>
                    </a:p>
                  </a:txBody>
                  <a:tcPr marL="67661" marR="67661" marT="0" marB="0"/>
                </a:tc>
              </a:tr>
              <a:tr h="154941">
                <a:tc>
                  <a:txBody>
                    <a:bodyPr/>
                    <a:lstStyle/>
                    <a:p>
                      <a:pPr marL="0" marR="0" hangingPunct="0">
                        <a:spcBef>
                          <a:spcPts val="0"/>
                        </a:spcBef>
                        <a:spcAft>
                          <a:spcPts val="0"/>
                        </a:spcAft>
                      </a:pPr>
                      <a:r>
                        <a:rPr lang="en-US" sz="1100" dirty="0">
                          <a:effectLst/>
                        </a:rPr>
                        <a:t>Total</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latin typeface="+mn-lt"/>
                          <a:ea typeface="+mn-ea"/>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a:effectLst/>
                        </a:rPr>
                        <a:t>1</a:t>
                      </a:r>
                      <a:endParaRPr lang="en-US" sz="1100" dirty="0">
                        <a:effectLst/>
                        <a:latin typeface="Times New Roman"/>
                        <a:ea typeface="Times New Roman"/>
                      </a:endParaRPr>
                    </a:p>
                  </a:txBody>
                  <a:tcPr marL="67661" marR="67661" marT="0" marB="0"/>
                </a:tc>
                <a:tc>
                  <a:txBody>
                    <a:bodyPr/>
                    <a:lstStyle/>
                    <a:p>
                      <a:pPr marL="0" marR="0" algn="ctr" hangingPunct="0">
                        <a:spcBef>
                          <a:spcPts val="0"/>
                        </a:spcBef>
                        <a:spcAft>
                          <a:spcPts val="0"/>
                        </a:spcAft>
                      </a:pPr>
                      <a:r>
                        <a:rPr lang="en-US" sz="1100" dirty="0" smtClean="0">
                          <a:effectLst/>
                        </a:rPr>
                        <a:t>1.625</a:t>
                      </a:r>
                      <a:endParaRPr lang="en-US" sz="1100" dirty="0">
                        <a:effectLst/>
                        <a:latin typeface="Times New Roman"/>
                        <a:ea typeface="Times New Roman"/>
                      </a:endParaRPr>
                    </a:p>
                  </a:txBody>
                  <a:tcPr marL="67661" marR="67661" marT="0" marB="0"/>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742868" y="8665371"/>
            <a:ext cx="738014" cy="486833"/>
          </a:xfrm>
        </p:spPr>
        <p:txBody>
          <a:bodyPr/>
          <a:lstStyle/>
          <a:p>
            <a:pPr algn="r">
              <a:defRPr/>
            </a:pPr>
            <a:fld id="{F5669E6F-A436-41F2-85FF-0D6B9183F3DF}" type="slidenum">
              <a:rPr lang="en-US" smtClean="0"/>
              <a:pPr algn="r">
                <a:defRPr/>
              </a:pPr>
              <a:t>9</a:t>
            </a:fld>
            <a:endParaRPr lang="en-US" dirty="0"/>
          </a:p>
        </p:txBody>
      </p:sp>
      <p:sp>
        <p:nvSpPr>
          <p:cNvPr id="10242" name="Rectangle 2"/>
          <p:cNvSpPr>
            <a:spLocks noGrp="1" noChangeArrowheads="1"/>
          </p:cNvSpPr>
          <p:nvPr>
            <p:ph type="title" idx="4294967295"/>
          </p:nvPr>
        </p:nvSpPr>
        <p:spPr>
          <a:xfrm>
            <a:off x="0" y="1874838"/>
            <a:ext cx="6858000" cy="1524000"/>
          </a:xfrm>
        </p:spPr>
        <p:txBody>
          <a:bodyPr/>
          <a:lstStyle/>
          <a:p>
            <a:pPr eaLnBrk="1" hangingPunct="1"/>
            <a:r>
              <a:rPr lang="en-US" sz="2400" dirty="0" smtClean="0"/>
              <a:t/>
            </a:r>
            <a:br>
              <a:rPr lang="en-US" sz="2400" dirty="0" smtClean="0"/>
            </a:br>
            <a:r>
              <a:rPr lang="en-US" sz="1400" dirty="0" smtClean="0">
                <a:solidFill>
                  <a:srgbClr val="336600"/>
                </a:solidFill>
              </a:rPr>
              <a:t/>
            </a:r>
            <a:br>
              <a:rPr lang="en-US" sz="1400" dirty="0" smtClean="0">
                <a:solidFill>
                  <a:srgbClr val="336600"/>
                </a:solidFill>
              </a:rPr>
            </a:br>
            <a:r>
              <a:rPr lang="en-US" sz="1400" dirty="0" smtClean="0">
                <a:solidFill>
                  <a:srgbClr val="336600"/>
                </a:solidFill>
              </a:rPr>
              <a:t/>
            </a:r>
            <a:br>
              <a:rPr lang="en-US" sz="1400" dirty="0" smtClean="0">
                <a:solidFill>
                  <a:srgbClr val="336600"/>
                </a:solidFill>
              </a:rPr>
            </a:br>
            <a:endParaRPr lang="en-US" sz="1400" dirty="0" smtClean="0">
              <a:solidFill>
                <a:srgbClr val="336600"/>
              </a:solidFill>
            </a:endParaRPr>
          </a:p>
        </p:txBody>
      </p:sp>
      <p:sp>
        <p:nvSpPr>
          <p:cNvPr id="10243" name="Rectangle 3"/>
          <p:cNvSpPr>
            <a:spLocks noGrp="1" noChangeArrowheads="1"/>
          </p:cNvSpPr>
          <p:nvPr>
            <p:ph idx="4294967295"/>
          </p:nvPr>
        </p:nvSpPr>
        <p:spPr>
          <a:xfrm>
            <a:off x="1044575" y="2384004"/>
            <a:ext cx="5029200" cy="5638800"/>
          </a:xfrm>
        </p:spPr>
        <p:txBody>
          <a:bodyPr>
            <a:normAutofit/>
          </a:bodyPr>
          <a:lstStyle/>
          <a:p>
            <a:pPr algn="ctr" eaLnBrk="1" hangingPunct="1">
              <a:buFontTx/>
              <a:buNone/>
            </a:pPr>
            <a:r>
              <a:rPr lang="en-US" sz="1600" i="1" dirty="0" smtClean="0"/>
              <a:t> </a:t>
            </a:r>
          </a:p>
          <a:p>
            <a:pPr algn="ctr" eaLnBrk="1" hangingPunct="1">
              <a:buFontTx/>
              <a:buNone/>
            </a:pPr>
            <a:r>
              <a:rPr lang="en-US" sz="1600" i="1" dirty="0" smtClean="0"/>
              <a:t>Bastrop is a charming, vibrant, and inclusive community where people are welcomed, valued, and appreciated. With an eye toward the future and becoming a world class city, Bastrop cherishes and protects its rich history and natural resources, and maintains a small town neighborly attitude.</a:t>
            </a:r>
          </a:p>
        </p:txBody>
      </p:sp>
      <p:sp>
        <p:nvSpPr>
          <p:cNvPr id="10244" name="Line 5"/>
          <p:cNvSpPr>
            <a:spLocks noChangeShapeType="1"/>
          </p:cNvSpPr>
          <p:nvPr/>
        </p:nvSpPr>
        <p:spPr bwMode="auto">
          <a:xfrm>
            <a:off x="1006475" y="2286000"/>
            <a:ext cx="5105400" cy="0"/>
          </a:xfrm>
          <a:prstGeom prst="line">
            <a:avLst/>
          </a:prstGeom>
          <a:ln>
            <a:headEnd/>
            <a:tailEnd/>
          </a:ln>
          <a:extLst/>
        </p:spPr>
        <p:style>
          <a:lnRef idx="2">
            <a:schemeClr val="accent1"/>
          </a:lnRef>
          <a:fillRef idx="0">
            <a:schemeClr val="accent1"/>
          </a:fillRef>
          <a:effectRef idx="1">
            <a:schemeClr val="accent1"/>
          </a:effectRef>
          <a:fontRef idx="minor">
            <a:schemeClr val="tx1"/>
          </a:fontRef>
        </p:style>
        <p:txBody>
          <a:bodyPr/>
          <a:lstStyle/>
          <a:p>
            <a:endParaRPr lang="en-US" dirty="0"/>
          </a:p>
        </p:txBody>
      </p:sp>
      <p:sp>
        <p:nvSpPr>
          <p:cNvPr id="10245" name="Line 6"/>
          <p:cNvSpPr>
            <a:spLocks noChangeShapeType="1"/>
          </p:cNvSpPr>
          <p:nvPr/>
        </p:nvSpPr>
        <p:spPr bwMode="auto">
          <a:xfrm>
            <a:off x="1006475" y="4541855"/>
            <a:ext cx="5105400" cy="0"/>
          </a:xfrm>
          <a:prstGeom prst="line">
            <a:avLst/>
          </a:prstGeom>
          <a:ln>
            <a:headEnd/>
            <a:tailEnd/>
          </a:ln>
          <a:extLst/>
        </p:spPr>
        <p:style>
          <a:lnRef idx="2">
            <a:schemeClr val="accent1"/>
          </a:lnRef>
          <a:fillRef idx="0">
            <a:schemeClr val="accent1"/>
          </a:fillRef>
          <a:effectRef idx="1">
            <a:schemeClr val="accent1"/>
          </a:effectRef>
          <a:fontRef idx="minor">
            <a:schemeClr val="tx1"/>
          </a:fontRef>
        </p:style>
        <p:txBody>
          <a:bodyPr/>
          <a:lstStyle/>
          <a:p>
            <a:endParaRPr lang="en-US" dirty="0"/>
          </a:p>
        </p:txBody>
      </p:sp>
      <p:sp>
        <p:nvSpPr>
          <p:cNvPr id="9" name="Rectangle 2"/>
          <p:cNvSpPr txBox="1">
            <a:spLocks noChangeArrowheads="1"/>
          </p:cNvSpPr>
          <p:nvPr/>
        </p:nvSpPr>
        <p:spPr>
          <a:xfrm>
            <a:off x="0" y="1600200"/>
            <a:ext cx="6858000" cy="609600"/>
          </a:xfrm>
          <a:prstGeom prst="rect">
            <a:avLst/>
          </a:prstGeom>
        </p:spPr>
        <p:txBody>
          <a:bodyPr anchor="ctr">
            <a:normAutofit/>
          </a:bodyP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fontAlgn="auto">
              <a:spcAft>
                <a:spcPts val="0"/>
              </a:spcAft>
              <a:defRPr/>
            </a:pPr>
            <a:r>
              <a:rPr lang="en-US" sz="2200" dirty="0" smtClean="0">
                <a:solidFill>
                  <a:schemeClr val="bg2">
                    <a:lumMod val="50000"/>
                  </a:schemeClr>
                </a:solidFill>
                <a:latin typeface="Arial" pitchFamily="34" charset="0"/>
                <a:cs typeface="Arial" pitchFamily="34" charset="0"/>
              </a:rPr>
              <a:t>City of Bastrop</a:t>
            </a:r>
            <a:r>
              <a:rPr lang="en-US" sz="2200" dirty="0">
                <a:solidFill>
                  <a:schemeClr val="bg2">
                    <a:lumMod val="50000"/>
                  </a:schemeClr>
                </a:solidFill>
                <a:latin typeface="Arial" pitchFamily="34" charset="0"/>
                <a:cs typeface="Arial" pitchFamily="34" charset="0"/>
              </a:rPr>
              <a:t> </a:t>
            </a:r>
            <a:r>
              <a:rPr lang="en-US" sz="2200" dirty="0" smtClean="0">
                <a:solidFill>
                  <a:schemeClr val="bg2">
                    <a:lumMod val="50000"/>
                  </a:schemeClr>
                </a:solidFill>
                <a:latin typeface="Arial" pitchFamily="34" charset="0"/>
                <a:cs typeface="Arial" pitchFamily="34" charset="0"/>
              </a:rPr>
              <a:t>Mission Statement</a:t>
            </a:r>
          </a:p>
        </p:txBody>
      </p:sp>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39000"/>
            <a:ext cx="12001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31800" y="632094"/>
            <a:ext cx="6121400" cy="4539704"/>
          </a:xfrm>
          <a:prstGeom prst="rect">
            <a:avLst/>
          </a:prstGeom>
          <a:solidFill>
            <a:schemeClr val="bg1"/>
          </a:solidFill>
          <a:ln>
            <a:noFill/>
          </a:ln>
          <a:extLst/>
        </p:spPr>
        <p:txBody>
          <a:bodyPr wrap="square"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POLICE DEPARTMENT</a:t>
            </a:r>
            <a:endParaRPr lang="en-US" sz="1400" dirty="0">
              <a:solidFill>
                <a:schemeClr val="bg2">
                  <a:lumMod val="50000"/>
                </a:schemeClr>
              </a:solidFill>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eaLnBrk="0" hangingPunct="0">
              <a:defRPr/>
            </a:pP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The Police Department is vested with the responsibility of protecting human lives, property, and improving the quality of life for visitors and citizens alike.  </a:t>
            </a:r>
          </a:p>
          <a:p>
            <a:pPr marL="171450" indent="-171450" hangingPunct="0">
              <a:buFont typeface="Arial" pitchFamily="34" charset="0"/>
              <a:buChar char="•"/>
              <a:defRPr/>
            </a:pPr>
            <a:r>
              <a:rPr lang="en-US" sz="1100" dirty="0">
                <a:cs typeface="+mn-cs"/>
              </a:rPr>
              <a:t>As a community service provider, the Department is responsible for routine residential, commercial, and highway patrols.  Responding to calls for services regardless of the nature or severity of the incident. </a:t>
            </a:r>
          </a:p>
          <a:p>
            <a:pPr marL="171450" indent="-171450" hangingPunct="0">
              <a:buFont typeface="Arial" pitchFamily="34" charset="0"/>
              <a:buChar char="•"/>
              <a:defRPr/>
            </a:pPr>
            <a:r>
              <a:rPr lang="en-US" sz="1100" dirty="0">
                <a:cs typeface="+mn-cs"/>
              </a:rPr>
              <a:t>The Police Department provides law enforcement and community policing services to the citizens of Bastrop twenty-four hours a day, 365 days of the year.  </a:t>
            </a:r>
          </a:p>
          <a:p>
            <a:pPr marL="171450" indent="-171450" hangingPunct="0">
              <a:buFont typeface="Arial" pitchFamily="34" charset="0"/>
              <a:buChar char="•"/>
              <a:defRPr/>
            </a:pPr>
            <a:r>
              <a:rPr lang="en-US" sz="1100" dirty="0">
                <a:cs typeface="+mn-cs"/>
              </a:rPr>
              <a:t>The Department conducts criminal investigations, motor </a:t>
            </a:r>
            <a:r>
              <a:rPr lang="en-US" sz="1100" dirty="0" smtClean="0">
                <a:cs typeface="+mn-cs"/>
              </a:rPr>
              <a:t> vehicle </a:t>
            </a:r>
            <a:r>
              <a:rPr lang="en-US" sz="1100" dirty="0">
                <a:cs typeface="+mn-cs"/>
              </a:rPr>
              <a:t>accident investigations, traffic direction, crime prevention seminars, testifying in courts on behalf of the state, and the enforcement of local, state, and federal laws, including the Texas Transportation Code.  </a:t>
            </a:r>
          </a:p>
          <a:p>
            <a:pPr marL="171450" indent="-171450" hangingPunct="0">
              <a:buFont typeface="Arial" pitchFamily="34" charset="0"/>
              <a:buChar char="•"/>
              <a:defRPr/>
            </a:pPr>
            <a:r>
              <a:rPr lang="en-US" sz="1100" dirty="0">
                <a:cs typeface="+mn-cs"/>
              </a:rPr>
              <a:t>The Department also provides animal control services within the city limits.  Code Enforcement, Emergency Management and Animal Control are divisions under the Police Department. </a:t>
            </a: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marL="171450" indent="-171450" eaLnBrk="0" hangingPunct="0">
              <a:buFont typeface="Arial" pitchFamily="34" charset="0"/>
              <a:buChar char="•"/>
              <a:defRPr/>
            </a:pPr>
            <a:r>
              <a:rPr lang="en-US" sz="1100" dirty="0">
                <a:cs typeface="+mn-cs"/>
              </a:rPr>
              <a:t>Police Department is located in the Adell Powell Police and Courts Building at 104 Grady Tuck Lane, Bastrop, Texas 78602.</a:t>
            </a:r>
          </a:p>
          <a:p>
            <a:pPr eaLnBrk="0" hangingPunct="0">
              <a:buFontTx/>
              <a:buChar char="•"/>
              <a:defRPr/>
            </a:pPr>
            <a:r>
              <a:rPr lang="en-US" sz="1100" dirty="0">
                <a:latin typeface="Arial" pitchFamily="34" charset="0"/>
                <a:cs typeface="Times New Roman" pitchFamily="18" charset="0"/>
              </a:rPr>
              <a:t>   Hours are 8:00 AM to 5:00 PM, Monday through Friday, excluding holidays.</a:t>
            </a:r>
          </a:p>
          <a:p>
            <a:pPr marL="171450" indent="-171450" hangingPunct="0">
              <a:buFont typeface="Arial" pitchFamily="34" charset="0"/>
              <a:buChar char="•"/>
              <a:defRPr/>
            </a:pPr>
            <a:r>
              <a:rPr lang="en-US" sz="1100" dirty="0">
                <a:cs typeface="+mn-cs"/>
              </a:rPr>
              <a:t>Administration and non-emergency phone </a:t>
            </a:r>
            <a:r>
              <a:rPr lang="en-US" sz="1100" dirty="0" smtClean="0">
                <a:cs typeface="+mn-cs"/>
              </a:rPr>
              <a:t> </a:t>
            </a:r>
            <a:r>
              <a:rPr lang="en-US" sz="1100" dirty="0">
                <a:cs typeface="+mn-cs"/>
              </a:rPr>
              <a:t>(512</a:t>
            </a:r>
            <a:r>
              <a:rPr lang="en-US" sz="1100" dirty="0" smtClean="0">
                <a:cs typeface="+mn-cs"/>
              </a:rPr>
              <a:t>) 332-8600</a:t>
            </a:r>
            <a:r>
              <a:rPr lang="en-US" sz="1100" dirty="0">
                <a:cs typeface="+mn-cs"/>
              </a:rPr>
              <a:t>.</a:t>
            </a:r>
          </a:p>
          <a:p>
            <a:pPr marL="171450" indent="-171450" hangingPunct="0">
              <a:buFont typeface="Arial" pitchFamily="34" charset="0"/>
              <a:buChar char="•"/>
              <a:defRPr/>
            </a:pPr>
            <a:r>
              <a:rPr lang="en-US" sz="1100" dirty="0">
                <a:cs typeface="+mn-cs"/>
              </a:rPr>
              <a:t>For emergencies dial 911.</a:t>
            </a:r>
          </a:p>
        </p:txBody>
      </p:sp>
      <p:pic>
        <p:nvPicPr>
          <p:cNvPr id="93251" name="Picture 68" descr="Bastrop Police Department Badge Coin Texas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486400"/>
            <a:ext cx="2280363" cy="228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304800" y="0"/>
            <a:ext cx="800100" cy="438912"/>
          </a:xfrm>
        </p:spPr>
        <p:txBody>
          <a:bodyPr/>
          <a:lstStyle/>
          <a:p>
            <a:pPr>
              <a:defRPr/>
            </a:pPr>
            <a:fld id="{F5669E6F-A436-41F2-85FF-0D6B9183F3DF}" type="slidenum">
              <a:rPr lang="en-US" smtClean="0"/>
              <a:pPr>
                <a:defRPr/>
              </a:pPr>
              <a:t>90</a:t>
            </a:fld>
            <a:endParaRPr lang="en-US" dirty="0"/>
          </a:p>
        </p:txBody>
      </p:sp>
      <p:sp>
        <p:nvSpPr>
          <p:cNvPr id="5"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90</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19318019"/>
              </p:ext>
            </p:extLst>
          </p:nvPr>
        </p:nvGraphicFramePr>
        <p:xfrm>
          <a:off x="442925" y="6553202"/>
          <a:ext cx="5845174" cy="1921949"/>
        </p:xfrm>
        <a:graphic>
          <a:graphicData uri="http://schemas.openxmlformats.org/drawingml/2006/table">
            <a:tbl>
              <a:tblPr>
                <a:tableStyleId>{ED083AE6-46FA-4A59-8FB0-9F97EB10719F}</a:tableStyleId>
              </a:tblPr>
              <a:tblGrid>
                <a:gridCol w="1943312"/>
                <a:gridCol w="990707"/>
                <a:gridCol w="990707"/>
                <a:gridCol w="990707"/>
                <a:gridCol w="929741"/>
              </a:tblGrid>
              <a:tr h="469343">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Code Enforcement</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chemeClr val="tx1"/>
                        </a:solidFill>
                        <a:effectLst/>
                        <a:latin typeface="Times New Roman"/>
                        <a:ea typeface="Times New Roman"/>
                      </a:endParaRPr>
                    </a:p>
                  </a:txBody>
                  <a:tcPr marL="67668" marR="67668" marT="0" marB="0"/>
                </a:tc>
              </a:tr>
              <a:tr h="147098">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a:t>
                      </a:r>
                      <a:r>
                        <a:rPr lang="en-US" sz="900" baseline="0" dirty="0" smtClean="0">
                          <a:solidFill>
                            <a:srgbClr val="CC9900"/>
                          </a:solidFill>
                          <a:effectLst/>
                        </a:rPr>
                        <a:t> </a:t>
                      </a:r>
                      <a:r>
                        <a:rPr lang="en-US" sz="900" dirty="0" smtClean="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175273">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47,302</a:t>
                      </a:r>
                      <a:endParaRPr lang="en-US" sz="900" dirty="0"/>
                    </a:p>
                  </a:txBody>
                  <a:tcPr marL="67668" marR="67668" marT="0" marB="0" anchor="ctr"/>
                </a:tc>
                <a:tc>
                  <a:txBody>
                    <a:bodyPr/>
                    <a:lstStyle/>
                    <a:p>
                      <a:pPr marL="0" marR="0" algn="r" hangingPunct="0">
                        <a:spcBef>
                          <a:spcPts val="0"/>
                        </a:spcBef>
                        <a:spcAft>
                          <a:spcPts val="0"/>
                        </a:spcAft>
                      </a:pPr>
                      <a:r>
                        <a:rPr lang="en-US" sz="900" dirty="0" smtClean="0"/>
                        <a:t>48,056</a:t>
                      </a:r>
                      <a:endParaRPr lang="en-US" sz="900" dirty="0"/>
                    </a:p>
                  </a:txBody>
                  <a:tcPr marL="67668" marR="67668" marT="0" marB="0" anchor="ctr"/>
                </a:tc>
                <a:tc>
                  <a:txBody>
                    <a:bodyPr/>
                    <a:lstStyle/>
                    <a:p>
                      <a:pPr marL="0" marR="0" algn="r" hangingPunct="0">
                        <a:spcBef>
                          <a:spcPts val="0"/>
                        </a:spcBef>
                        <a:spcAft>
                          <a:spcPts val="0"/>
                        </a:spcAft>
                      </a:pPr>
                      <a:r>
                        <a:rPr lang="en-US" sz="900" dirty="0" smtClean="0"/>
                        <a:t>49,321</a:t>
                      </a:r>
                      <a:endParaRPr lang="en-US" sz="900" dirty="0"/>
                    </a:p>
                  </a:txBody>
                  <a:tcPr marL="67668" marR="67668" marT="0" marB="0" anchor="ctr"/>
                </a:tc>
                <a:tc>
                  <a:txBody>
                    <a:bodyPr/>
                    <a:lstStyle/>
                    <a:p>
                      <a:pPr marL="0" marR="0" algn="r" hangingPunct="0">
                        <a:spcBef>
                          <a:spcPts val="0"/>
                        </a:spcBef>
                        <a:spcAft>
                          <a:spcPts val="0"/>
                        </a:spcAft>
                      </a:pPr>
                      <a:r>
                        <a:rPr lang="en-US" sz="900" dirty="0" smtClean="0"/>
                        <a:t>49,170</a:t>
                      </a:r>
                      <a:endParaRPr lang="en-US" sz="900" dirty="0"/>
                    </a:p>
                  </a:txBody>
                  <a:tcPr marL="67668" marR="67668" marT="0" marB="0" anchor="ctr"/>
                </a:tc>
              </a:tr>
              <a:tr h="192472">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1,227</a:t>
                      </a:r>
                      <a:endParaRPr lang="en-US" sz="900" dirty="0"/>
                    </a:p>
                  </a:txBody>
                  <a:tcPr marL="67668" marR="67668" marT="0" marB="0" anchor="ctr"/>
                </a:tc>
                <a:tc>
                  <a:txBody>
                    <a:bodyPr/>
                    <a:lstStyle/>
                    <a:p>
                      <a:pPr marL="0" marR="0" algn="r" hangingPunct="0">
                        <a:spcBef>
                          <a:spcPts val="0"/>
                        </a:spcBef>
                        <a:spcAft>
                          <a:spcPts val="0"/>
                        </a:spcAft>
                      </a:pPr>
                      <a:r>
                        <a:rPr lang="en-US" sz="900" dirty="0" smtClean="0"/>
                        <a:t>3,000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1,700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1,100</a:t>
                      </a:r>
                      <a:endParaRPr lang="en-US" sz="900" dirty="0"/>
                    </a:p>
                  </a:txBody>
                  <a:tcPr marL="67668" marR="67668" marT="0" marB="0" anchor="ctr"/>
                </a:tc>
              </a:tr>
              <a:tr h="202276">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250</a:t>
                      </a:r>
                      <a:endParaRPr lang="en-US" sz="900" dirty="0"/>
                    </a:p>
                  </a:txBody>
                  <a:tcPr marL="67668" marR="67668" marT="0" marB="0" anchor="ctr"/>
                </a:tc>
              </a:tr>
              <a:tr h="202276">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183837">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855</a:t>
                      </a:r>
                      <a:endParaRPr lang="en-US" sz="900" dirty="0"/>
                    </a:p>
                  </a:txBody>
                  <a:tcPr marL="67668" marR="67668" marT="0" marB="0" anchor="ctr"/>
                </a:tc>
                <a:tc>
                  <a:txBody>
                    <a:bodyPr/>
                    <a:lstStyle/>
                    <a:p>
                      <a:pPr marL="0" marR="0" algn="r" hangingPunct="0">
                        <a:spcBef>
                          <a:spcPts val="0"/>
                        </a:spcBef>
                        <a:spcAft>
                          <a:spcPts val="0"/>
                        </a:spcAft>
                      </a:pPr>
                      <a:r>
                        <a:rPr lang="en-US" sz="900" dirty="0" smtClean="0"/>
                        <a:t>900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850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20,700</a:t>
                      </a:r>
                      <a:endParaRPr lang="en-US" sz="900" dirty="0"/>
                    </a:p>
                  </a:txBody>
                  <a:tcPr marL="67668" marR="67668" marT="0" marB="0" anchor="ctr"/>
                </a:tc>
              </a:tr>
              <a:tr h="147098">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129</a:t>
                      </a:r>
                      <a:endParaRPr lang="en-US" sz="900" dirty="0"/>
                    </a:p>
                  </a:txBody>
                  <a:tcPr marL="67668" marR="67668" marT="0" marB="0" anchor="ctr"/>
                </a:tc>
                <a:tc>
                  <a:txBody>
                    <a:bodyPr/>
                    <a:lstStyle/>
                    <a:p>
                      <a:pPr marL="0" marR="0" algn="r" hangingPunct="0">
                        <a:spcBef>
                          <a:spcPts val="0"/>
                        </a:spcBef>
                        <a:spcAft>
                          <a:spcPts val="0"/>
                        </a:spcAft>
                      </a:pPr>
                      <a:r>
                        <a:rPr lang="en-US" sz="900" dirty="0" smtClean="0"/>
                        <a:t>5,570</a:t>
                      </a:r>
                      <a:endParaRPr lang="en-US" sz="900" dirty="0"/>
                    </a:p>
                  </a:txBody>
                  <a:tcPr marL="67668" marR="67668" marT="0" marB="0" anchor="ctr"/>
                </a:tc>
                <a:tc>
                  <a:txBody>
                    <a:bodyPr/>
                    <a:lstStyle/>
                    <a:p>
                      <a:pPr marL="0" marR="0" algn="r" hangingPunct="0">
                        <a:spcBef>
                          <a:spcPts val="0"/>
                        </a:spcBef>
                        <a:spcAft>
                          <a:spcPts val="0"/>
                        </a:spcAft>
                      </a:pPr>
                      <a:r>
                        <a:rPr lang="en-US" sz="900" dirty="0" smtClean="0"/>
                        <a:t>5,400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6,050</a:t>
                      </a:r>
                      <a:endParaRPr lang="en-US" sz="900" dirty="0"/>
                    </a:p>
                  </a:txBody>
                  <a:tcPr marL="67668" marR="67668" marT="0" marB="0" anchor="ctr"/>
                </a:tc>
              </a:tr>
              <a:tr h="202276">
                <a:tc>
                  <a:txBody>
                    <a:bodyPr/>
                    <a:lstStyle/>
                    <a:p>
                      <a:pPr marL="0" marR="0" algn="l" hangingPunct="0">
                        <a:spcBef>
                          <a:spcPts val="0"/>
                        </a:spcBef>
                        <a:spcAft>
                          <a:spcPts val="0"/>
                        </a:spcAft>
                      </a:pPr>
                      <a:r>
                        <a:rPr lang="en-US" sz="1100" b="1" dirty="0">
                          <a:effectLst/>
                        </a:rPr>
                        <a:t>Total</a:t>
                      </a:r>
                      <a:endParaRPr lang="en-US" sz="11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$49,813</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t>$58,006</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$57,671</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$77,270</a:t>
                      </a:r>
                      <a:endParaRPr lang="en-US" sz="900" b="1" dirty="0">
                        <a:solidFill>
                          <a:schemeClr val="tx1"/>
                        </a:solidFill>
                      </a:endParaRPr>
                    </a:p>
                  </a:txBody>
                  <a:tcPr marL="67668" marR="67668" marT="0" marB="0" anchor="ctr"/>
                </a:tc>
              </a:tr>
            </a:tbl>
          </a:graphicData>
        </a:graphic>
      </p:graphicFrame>
      <p:sp>
        <p:nvSpPr>
          <p:cNvPr id="4" name="Slide Number Placeholder 3"/>
          <p:cNvSpPr>
            <a:spLocks noGrp="1"/>
          </p:cNvSpPr>
          <p:nvPr>
            <p:ph type="sldNum" sz="quarter" idx="12"/>
          </p:nvPr>
        </p:nvSpPr>
        <p:spPr>
          <a:xfrm>
            <a:off x="4724400" y="8657167"/>
            <a:ext cx="1714500" cy="486833"/>
          </a:xfrm>
        </p:spPr>
        <p:txBody>
          <a:bodyPr/>
          <a:lstStyle/>
          <a:p>
            <a:pPr algn="r">
              <a:defRPr/>
            </a:pPr>
            <a:fld id="{F5669E6F-A436-41F2-85FF-0D6B9183F3DF}" type="slidenum">
              <a:rPr lang="en-US" smtClean="0"/>
              <a:pPr algn="r">
                <a:defRPr/>
              </a:pPr>
              <a:t>91</a:t>
            </a:fld>
            <a:endParaRPr lang="en-US" dirty="0"/>
          </a:p>
        </p:txBody>
      </p:sp>
      <p:sp>
        <p:nvSpPr>
          <p:cNvPr id="94272" name="Rectangle 5"/>
          <p:cNvSpPr>
            <a:spLocks noChangeArrowheads="1"/>
          </p:cNvSpPr>
          <p:nvPr/>
        </p:nvSpPr>
        <p:spPr bwMode="auto">
          <a:xfrm>
            <a:off x="297180" y="519010"/>
            <a:ext cx="58674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POLICE DEPARTMENT</a:t>
            </a:r>
            <a:endParaRPr lang="en-US" sz="1400" dirty="0">
              <a:solidFill>
                <a:schemeClr val="bg2">
                  <a:lumMod val="50000"/>
                </a:schemeClr>
              </a:solidFill>
            </a:endParaRPr>
          </a:p>
          <a:p>
            <a:pPr eaLnBrk="0" hangingPunct="0"/>
            <a:r>
              <a:rPr lang="en-US" sz="1100" dirty="0">
                <a:cs typeface="Times New Roman" pitchFamily="18" charset="0"/>
              </a:rPr>
              <a:t>					</a:t>
            </a:r>
            <a:endParaRPr lang="en-US" sz="400" dirty="0"/>
          </a:p>
        </p:txBody>
      </p:sp>
      <p:graphicFrame>
        <p:nvGraphicFramePr>
          <p:cNvPr id="3" name="Chart 12"/>
          <p:cNvGraphicFramePr>
            <a:graphicFrameLocks/>
          </p:cNvGraphicFramePr>
          <p:nvPr>
            <p:extLst>
              <p:ext uri="{D42A27DB-BD31-4B8C-83A1-F6EECF244321}">
                <p14:modId xmlns:p14="http://schemas.microsoft.com/office/powerpoint/2010/main" val="3783757048"/>
              </p:ext>
            </p:extLst>
          </p:nvPr>
        </p:nvGraphicFramePr>
        <p:xfrm>
          <a:off x="2057400" y="4495801"/>
          <a:ext cx="4278313" cy="2057399"/>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5"/>
          <p:cNvSpPr>
            <a:spLocks noChangeArrowheads="1"/>
          </p:cNvSpPr>
          <p:nvPr/>
        </p:nvSpPr>
        <p:spPr bwMode="auto">
          <a:xfrm>
            <a:off x="423875" y="5127531"/>
            <a:ext cx="1557337" cy="446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chemeClr val="accent2">
                    <a:lumMod val="50000"/>
                  </a:schemeClr>
                </a:solidFill>
                <a:latin typeface="Arial" pitchFamily="34" charset="0"/>
                <a:cs typeface="Times New Roman" pitchFamily="18" charset="0"/>
              </a:rPr>
              <a:t>Code Enforcement</a:t>
            </a:r>
            <a:r>
              <a:rPr lang="en-US" sz="1100" dirty="0">
                <a:latin typeface="Arial" pitchFamily="34" charset="0"/>
                <a:cs typeface="Times New Roman" pitchFamily="18" charset="0"/>
              </a:rPr>
              <a:t>	</a:t>
            </a:r>
            <a:endParaRPr lang="en-US" sz="400" dirty="0">
              <a:latin typeface="Arial" pitchFamily="34" charset="0"/>
              <a:cs typeface="+mn-cs"/>
            </a:endParaRPr>
          </a:p>
        </p:txBody>
      </p:sp>
      <p:graphicFrame>
        <p:nvGraphicFramePr>
          <p:cNvPr id="13" name="Table 12"/>
          <p:cNvGraphicFramePr>
            <a:graphicFrameLocks noGrp="1"/>
          </p:cNvGraphicFramePr>
          <p:nvPr>
            <p:extLst>
              <p:ext uri="{D42A27DB-BD31-4B8C-83A1-F6EECF244321}">
                <p14:modId xmlns:p14="http://schemas.microsoft.com/office/powerpoint/2010/main" val="3182139173"/>
              </p:ext>
            </p:extLst>
          </p:nvPr>
        </p:nvGraphicFramePr>
        <p:xfrm>
          <a:off x="565533" y="2286000"/>
          <a:ext cx="5845174" cy="2430580"/>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Administration</a:t>
                      </a:r>
                      <a:br>
                        <a:rPr lang="en-US" sz="900" dirty="0" smtClean="0">
                          <a:effectLst/>
                        </a:rPr>
                      </a:br>
                      <a:r>
                        <a:rPr lang="en-US" sz="900" dirty="0">
                          <a:effectLst/>
                        </a:rPr>
                        <a:t> </a:t>
                      </a:r>
                      <a:endParaRPr lang="en-US" sz="900" dirty="0" smtClean="0">
                        <a:effectLst/>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chemeClr val="tx1"/>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chemeClr val="tx1"/>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chemeClr val="tx1"/>
                        </a:solidFill>
                        <a:effectLst/>
                        <a:latin typeface="Times New Roman"/>
                        <a:ea typeface="Times New Roman"/>
                      </a:endParaRPr>
                    </a:p>
                  </a:txBody>
                  <a:tcPr marL="67668" marR="67668" marT="0" marB="0">
                    <a:solidFill>
                      <a:schemeClr val="bg1"/>
                    </a:solidFill>
                  </a:tcPr>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solidFill>
                      <a:schemeClr val="bg1"/>
                    </a:solidFill>
                  </a:tcPr>
                </a:tc>
              </a:tr>
              <a:tr h="209501">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288,027</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345,464</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356,807</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355,755</a:t>
                      </a:r>
                      <a:endParaRPr lang="en-US" sz="900" dirty="0"/>
                    </a:p>
                  </a:txBody>
                  <a:tcPr marL="67668" marR="67668" marT="0" marB="0" anchor="ctr">
                    <a:solidFill>
                      <a:schemeClr val="bg1"/>
                    </a:solidFill>
                  </a:tcPr>
                </a:tc>
              </a:tr>
              <a:tr h="20950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22,569</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22,680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33,050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28,920</a:t>
                      </a:r>
                      <a:endParaRPr lang="en-US" sz="900" dirty="0"/>
                    </a:p>
                  </a:txBody>
                  <a:tcPr marL="67668" marR="67668" marT="0" marB="0" anchor="ctr">
                    <a:solidFill>
                      <a:schemeClr val="bg1"/>
                    </a:solidFill>
                  </a:tcPr>
                </a:tc>
              </a:tr>
              <a:tr h="20950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22,861</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28,070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27,967</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25,141</a:t>
                      </a:r>
                      <a:endParaRPr lang="en-US" sz="900" dirty="0"/>
                    </a:p>
                  </a:txBody>
                  <a:tcPr marL="67668" marR="67668" marT="0" marB="0" anchor="ctr">
                    <a:solidFill>
                      <a:schemeClr val="bg1"/>
                    </a:solidFill>
                  </a:tcPr>
                </a:tc>
              </a:tr>
              <a:tr h="209501">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46,810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50,020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50,020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54,556</a:t>
                      </a:r>
                      <a:endParaRPr lang="en-US" sz="900" dirty="0"/>
                    </a:p>
                  </a:txBody>
                  <a:tcPr marL="67668" marR="67668" marT="0" marB="0" anchor="ctr">
                    <a:solidFill>
                      <a:schemeClr val="bg1"/>
                    </a:solidFill>
                  </a:tcPr>
                </a:tc>
              </a:tr>
              <a:tr h="20950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222,225</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195,970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195,917</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196,695</a:t>
                      </a:r>
                      <a:endParaRPr lang="en-US" sz="900" dirty="0"/>
                    </a:p>
                  </a:txBody>
                  <a:tcPr marL="67668" marR="67668" marT="0" marB="0" anchor="ctr">
                    <a:solidFill>
                      <a:schemeClr val="bg1"/>
                    </a:solidFill>
                  </a:tcPr>
                </a:tc>
              </a:tr>
              <a:tr h="175307">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30,185</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33,185</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31,335</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32,735</a:t>
                      </a:r>
                      <a:endParaRPr lang="en-US" sz="900" dirty="0"/>
                    </a:p>
                  </a:txBody>
                  <a:tcPr marL="67668" marR="67668" marT="0" marB="0" anchor="ctr">
                    <a:solidFill>
                      <a:schemeClr val="bg1"/>
                    </a:solidFill>
                  </a:tcPr>
                </a:tc>
              </a:tr>
              <a:tr h="175307">
                <a:tc>
                  <a:txBody>
                    <a:bodyPr/>
                    <a:lstStyle/>
                    <a:p>
                      <a:pPr marL="0" marR="0" algn="l" hangingPunct="0">
                        <a:spcBef>
                          <a:spcPts val="0"/>
                        </a:spcBef>
                        <a:spcAft>
                          <a:spcPts val="0"/>
                        </a:spcAft>
                      </a:pPr>
                      <a:r>
                        <a:rPr lang="en-US" sz="900" dirty="0" smtClean="0">
                          <a:effectLst/>
                        </a:rPr>
                        <a:t>Capital</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64,500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60,970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6,775</a:t>
                      </a:r>
                      <a:endParaRPr lang="en-US" sz="900" dirty="0"/>
                    </a:p>
                  </a:txBody>
                  <a:tcPr marL="67668" marR="67668" marT="0" marB="0" anchor="ctr">
                    <a:solidFill>
                      <a:schemeClr val="bg1"/>
                    </a:solidFill>
                  </a:tcPr>
                </a:tc>
              </a:tr>
              <a:tr h="209501">
                <a:tc>
                  <a:txBody>
                    <a:bodyPr/>
                    <a:lstStyle/>
                    <a:p>
                      <a:pPr marL="0" marR="0" algn="l" hangingPunct="0">
                        <a:spcBef>
                          <a:spcPts val="0"/>
                        </a:spcBef>
                        <a:spcAft>
                          <a:spcPts val="0"/>
                        </a:spcAft>
                      </a:pPr>
                      <a:r>
                        <a:rPr lang="en-US" sz="1100" b="1" dirty="0">
                          <a:effectLst/>
                        </a:rPr>
                        <a:t>Total</a:t>
                      </a:r>
                      <a:endParaRPr lang="en-US" sz="1100" b="1" dirty="0">
                        <a:solidFill>
                          <a:schemeClr val="tx1"/>
                        </a:solidFill>
                        <a:effectLst/>
                        <a:latin typeface="Times New Roman"/>
                        <a:ea typeface="Times New Roman"/>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$632,677</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t>$739,889</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$756,066</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$700,577</a:t>
                      </a:r>
                      <a:endParaRPr lang="en-US" sz="900" b="1" dirty="0">
                        <a:solidFill>
                          <a:schemeClr val="tx1"/>
                        </a:solidFill>
                      </a:endParaRPr>
                    </a:p>
                  </a:txBody>
                  <a:tcPr marL="67668" marR="67668" marT="0" marB="0" anchor="ctr">
                    <a:solidFill>
                      <a:schemeClr val="bg1"/>
                    </a:solidFill>
                  </a:tcP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561551622"/>
              </p:ext>
            </p:extLst>
          </p:nvPr>
        </p:nvGraphicFramePr>
        <p:xfrm>
          <a:off x="2819400" y="152400"/>
          <a:ext cx="3733800" cy="198120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5"/>
          <p:cNvSpPr>
            <a:spLocks noChangeArrowheads="1"/>
          </p:cNvSpPr>
          <p:nvPr/>
        </p:nvSpPr>
        <p:spPr bwMode="auto">
          <a:xfrm>
            <a:off x="533400" y="996063"/>
            <a:ext cx="1295400" cy="446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chemeClr val="accent3">
                    <a:lumMod val="75000"/>
                  </a:schemeClr>
                </a:solidFill>
                <a:latin typeface="Arial" pitchFamily="34" charset="0"/>
                <a:cs typeface="Times New Roman" pitchFamily="18" charset="0"/>
              </a:rPr>
              <a:t>Administration</a:t>
            </a:r>
            <a:r>
              <a:rPr lang="en-US" sz="1100" dirty="0">
                <a:latin typeface="Arial" pitchFamily="34" charset="0"/>
                <a:cs typeface="Times New Roman" pitchFamily="18" charset="0"/>
              </a:rPr>
              <a:t>	</a:t>
            </a:r>
            <a:endParaRPr lang="en-US" sz="400" dirty="0">
              <a:latin typeface="Arial" pitchFamily="34" charset="0"/>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5573806"/>
            <a:ext cx="762000" cy="762000"/>
          </a:xfrm>
          <a:prstGeom prst="rect">
            <a:avLst/>
          </a:prstGeom>
        </p:spPr>
      </p:pic>
      <p:pic>
        <p:nvPicPr>
          <p:cNvPr id="14" name="Picture 7" descr="U:\graphics\Bastrop Police Logos 200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1721" y="1411125"/>
            <a:ext cx="843757" cy="55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ChangeArrowheads="1"/>
          </p:cNvSpPr>
          <p:nvPr/>
        </p:nvSpPr>
        <p:spPr bwMode="auto">
          <a:xfrm>
            <a:off x="304800" y="486170"/>
            <a:ext cx="58674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POLICE DEPARTMENT</a:t>
            </a:r>
            <a:endParaRPr lang="en-US" sz="1400" dirty="0">
              <a:solidFill>
                <a:schemeClr val="bg2">
                  <a:lumMod val="50000"/>
                </a:schemeClr>
              </a:solidFill>
            </a:endParaRPr>
          </a:p>
          <a:p>
            <a:pPr eaLnBrk="0" hangingPunct="0"/>
            <a:r>
              <a:rPr lang="en-US" sz="1100" dirty="0">
                <a:cs typeface="Times New Roman" pitchFamily="18" charset="0"/>
              </a:rPr>
              <a:t>					</a:t>
            </a:r>
            <a:endParaRPr lang="en-US" sz="400" dirty="0"/>
          </a:p>
        </p:txBody>
      </p:sp>
      <p:graphicFrame>
        <p:nvGraphicFramePr>
          <p:cNvPr id="10" name="Content Placeholder 4"/>
          <p:cNvGraphicFramePr>
            <a:graphicFrameLocks/>
          </p:cNvGraphicFramePr>
          <p:nvPr>
            <p:extLst>
              <p:ext uri="{D42A27DB-BD31-4B8C-83A1-F6EECF244321}">
                <p14:modId xmlns:p14="http://schemas.microsoft.com/office/powerpoint/2010/main" val="2209660845"/>
              </p:ext>
            </p:extLst>
          </p:nvPr>
        </p:nvGraphicFramePr>
        <p:xfrm>
          <a:off x="338138" y="6019800"/>
          <a:ext cx="5843586" cy="2319940"/>
        </p:xfrm>
        <a:graphic>
          <a:graphicData uri="http://schemas.openxmlformats.org/drawingml/2006/table">
            <a:tbl>
              <a:tblPr>
                <a:tableStyleId>{ED083AE6-46FA-4A59-8FB0-9F97EB10719F}</a:tableStyleId>
              </a:tblPr>
              <a:tblGrid>
                <a:gridCol w="1942784"/>
                <a:gridCol w="990438"/>
                <a:gridCol w="990438"/>
                <a:gridCol w="990438"/>
                <a:gridCol w="929488"/>
              </a:tblGrid>
              <a:tr h="449215">
                <a:tc>
                  <a:txBody>
                    <a:bodyPr/>
                    <a:lstStyle/>
                    <a:p>
                      <a:pPr marL="0" marR="0" algn="l" hangingPunct="0">
                        <a:spcBef>
                          <a:spcPts val="0"/>
                        </a:spcBef>
                        <a:spcAft>
                          <a:spcPts val="0"/>
                        </a:spcAft>
                      </a:pPr>
                      <a:r>
                        <a:rPr lang="en-US" sz="1100" baseline="0" dirty="0" smtClean="0">
                          <a:solidFill>
                            <a:schemeClr val="tx1"/>
                          </a:solidFill>
                          <a:effectLst/>
                        </a:rPr>
                        <a:t>Expenditure Summary</a:t>
                      </a:r>
                      <a:r>
                        <a:rPr lang="en-US" sz="900" dirty="0" smtClean="0">
                          <a:solidFill>
                            <a:schemeClr val="tx1"/>
                          </a:solidFill>
                          <a:effectLst/>
                        </a:rPr>
                        <a:t/>
                      </a:r>
                      <a:br>
                        <a:rPr lang="en-US" sz="900" dirty="0" smtClean="0">
                          <a:solidFill>
                            <a:schemeClr val="tx1"/>
                          </a:solidFill>
                          <a:effectLst/>
                        </a:rPr>
                      </a:br>
                      <a:r>
                        <a:rPr lang="en-US" sz="900" dirty="0" smtClean="0">
                          <a:solidFill>
                            <a:schemeClr val="tx1"/>
                          </a:solidFill>
                          <a:effectLst/>
                        </a:rPr>
                        <a:t>Police</a:t>
                      </a:r>
                      <a:r>
                        <a:rPr lang="en-US" sz="900" baseline="0" dirty="0" smtClean="0">
                          <a:solidFill>
                            <a:schemeClr val="tx1"/>
                          </a:solidFill>
                          <a:effectLst/>
                        </a:rPr>
                        <a:t> CID</a:t>
                      </a:r>
                      <a:r>
                        <a:rPr lang="en-US" sz="900" dirty="0" smtClean="0">
                          <a:solidFill>
                            <a:schemeClr val="tx1"/>
                          </a:solidFill>
                          <a:effectLst/>
                        </a:rPr>
                        <a:t/>
                      </a:r>
                      <a:br>
                        <a:rPr lang="en-US" sz="900" dirty="0" smtClean="0">
                          <a:solidFill>
                            <a:schemeClr val="tx1"/>
                          </a:solidFill>
                          <a:effectLst/>
                        </a:rPr>
                      </a:br>
                      <a:r>
                        <a:rPr lang="en-US" sz="900" dirty="0">
                          <a:solidFill>
                            <a:schemeClr val="tx1"/>
                          </a:solidFill>
                          <a:effectLst/>
                        </a:rPr>
                        <a:t> </a:t>
                      </a:r>
                      <a:endParaRPr lang="en-US" sz="900" dirty="0" smtClean="0">
                        <a:solidFill>
                          <a:schemeClr val="tx1"/>
                        </a:solidFill>
                        <a:effectLst/>
                      </a:endParaRPr>
                    </a:p>
                  </a:txBody>
                  <a:tcPr marL="67650" marR="67650"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36585">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50" marR="67650"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50" marR="67650" marT="0" marB="0"/>
                </a:tc>
              </a:tr>
              <a:tr h="212957">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158,421</a:t>
                      </a:r>
                      <a:endParaRPr lang="en-US" sz="900" dirty="0"/>
                    </a:p>
                  </a:txBody>
                  <a:tcPr marL="67650" marR="67650" marT="0" marB="0" anchor="ctr"/>
                </a:tc>
                <a:tc>
                  <a:txBody>
                    <a:bodyPr/>
                    <a:lstStyle/>
                    <a:p>
                      <a:pPr marL="0" marR="0" algn="r" hangingPunct="0">
                        <a:spcBef>
                          <a:spcPts val="0"/>
                        </a:spcBef>
                        <a:spcAft>
                          <a:spcPts val="0"/>
                        </a:spcAft>
                      </a:pPr>
                      <a:r>
                        <a:rPr lang="en-US" sz="900" dirty="0" smtClean="0"/>
                        <a:t>230,660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161,152</a:t>
                      </a:r>
                      <a:endParaRPr lang="en-US" sz="900" dirty="0"/>
                    </a:p>
                  </a:txBody>
                  <a:tcPr marL="67650" marR="67650" marT="0" marB="0" anchor="ctr"/>
                </a:tc>
                <a:tc>
                  <a:txBody>
                    <a:bodyPr/>
                    <a:lstStyle/>
                    <a:p>
                      <a:pPr marL="0" marR="0" algn="r" hangingPunct="0">
                        <a:spcBef>
                          <a:spcPts val="0"/>
                        </a:spcBef>
                        <a:spcAft>
                          <a:spcPts val="0"/>
                        </a:spcAft>
                      </a:pPr>
                      <a:r>
                        <a:rPr lang="en-US" sz="900" dirty="0" smtClean="0"/>
                        <a:t>165,030</a:t>
                      </a:r>
                      <a:endParaRPr lang="en-US" sz="900" dirty="0"/>
                    </a:p>
                  </a:txBody>
                  <a:tcPr marL="67650" marR="67650" marT="0" marB="0" anchor="ctr"/>
                </a:tc>
              </a:tr>
              <a:tr h="212957">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7,341</a:t>
                      </a:r>
                      <a:endParaRPr lang="en-US" sz="900" dirty="0"/>
                    </a:p>
                  </a:txBody>
                  <a:tcPr marL="67650" marR="67650" marT="0" marB="0" anchor="ctr"/>
                </a:tc>
                <a:tc>
                  <a:txBody>
                    <a:bodyPr/>
                    <a:lstStyle/>
                    <a:p>
                      <a:pPr marL="0" marR="0" algn="r" hangingPunct="0">
                        <a:spcBef>
                          <a:spcPts val="0"/>
                        </a:spcBef>
                        <a:spcAft>
                          <a:spcPts val="0"/>
                        </a:spcAft>
                      </a:pPr>
                      <a:r>
                        <a:rPr lang="en-US" sz="900" dirty="0" smtClean="0"/>
                        <a:t>3,350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1,600</a:t>
                      </a:r>
                      <a:endParaRPr lang="en-US" sz="900" dirty="0"/>
                    </a:p>
                  </a:txBody>
                  <a:tcPr marL="67650" marR="67650" marT="0" marB="0" anchor="ctr"/>
                </a:tc>
                <a:tc>
                  <a:txBody>
                    <a:bodyPr/>
                    <a:lstStyle/>
                    <a:p>
                      <a:pPr marL="0" marR="0" algn="r" hangingPunct="0">
                        <a:spcBef>
                          <a:spcPts val="0"/>
                        </a:spcBef>
                        <a:spcAft>
                          <a:spcPts val="0"/>
                        </a:spcAft>
                      </a:pPr>
                      <a:r>
                        <a:rPr lang="en-US" sz="900" dirty="0" smtClean="0"/>
                        <a:t>3,400</a:t>
                      </a:r>
                      <a:endParaRPr lang="en-US" sz="900" dirty="0"/>
                    </a:p>
                  </a:txBody>
                  <a:tcPr marL="67650" marR="67650" marT="0" marB="0" anchor="ctr"/>
                </a:tc>
              </a:tr>
              <a:tr h="212957">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214</a:t>
                      </a:r>
                      <a:endParaRPr lang="en-US" sz="900" dirty="0"/>
                    </a:p>
                  </a:txBody>
                  <a:tcPr marL="67650" marR="67650" marT="0" marB="0" anchor="ctr"/>
                </a:tc>
                <a:tc>
                  <a:txBody>
                    <a:bodyPr/>
                    <a:lstStyle/>
                    <a:p>
                      <a:pPr marL="0" marR="0" algn="r" hangingPunct="0">
                        <a:spcBef>
                          <a:spcPts val="0"/>
                        </a:spcBef>
                        <a:spcAft>
                          <a:spcPts val="0"/>
                        </a:spcAft>
                      </a:pPr>
                      <a:r>
                        <a:rPr lang="en-US" sz="900" dirty="0" smtClean="0"/>
                        <a:t>1,460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1,160</a:t>
                      </a:r>
                      <a:endParaRPr lang="en-US" sz="900" dirty="0"/>
                    </a:p>
                  </a:txBody>
                  <a:tcPr marL="67650" marR="67650" marT="0" marB="0" anchor="ctr"/>
                </a:tc>
                <a:tc>
                  <a:txBody>
                    <a:bodyPr/>
                    <a:lstStyle/>
                    <a:p>
                      <a:pPr marL="0" marR="0" algn="r" hangingPunct="0">
                        <a:spcBef>
                          <a:spcPts val="0"/>
                        </a:spcBef>
                        <a:spcAft>
                          <a:spcPts val="0"/>
                        </a:spcAft>
                      </a:pPr>
                      <a:r>
                        <a:rPr lang="en-US" sz="900" dirty="0" smtClean="0"/>
                        <a:t>1,460</a:t>
                      </a:r>
                      <a:endParaRPr lang="en-US" sz="900" dirty="0"/>
                    </a:p>
                  </a:txBody>
                  <a:tcPr marL="67650" marR="67650" marT="0" marB="0" anchor="ctr"/>
                </a:tc>
              </a:tr>
              <a:tr h="212957">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r>
              <a:tr h="212957">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2,764</a:t>
                      </a:r>
                      <a:endParaRPr lang="en-US" sz="900" dirty="0"/>
                    </a:p>
                  </a:txBody>
                  <a:tcPr marL="67650" marR="67650" marT="0" marB="0" anchor="ctr"/>
                </a:tc>
                <a:tc>
                  <a:txBody>
                    <a:bodyPr/>
                    <a:lstStyle/>
                    <a:p>
                      <a:pPr marL="0" marR="0" algn="r" hangingPunct="0">
                        <a:spcBef>
                          <a:spcPts val="0"/>
                        </a:spcBef>
                        <a:spcAft>
                          <a:spcPts val="0"/>
                        </a:spcAft>
                      </a:pPr>
                      <a:r>
                        <a:rPr lang="en-US" sz="900" dirty="0" smtClean="0"/>
                        <a:t>3,500</a:t>
                      </a:r>
                      <a:endParaRPr lang="en-US" sz="900" dirty="0"/>
                    </a:p>
                  </a:txBody>
                  <a:tcPr marL="67650" marR="67650" marT="0" marB="0" anchor="ctr"/>
                </a:tc>
                <a:tc>
                  <a:txBody>
                    <a:bodyPr/>
                    <a:lstStyle/>
                    <a:p>
                      <a:pPr marL="0" marR="0" algn="r" hangingPunct="0">
                        <a:spcBef>
                          <a:spcPts val="0"/>
                        </a:spcBef>
                        <a:spcAft>
                          <a:spcPts val="0"/>
                        </a:spcAft>
                      </a:pPr>
                      <a:r>
                        <a:rPr lang="en-US" sz="900" dirty="0" smtClean="0"/>
                        <a:t>2,300</a:t>
                      </a:r>
                      <a:endParaRPr lang="en-US" sz="900" dirty="0"/>
                    </a:p>
                  </a:txBody>
                  <a:tcPr marL="67650" marR="67650" marT="0" marB="0" anchor="ctr"/>
                </a:tc>
                <a:tc>
                  <a:txBody>
                    <a:bodyPr/>
                    <a:lstStyle/>
                    <a:p>
                      <a:pPr marL="0" marR="0" algn="r" hangingPunct="0">
                        <a:spcBef>
                          <a:spcPts val="0"/>
                        </a:spcBef>
                        <a:spcAft>
                          <a:spcPts val="0"/>
                        </a:spcAft>
                      </a:pPr>
                      <a:r>
                        <a:rPr lang="en-US" sz="900" dirty="0" smtClean="0"/>
                        <a:t>3,000</a:t>
                      </a:r>
                      <a:endParaRPr lang="en-US" sz="900" dirty="0"/>
                    </a:p>
                  </a:txBody>
                  <a:tcPr marL="67650" marR="67650" marT="0" marB="0" anchor="ctr"/>
                </a:tc>
              </a:tr>
              <a:tr h="178199">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3,098</a:t>
                      </a:r>
                      <a:endParaRPr lang="en-US" sz="900" dirty="0"/>
                    </a:p>
                  </a:txBody>
                  <a:tcPr marL="67650" marR="67650" marT="0" marB="0" anchor="ctr"/>
                </a:tc>
                <a:tc>
                  <a:txBody>
                    <a:bodyPr/>
                    <a:lstStyle/>
                    <a:p>
                      <a:pPr marL="0" marR="0" algn="r" hangingPunct="0">
                        <a:spcBef>
                          <a:spcPts val="0"/>
                        </a:spcBef>
                        <a:spcAft>
                          <a:spcPts val="0"/>
                        </a:spcAft>
                      </a:pPr>
                      <a:r>
                        <a:rPr lang="en-US" sz="900" dirty="0" smtClean="0"/>
                        <a:t>6,120</a:t>
                      </a:r>
                      <a:endParaRPr lang="en-US" sz="900" dirty="0"/>
                    </a:p>
                  </a:txBody>
                  <a:tcPr marL="67650" marR="67650" marT="0" marB="0" anchor="ctr"/>
                </a:tc>
                <a:tc>
                  <a:txBody>
                    <a:bodyPr/>
                    <a:lstStyle/>
                    <a:p>
                      <a:pPr marL="0" marR="0" algn="r" hangingPunct="0">
                        <a:spcBef>
                          <a:spcPts val="0"/>
                        </a:spcBef>
                        <a:spcAft>
                          <a:spcPts val="0"/>
                        </a:spcAft>
                      </a:pPr>
                      <a:r>
                        <a:rPr lang="en-US" sz="900" dirty="0" smtClean="0"/>
                        <a:t>4,420</a:t>
                      </a:r>
                      <a:endParaRPr lang="en-US" sz="900" dirty="0"/>
                    </a:p>
                  </a:txBody>
                  <a:tcPr marL="67650" marR="67650" marT="0" marB="0" anchor="ctr"/>
                </a:tc>
                <a:tc>
                  <a:txBody>
                    <a:bodyPr/>
                    <a:lstStyle/>
                    <a:p>
                      <a:pPr marL="0" marR="0" algn="r" hangingPunct="0">
                        <a:spcBef>
                          <a:spcPts val="0"/>
                        </a:spcBef>
                        <a:spcAft>
                          <a:spcPts val="0"/>
                        </a:spcAft>
                      </a:pPr>
                      <a:r>
                        <a:rPr lang="en-US" sz="900" dirty="0" smtClean="0"/>
                        <a:t>4,745</a:t>
                      </a:r>
                      <a:endParaRPr lang="en-US" sz="900" dirty="0"/>
                    </a:p>
                  </a:txBody>
                  <a:tcPr marL="67650" marR="67650" marT="0" marB="0" anchor="ctr"/>
                </a:tc>
              </a:tr>
              <a:tr h="178199">
                <a:tc>
                  <a:txBody>
                    <a:bodyPr/>
                    <a:lstStyle/>
                    <a:p>
                      <a:pPr marL="0" marR="0" algn="l" hangingPunct="0">
                        <a:spcBef>
                          <a:spcPts val="0"/>
                        </a:spcBef>
                        <a:spcAft>
                          <a:spcPts val="0"/>
                        </a:spcAft>
                      </a:pPr>
                      <a:r>
                        <a:rPr lang="en-US" sz="900" dirty="0" smtClean="0">
                          <a:effectLst/>
                        </a:rPr>
                        <a:t>Capital</a:t>
                      </a:r>
                      <a:endParaRPr lang="en-US" sz="900" dirty="0">
                        <a:effectLst/>
                        <a:latin typeface="Times New Roman"/>
                        <a:ea typeface="Times New Roman"/>
                      </a:endParaRPr>
                    </a:p>
                  </a:txBody>
                  <a:tcPr marL="67650" marR="67650" marT="0" marB="0"/>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c>
                  <a:txBody>
                    <a:bodyPr/>
                    <a:lstStyle/>
                    <a:p>
                      <a:pPr marL="0" marR="0" algn="r" hangingPunct="0">
                        <a:spcBef>
                          <a:spcPts val="0"/>
                        </a:spcBef>
                        <a:spcAft>
                          <a:spcPts val="0"/>
                        </a:spcAft>
                      </a:pPr>
                      <a:r>
                        <a:rPr lang="en-US" sz="900" dirty="0" smtClean="0"/>
                        <a:t>0</a:t>
                      </a:r>
                      <a:endParaRPr lang="en-US" sz="900" dirty="0"/>
                    </a:p>
                  </a:txBody>
                  <a:tcPr marL="67650" marR="67650" marT="0" marB="0" anchor="ctr"/>
                </a:tc>
              </a:tr>
              <a:tr h="212957">
                <a:tc>
                  <a:txBody>
                    <a:bodyPr/>
                    <a:lstStyle/>
                    <a:p>
                      <a:pPr marL="0" marR="0" algn="l" hangingPunct="0">
                        <a:spcBef>
                          <a:spcPts val="0"/>
                        </a:spcBef>
                        <a:spcAft>
                          <a:spcPts val="0"/>
                        </a:spcAft>
                      </a:pPr>
                      <a:r>
                        <a:rPr lang="en-US" sz="1100" b="1" dirty="0">
                          <a:effectLst/>
                        </a:rPr>
                        <a:t>Total</a:t>
                      </a:r>
                      <a:endParaRPr lang="en-US" sz="1100" b="1" dirty="0">
                        <a:solidFill>
                          <a:schemeClr val="tx1"/>
                        </a:solidFill>
                        <a:effectLst/>
                        <a:latin typeface="Times New Roman"/>
                        <a:ea typeface="Times New Roman"/>
                      </a:endParaRPr>
                    </a:p>
                  </a:txBody>
                  <a:tcPr marL="67650" marR="67650" marT="0" marB="0" anchor="ctr"/>
                </a:tc>
                <a:tc>
                  <a:txBody>
                    <a:bodyPr/>
                    <a:lstStyle/>
                    <a:p>
                      <a:pPr marL="0" marR="0" algn="r" hangingPunct="0">
                        <a:spcBef>
                          <a:spcPts val="0"/>
                        </a:spcBef>
                        <a:spcAft>
                          <a:spcPts val="0"/>
                        </a:spcAft>
                      </a:pPr>
                      <a:r>
                        <a:rPr lang="en-US" sz="900" b="1" dirty="0" smtClean="0">
                          <a:solidFill>
                            <a:schemeClr val="tx1"/>
                          </a:solidFill>
                        </a:rPr>
                        <a:t>$171,838</a:t>
                      </a:r>
                      <a:endParaRPr lang="en-US" sz="900" b="1" dirty="0">
                        <a:solidFill>
                          <a:schemeClr val="tx1"/>
                        </a:solidFill>
                      </a:endParaRPr>
                    </a:p>
                  </a:txBody>
                  <a:tcPr marL="67650" marR="67650" marT="0" marB="0" anchor="ctr"/>
                </a:tc>
                <a:tc>
                  <a:txBody>
                    <a:bodyPr/>
                    <a:lstStyle/>
                    <a:p>
                      <a:pPr marL="0" marR="0" algn="r" hangingPunct="0">
                        <a:spcBef>
                          <a:spcPts val="0"/>
                        </a:spcBef>
                        <a:spcAft>
                          <a:spcPts val="0"/>
                        </a:spcAft>
                      </a:pPr>
                      <a:r>
                        <a:rPr lang="en-US" sz="900" b="1" dirty="0" smtClean="0"/>
                        <a:t>$245,090</a:t>
                      </a:r>
                      <a:endParaRPr lang="en-US" sz="900" b="1" dirty="0">
                        <a:solidFill>
                          <a:schemeClr val="tx1"/>
                        </a:solidFill>
                      </a:endParaRPr>
                    </a:p>
                  </a:txBody>
                  <a:tcPr marL="67650" marR="67650" marT="0" marB="0" anchor="ctr"/>
                </a:tc>
                <a:tc>
                  <a:txBody>
                    <a:bodyPr/>
                    <a:lstStyle/>
                    <a:p>
                      <a:pPr marL="0" marR="0" algn="r" hangingPunct="0">
                        <a:spcBef>
                          <a:spcPts val="0"/>
                        </a:spcBef>
                        <a:spcAft>
                          <a:spcPts val="0"/>
                        </a:spcAft>
                      </a:pPr>
                      <a:r>
                        <a:rPr lang="en-US" sz="900" b="1" dirty="0" smtClean="0">
                          <a:solidFill>
                            <a:schemeClr val="tx1"/>
                          </a:solidFill>
                        </a:rPr>
                        <a:t>$170,632</a:t>
                      </a:r>
                      <a:endParaRPr lang="en-US" sz="900" b="1" dirty="0">
                        <a:solidFill>
                          <a:schemeClr val="tx1"/>
                        </a:solidFill>
                      </a:endParaRPr>
                    </a:p>
                  </a:txBody>
                  <a:tcPr marL="67650" marR="67650" marT="0" marB="0" anchor="ctr"/>
                </a:tc>
                <a:tc>
                  <a:txBody>
                    <a:bodyPr/>
                    <a:lstStyle/>
                    <a:p>
                      <a:pPr marL="0" marR="0" algn="r" hangingPunct="0">
                        <a:spcBef>
                          <a:spcPts val="0"/>
                        </a:spcBef>
                        <a:spcAft>
                          <a:spcPts val="0"/>
                        </a:spcAft>
                      </a:pPr>
                      <a:r>
                        <a:rPr lang="en-US" sz="900" b="1" dirty="0" smtClean="0">
                          <a:solidFill>
                            <a:schemeClr val="tx1"/>
                          </a:solidFill>
                        </a:rPr>
                        <a:t>$177,635</a:t>
                      </a:r>
                      <a:endParaRPr lang="en-US" sz="900" b="1" dirty="0">
                        <a:solidFill>
                          <a:schemeClr val="tx1"/>
                        </a:solidFill>
                      </a:endParaRPr>
                    </a:p>
                  </a:txBody>
                  <a:tcPr marL="67650" marR="67650" marT="0" marB="0" anchor="ctr"/>
                </a:tc>
              </a:tr>
            </a:tbl>
          </a:graphicData>
        </a:graphic>
      </p:graphicFrame>
      <p:sp>
        <p:nvSpPr>
          <p:cNvPr id="11" name="Rectangle 5"/>
          <p:cNvSpPr>
            <a:spLocks noChangeArrowheads="1"/>
          </p:cNvSpPr>
          <p:nvPr/>
        </p:nvSpPr>
        <p:spPr bwMode="auto">
          <a:xfrm>
            <a:off x="514350" y="4640652"/>
            <a:ext cx="19812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chemeClr val="accent6">
                    <a:lumMod val="75000"/>
                  </a:schemeClr>
                </a:solidFill>
                <a:latin typeface="Arial" pitchFamily="34" charset="0"/>
                <a:cs typeface="Times New Roman" pitchFamily="18" charset="0"/>
              </a:rPr>
              <a:t>Police CID</a:t>
            </a:r>
            <a:r>
              <a:rPr lang="en-US" sz="1100" dirty="0">
                <a:solidFill>
                  <a:schemeClr val="accent6">
                    <a:lumMod val="75000"/>
                  </a:schemeClr>
                </a:solidFill>
                <a:latin typeface="Arial" pitchFamily="34" charset="0"/>
                <a:cs typeface="Times New Roman" pitchFamily="18" charset="0"/>
              </a:rPr>
              <a:t>	</a:t>
            </a:r>
            <a:endParaRPr lang="en-US" sz="400" dirty="0">
              <a:solidFill>
                <a:schemeClr val="accent6">
                  <a:lumMod val="75000"/>
                </a:schemeClr>
              </a:solidFill>
              <a:latin typeface="Arial" pitchFamily="34" charset="0"/>
              <a:cs typeface="+mn-cs"/>
            </a:endParaRPr>
          </a:p>
        </p:txBody>
      </p:sp>
      <p:graphicFrame>
        <p:nvGraphicFramePr>
          <p:cNvPr id="3" name="Chart 12"/>
          <p:cNvGraphicFramePr>
            <a:graphicFrameLocks/>
          </p:cNvGraphicFramePr>
          <p:nvPr>
            <p:extLst>
              <p:ext uri="{D42A27DB-BD31-4B8C-83A1-F6EECF244321}">
                <p14:modId xmlns:p14="http://schemas.microsoft.com/office/powerpoint/2010/main" val="1200247432"/>
              </p:ext>
            </p:extLst>
          </p:nvPr>
        </p:nvGraphicFramePr>
        <p:xfrm>
          <a:off x="2257425" y="4191001"/>
          <a:ext cx="4144963" cy="18287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966468534"/>
              </p:ext>
            </p:extLst>
          </p:nvPr>
        </p:nvGraphicFramePr>
        <p:xfrm>
          <a:off x="495070" y="2286017"/>
          <a:ext cx="5845174" cy="1738863"/>
        </p:xfrm>
        <a:graphic>
          <a:graphicData uri="http://schemas.openxmlformats.org/drawingml/2006/table">
            <a:tbl>
              <a:tblPr>
                <a:tableStyleId>{ED083AE6-46FA-4A59-8FB0-9F97EB10719F}</a:tableStyleId>
              </a:tblPr>
              <a:tblGrid>
                <a:gridCol w="1943312"/>
                <a:gridCol w="990707"/>
                <a:gridCol w="990707"/>
                <a:gridCol w="990707"/>
                <a:gridCol w="929741"/>
              </a:tblGrid>
              <a:tr h="595101">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Emergency Management</a:t>
                      </a:r>
                      <a:br>
                        <a:rPr lang="en-US" sz="900" dirty="0" smtClean="0">
                          <a:effectLst/>
                        </a:rPr>
                      </a:br>
                      <a:r>
                        <a:rPr lang="en-US" sz="900" dirty="0">
                          <a:effectLst/>
                        </a:rPr>
                        <a:t> </a:t>
                      </a:r>
                      <a:endParaRPr lang="en-US" sz="900" dirty="0" smtClean="0">
                        <a:effectLst/>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solidFill>
                      <a:schemeClr val="bg1"/>
                    </a:solidFill>
                  </a:tcPr>
                </a:tc>
              </a:tr>
              <a:tr h="243096">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solidFill>
                      <a:schemeClr val="bg1"/>
                    </a:solidFill>
                  </a:tcPr>
                </a:tc>
              </a:tr>
              <a:tr h="168366">
                <a:tc>
                  <a:txBody>
                    <a:bodyPr/>
                    <a:lstStyle/>
                    <a:p>
                      <a:pPr marL="0" marR="0" algn="l" hangingPunct="0">
                        <a:spcBef>
                          <a:spcPts val="0"/>
                        </a:spcBef>
                        <a:spcAft>
                          <a:spcPts val="0"/>
                        </a:spcAft>
                      </a:pPr>
                      <a:r>
                        <a:rPr lang="en-US" sz="900" dirty="0" smtClean="0">
                          <a:effectLst/>
                        </a:rPr>
                        <a:t>Supplies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345</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800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800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2,300</a:t>
                      </a:r>
                      <a:endParaRPr lang="en-US" sz="900" dirty="0"/>
                    </a:p>
                  </a:txBody>
                  <a:tcPr marL="67668" marR="67668" marT="0" marB="0" anchor="ctr">
                    <a:solidFill>
                      <a:schemeClr val="bg1"/>
                    </a:solidFill>
                  </a:tcPr>
                </a:tc>
              </a:tr>
              <a:tr h="168366">
                <a:tc>
                  <a:txBody>
                    <a:bodyPr/>
                    <a:lstStyle/>
                    <a:p>
                      <a:pPr marL="0" marR="0" algn="l" hangingPunct="0">
                        <a:spcBef>
                          <a:spcPts val="0"/>
                        </a:spcBef>
                        <a:spcAft>
                          <a:spcPts val="0"/>
                        </a:spcAft>
                      </a:pPr>
                      <a:r>
                        <a:rPr lang="en-US" sz="900" dirty="0" smtClean="0">
                          <a:effectLst/>
                        </a:rPr>
                        <a:t>Maintenance</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2,500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2,500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2,500</a:t>
                      </a:r>
                      <a:endParaRPr lang="en-US" sz="900" dirty="0"/>
                    </a:p>
                  </a:txBody>
                  <a:tcPr marL="67668" marR="67668" marT="0" marB="0" anchor="ctr">
                    <a:solidFill>
                      <a:schemeClr val="bg1"/>
                    </a:solidFill>
                  </a:tcPr>
                </a:tc>
              </a:tr>
              <a:tr h="168366">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2,000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2,000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1,000</a:t>
                      </a:r>
                      <a:endParaRPr lang="en-US" sz="900" dirty="0"/>
                    </a:p>
                  </a:txBody>
                  <a:tcPr marL="67668" marR="67668" marT="0" marB="0" anchor="ctr">
                    <a:solidFill>
                      <a:schemeClr val="bg1"/>
                    </a:solidFill>
                  </a:tcPr>
                </a:tc>
              </a:tr>
              <a:tr h="168366">
                <a:tc>
                  <a:txBody>
                    <a:bodyPr/>
                    <a:lstStyle/>
                    <a:p>
                      <a:pPr marL="0" marR="0" algn="l" hangingPunct="0">
                        <a:spcBef>
                          <a:spcPts val="0"/>
                        </a:spcBef>
                        <a:spcAft>
                          <a:spcPts val="0"/>
                        </a:spcAft>
                      </a:pPr>
                      <a:r>
                        <a:rPr lang="en-US" sz="900" dirty="0" smtClean="0">
                          <a:effectLst/>
                          <a:latin typeface="+mn-lt"/>
                          <a:ea typeface="+mn-ea"/>
                        </a:rPr>
                        <a:t>Capital</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r>
              <a:tr h="227202">
                <a:tc>
                  <a:txBody>
                    <a:bodyPr/>
                    <a:lstStyle/>
                    <a:p>
                      <a:pPr marL="0" marR="0" algn="l" hangingPunct="0">
                        <a:spcBef>
                          <a:spcPts val="0"/>
                        </a:spcBef>
                        <a:spcAft>
                          <a:spcPts val="0"/>
                        </a:spcAft>
                      </a:pPr>
                      <a:r>
                        <a:rPr lang="en-US" sz="1100" b="1" dirty="0">
                          <a:solidFill>
                            <a:schemeClr val="tx1"/>
                          </a:solidFill>
                          <a:effectLst/>
                        </a:rPr>
                        <a:t>Total</a:t>
                      </a:r>
                      <a:endParaRPr lang="en-US" sz="1100" b="1" dirty="0">
                        <a:solidFill>
                          <a:schemeClr val="tx1"/>
                        </a:solidFill>
                        <a:effectLst/>
                        <a:latin typeface="Times New Roman"/>
                        <a:ea typeface="Times New Roman"/>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$345</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$5,300</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$5,300</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$5,800</a:t>
                      </a:r>
                      <a:endParaRPr lang="en-US" sz="900" b="1" dirty="0">
                        <a:solidFill>
                          <a:schemeClr val="tx1"/>
                        </a:solidFill>
                      </a:endParaRPr>
                    </a:p>
                  </a:txBody>
                  <a:tcPr marL="67668" marR="67668" marT="0" marB="0" anchor="ctr">
                    <a:solidFill>
                      <a:schemeClr val="bg1"/>
                    </a:solidFill>
                  </a:tcPr>
                </a:tc>
              </a:tr>
            </a:tbl>
          </a:graphicData>
        </a:graphic>
      </p:graphicFrame>
      <p:sp>
        <p:nvSpPr>
          <p:cNvPr id="95345" name="Rectangle 5"/>
          <p:cNvSpPr>
            <a:spLocks noChangeArrowheads="1"/>
          </p:cNvSpPr>
          <p:nvPr/>
        </p:nvSpPr>
        <p:spPr bwMode="auto">
          <a:xfrm>
            <a:off x="338138" y="838107"/>
            <a:ext cx="1981200" cy="446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200" b="1" dirty="0">
                <a:solidFill>
                  <a:srgbClr val="336600"/>
                </a:solidFill>
                <a:cs typeface="Times New Roman" pitchFamily="18" charset="0"/>
              </a:rPr>
              <a:t>Emergency Management</a:t>
            </a:r>
            <a:r>
              <a:rPr lang="en-US" sz="1100" dirty="0">
                <a:cs typeface="Times New Roman" pitchFamily="18" charset="0"/>
              </a:rPr>
              <a:t>	</a:t>
            </a:r>
            <a:endParaRPr lang="en-US" sz="400" dirty="0"/>
          </a:p>
        </p:txBody>
      </p:sp>
      <p:graphicFrame>
        <p:nvGraphicFramePr>
          <p:cNvPr id="2" name="Chart 12"/>
          <p:cNvGraphicFramePr>
            <a:graphicFrameLocks/>
          </p:cNvGraphicFramePr>
          <p:nvPr>
            <p:extLst>
              <p:ext uri="{D42A27DB-BD31-4B8C-83A1-F6EECF244321}">
                <p14:modId xmlns:p14="http://schemas.microsoft.com/office/powerpoint/2010/main" val="2120766290"/>
              </p:ext>
            </p:extLst>
          </p:nvPr>
        </p:nvGraphicFramePr>
        <p:xfrm>
          <a:off x="2819400" y="369905"/>
          <a:ext cx="3668712" cy="1828800"/>
        </p:xfrm>
        <a:graphic>
          <a:graphicData uri="http://schemas.openxmlformats.org/drawingml/2006/chart">
            <c:chart xmlns:c="http://schemas.openxmlformats.org/drawingml/2006/chart" xmlns:r="http://schemas.openxmlformats.org/officeDocument/2006/relationships" r:id="rId3"/>
          </a:graphicData>
        </a:graphic>
      </p:graphicFrame>
      <p:pic>
        <p:nvPicPr>
          <p:cNvPr id="95347" name="Picture 13" descr="C:\Users\kstovall.HALL\AppData\Local\Microsoft\Windows\Temporary Internet Files\Content.IE5\IPQGB8L1\MP9003092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1867420"/>
            <a:ext cx="12192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48" name="Picture 13" descr="C:\Users\kstovall.HALL\AppData\Local\Microsoft\Windows\Temporary Internet Files\Content.IE5\VS4QB775\MP90044090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 y="1108595"/>
            <a:ext cx="121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49" name="Picture 11" descr="C:\Users\kstovall.HALL\AppData\Local\Microsoft\Windows\Temporary Internet Files\Content.IE5\IPQGB8L1\MC900431579[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961811"/>
            <a:ext cx="1368136" cy="105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304800" y="23944"/>
            <a:ext cx="800100" cy="438912"/>
          </a:xfrm>
        </p:spPr>
        <p:txBody>
          <a:bodyPr/>
          <a:lstStyle/>
          <a:p>
            <a:pPr>
              <a:defRPr/>
            </a:pPr>
            <a:fld id="{F5669E6F-A436-41F2-85FF-0D6B9183F3DF}" type="slidenum">
              <a:rPr lang="en-US" smtClean="0"/>
              <a:pPr>
                <a:defRPr/>
              </a:pPr>
              <a:t>92</a:t>
            </a:fld>
            <a:endParaRPr lang="en-US" dirty="0"/>
          </a:p>
        </p:txBody>
      </p:sp>
      <p:sp>
        <p:nvSpPr>
          <p:cNvPr id="14" name="Slide Number Placeholder 1"/>
          <p:cNvSpPr txBox="1">
            <a:spLocks/>
          </p:cNvSpPr>
          <p:nvPr/>
        </p:nvSpPr>
        <p:spPr>
          <a:xfrm>
            <a:off x="0" y="8657167"/>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92</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2984821191"/>
              </p:ext>
            </p:extLst>
          </p:nvPr>
        </p:nvGraphicFramePr>
        <p:xfrm>
          <a:off x="439305" y="6596606"/>
          <a:ext cx="5845174" cy="1790803"/>
        </p:xfrm>
        <a:graphic>
          <a:graphicData uri="http://schemas.openxmlformats.org/drawingml/2006/table">
            <a:tbl>
              <a:tblPr>
                <a:tableStyleId>{ED083AE6-46FA-4A59-8FB0-9F97EB10719F}</a:tableStyleId>
              </a:tblPr>
              <a:tblGrid>
                <a:gridCol w="1943312"/>
                <a:gridCol w="990707"/>
                <a:gridCol w="990707"/>
                <a:gridCol w="990707"/>
                <a:gridCol w="929741"/>
              </a:tblGrid>
              <a:tr h="38100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Crime Prevention</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l" hangingPunct="0">
                        <a:spcBef>
                          <a:spcPts val="0"/>
                        </a:spcBef>
                        <a:spcAft>
                          <a:spcPts val="0"/>
                        </a:spcAft>
                      </a:pPr>
                      <a:endParaRPr lang="en-US" sz="900" dirty="0" smtClean="0">
                        <a:effectLst/>
                      </a:endParaRPr>
                    </a:p>
                    <a:p>
                      <a:pPr marL="0" marR="0" algn="l" hangingPunct="0">
                        <a:spcBef>
                          <a:spcPts val="0"/>
                        </a:spcBef>
                        <a:spcAft>
                          <a:spcPts val="0"/>
                        </a:spcAft>
                      </a:pPr>
                      <a:endParaRPr lang="en-US" sz="900" dirty="0" smtClean="0">
                        <a:effectLst/>
                      </a:endParaRPr>
                    </a:p>
                    <a:p>
                      <a:pPr marL="0" marR="0" algn="l"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16764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71">
                <a:tc>
                  <a:txBody>
                    <a:bodyPr/>
                    <a:lstStyle/>
                    <a:p>
                      <a:pPr marL="0" marR="0" algn="l" hangingPunct="0">
                        <a:spcBef>
                          <a:spcPts val="0"/>
                        </a:spcBef>
                        <a:spcAft>
                          <a:spcPts val="0"/>
                        </a:spcAft>
                      </a:pPr>
                      <a:r>
                        <a:rPr lang="en-US" sz="900" dirty="0" smtClean="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77,367</a:t>
                      </a:r>
                      <a:endParaRPr lang="en-US" sz="900" dirty="0"/>
                    </a:p>
                  </a:txBody>
                  <a:tcPr marL="67668" marR="67668" marT="0" marB="0" anchor="ctr"/>
                </a:tc>
                <a:tc>
                  <a:txBody>
                    <a:bodyPr/>
                    <a:lstStyle/>
                    <a:p>
                      <a:pPr marL="0" marR="0" algn="r" hangingPunct="0">
                        <a:spcBef>
                          <a:spcPts val="0"/>
                        </a:spcBef>
                        <a:spcAft>
                          <a:spcPts val="0"/>
                        </a:spcAft>
                      </a:pPr>
                      <a:r>
                        <a:rPr lang="en-US" sz="900" dirty="0" smtClean="0"/>
                        <a:t>85,290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2,800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3,650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2,000</a:t>
                      </a:r>
                      <a:endParaRPr lang="en-US" sz="900" dirty="0"/>
                    </a:p>
                  </a:txBody>
                  <a:tcPr marL="67668" marR="67668" marT="0" marB="0" anchor="ctr"/>
                </a:tc>
              </a:tr>
              <a:tr h="167556">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600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1,500</a:t>
                      </a:r>
                      <a:endParaRPr lang="en-US" sz="900" dirty="0"/>
                    </a:p>
                  </a:txBody>
                  <a:tcPr marL="67668" marR="67668" marT="0" marB="0" anchor="ctr"/>
                </a:tc>
              </a:tr>
              <a:tr h="175363">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280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1,150</a:t>
                      </a:r>
                      <a:endParaRPr lang="en-US" sz="900" dirty="0"/>
                    </a:p>
                  </a:txBody>
                  <a:tcPr marL="67668" marR="67668" marT="0" marB="0" anchor="ctr"/>
                </a:tc>
              </a:tr>
              <a:tr h="209571">
                <a:tc>
                  <a:txBody>
                    <a:bodyPr/>
                    <a:lstStyle/>
                    <a:p>
                      <a:pPr marL="0" marR="0" algn="l" hangingPunct="0">
                        <a:spcBef>
                          <a:spcPts val="0"/>
                        </a:spcBef>
                        <a:spcAft>
                          <a:spcPts val="0"/>
                        </a:spcAft>
                      </a:pPr>
                      <a:r>
                        <a:rPr lang="en-US" sz="1100" b="1" dirty="0">
                          <a:effectLst/>
                        </a:rPr>
                        <a:t>Total</a:t>
                      </a:r>
                      <a:endParaRPr lang="en-US" sz="11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t>$0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$81,347</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$93,590</a:t>
                      </a:r>
                      <a:endParaRPr lang="en-US" sz="900" b="1" dirty="0">
                        <a:solidFill>
                          <a:schemeClr val="tx1"/>
                        </a:solidFill>
                      </a:endParaRPr>
                    </a:p>
                  </a:txBody>
                  <a:tcPr marL="67668" marR="67668" marT="0" marB="0" anchor="ctr"/>
                </a:tc>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510244769"/>
              </p:ext>
            </p:extLst>
          </p:nvPr>
        </p:nvGraphicFramePr>
        <p:xfrm>
          <a:off x="414338" y="2258252"/>
          <a:ext cx="5845174" cy="2438440"/>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Police</a:t>
                      </a:r>
                      <a:r>
                        <a:rPr lang="en-US" sz="900" baseline="0" dirty="0" smtClean="0">
                          <a:effectLst/>
                        </a:rPr>
                        <a:t> Patrol</a:t>
                      </a: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solidFill>
                      <a:schemeClr val="bg1"/>
                    </a:solidFill>
                  </a:tcPr>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solidFill>
                      <a:schemeClr val="bg1"/>
                    </a:solidFill>
                  </a:tcPr>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solidFill>
                      <a:schemeClr val="bg1"/>
                    </a:solidFill>
                  </a:tcPr>
                </a:tc>
              </a:tr>
              <a:tr h="209499">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1,069,593</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1,093,470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1,103,547</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1,284,305</a:t>
                      </a:r>
                      <a:endParaRPr lang="en-US" sz="900" dirty="0"/>
                    </a:p>
                  </a:txBody>
                  <a:tcPr marL="67668" marR="67668" marT="0" marB="0" anchor="ctr">
                    <a:solidFill>
                      <a:schemeClr val="bg1"/>
                    </a:solidFill>
                  </a:tcPr>
                </a:tc>
              </a:tr>
              <a:tr h="209499">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59,315</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68,140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68,140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105,013</a:t>
                      </a:r>
                      <a:endParaRPr lang="en-US" sz="900" dirty="0"/>
                    </a:p>
                  </a:txBody>
                  <a:tcPr marL="67668" marR="67668" marT="0" marB="0" anchor="ctr">
                    <a:solidFill>
                      <a:schemeClr val="bg1"/>
                    </a:solidFill>
                  </a:tcPr>
                </a:tc>
              </a:tr>
              <a:tr h="209499">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25,346</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17,900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16,600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20,900</a:t>
                      </a:r>
                      <a:endParaRPr lang="en-US" sz="900" dirty="0"/>
                    </a:p>
                  </a:txBody>
                  <a:tcPr marL="67668" marR="67668" marT="0" marB="0" anchor="ctr">
                    <a:solidFill>
                      <a:schemeClr val="bg1"/>
                    </a:solidFill>
                  </a:tcPr>
                </a:tc>
              </a:tr>
              <a:tr h="209499">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solidFill>
                      <a:schemeClr val="bg1"/>
                    </a:solidFill>
                  </a:tcPr>
                </a:tc>
              </a:tr>
              <a:tr h="209499">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9,344</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12,000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12,000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16,310</a:t>
                      </a:r>
                      <a:endParaRPr lang="en-US" sz="900" dirty="0"/>
                    </a:p>
                  </a:txBody>
                  <a:tcPr marL="67668" marR="67668" marT="0" marB="0" anchor="ctr">
                    <a:solidFill>
                      <a:schemeClr val="bg1"/>
                    </a:solidFill>
                  </a:tcPr>
                </a:tc>
              </a:tr>
              <a:tr h="175303">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8,937</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10,200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10,200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12,800</a:t>
                      </a:r>
                      <a:endParaRPr lang="en-US" sz="900" dirty="0"/>
                    </a:p>
                  </a:txBody>
                  <a:tcPr marL="67668" marR="67668" marT="0" marB="0" anchor="ctr">
                    <a:solidFill>
                      <a:schemeClr val="bg1"/>
                    </a:solidFill>
                  </a:tcPr>
                </a:tc>
              </a:tr>
              <a:tr h="183183">
                <a:tc>
                  <a:txBody>
                    <a:bodyPr/>
                    <a:lstStyle/>
                    <a:p>
                      <a:pPr marL="0" marR="0" algn="l" hangingPunct="0">
                        <a:spcBef>
                          <a:spcPts val="0"/>
                        </a:spcBef>
                        <a:spcAft>
                          <a:spcPts val="0"/>
                        </a:spcAft>
                      </a:pPr>
                      <a:r>
                        <a:rPr lang="en-US" sz="900" dirty="0" smtClean="0">
                          <a:effectLst/>
                        </a:rPr>
                        <a:t>Capital</a:t>
                      </a:r>
                      <a:endParaRPr lang="en-US" sz="900" dirty="0">
                        <a:effectLst/>
                        <a:latin typeface="Times New Roman"/>
                        <a:ea typeface="Times New Roman"/>
                      </a:endParaRPr>
                    </a:p>
                  </a:txBody>
                  <a:tcPr marL="67668" marR="67668" marT="0" marB="0">
                    <a:solidFill>
                      <a:schemeClr val="bg1"/>
                    </a:solidFill>
                  </a:tcPr>
                </a:tc>
                <a:tc>
                  <a:txBody>
                    <a:bodyPr/>
                    <a:lstStyle/>
                    <a:p>
                      <a:pPr marL="0" marR="0" algn="r" hangingPunct="0">
                        <a:spcBef>
                          <a:spcPts val="0"/>
                        </a:spcBef>
                        <a:spcAft>
                          <a:spcPts val="0"/>
                        </a:spcAft>
                      </a:pPr>
                      <a:r>
                        <a:rPr lang="en-US" sz="900" dirty="0" smtClean="0"/>
                        <a:t>31,558</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115,000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115,000</a:t>
                      </a:r>
                      <a:endParaRPr lang="en-US" sz="900" dirty="0"/>
                    </a:p>
                  </a:txBody>
                  <a:tcPr marL="67668" marR="67668" marT="0" marB="0" anchor="ctr">
                    <a:solidFill>
                      <a:schemeClr val="bg1"/>
                    </a:solidFill>
                  </a:tcPr>
                </a:tc>
                <a:tc>
                  <a:txBody>
                    <a:bodyPr/>
                    <a:lstStyle/>
                    <a:p>
                      <a:pPr marL="0" marR="0" algn="r" hangingPunct="0">
                        <a:spcBef>
                          <a:spcPts val="0"/>
                        </a:spcBef>
                        <a:spcAft>
                          <a:spcPts val="0"/>
                        </a:spcAft>
                      </a:pPr>
                      <a:r>
                        <a:rPr lang="en-US" sz="900" dirty="0" smtClean="0"/>
                        <a:t>169,500</a:t>
                      </a:r>
                      <a:endParaRPr lang="en-US" sz="900" dirty="0"/>
                    </a:p>
                  </a:txBody>
                  <a:tcPr marL="67668" marR="67668" marT="0" marB="0" anchor="ctr">
                    <a:solidFill>
                      <a:schemeClr val="bg1"/>
                    </a:solidFill>
                  </a:tcPr>
                </a:tc>
              </a:tr>
              <a:tr h="209499">
                <a:tc>
                  <a:txBody>
                    <a:bodyPr/>
                    <a:lstStyle/>
                    <a:p>
                      <a:pPr marL="0" marR="0" algn="l" hangingPunct="0">
                        <a:spcBef>
                          <a:spcPts val="0"/>
                        </a:spcBef>
                        <a:spcAft>
                          <a:spcPts val="0"/>
                        </a:spcAft>
                      </a:pPr>
                      <a:r>
                        <a:rPr lang="en-US" sz="1100" b="1" dirty="0">
                          <a:effectLst/>
                        </a:rPr>
                        <a:t>Total</a:t>
                      </a:r>
                      <a:endParaRPr lang="en-US" sz="1100" b="1" dirty="0">
                        <a:solidFill>
                          <a:schemeClr val="tx1"/>
                        </a:solidFill>
                        <a:effectLst/>
                        <a:latin typeface="Times New Roman"/>
                        <a:ea typeface="Times New Roman"/>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$1,204,094</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t>$1,316,710</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$1,325,487</a:t>
                      </a:r>
                      <a:endParaRPr lang="en-US" sz="900" b="1" dirty="0">
                        <a:solidFill>
                          <a:schemeClr val="tx1"/>
                        </a:solidFill>
                      </a:endParaRPr>
                    </a:p>
                  </a:txBody>
                  <a:tcPr marL="67668" marR="67668" marT="0" marB="0" anchor="ctr">
                    <a:solidFill>
                      <a:schemeClr val="bg1"/>
                    </a:solidFill>
                  </a:tcPr>
                </a:tc>
                <a:tc>
                  <a:txBody>
                    <a:bodyPr/>
                    <a:lstStyle/>
                    <a:p>
                      <a:pPr marL="0" marR="0" algn="r" hangingPunct="0">
                        <a:spcBef>
                          <a:spcPts val="0"/>
                        </a:spcBef>
                        <a:spcAft>
                          <a:spcPts val="0"/>
                        </a:spcAft>
                      </a:pPr>
                      <a:r>
                        <a:rPr lang="en-US" sz="900" b="1" dirty="0" smtClean="0">
                          <a:solidFill>
                            <a:schemeClr val="tx1"/>
                          </a:solidFill>
                        </a:rPr>
                        <a:t>$1,608,828</a:t>
                      </a:r>
                      <a:endParaRPr lang="en-US" sz="900" b="1" dirty="0">
                        <a:solidFill>
                          <a:schemeClr val="tx1"/>
                        </a:solidFill>
                      </a:endParaRPr>
                    </a:p>
                  </a:txBody>
                  <a:tcPr marL="67668" marR="67668" marT="0" marB="0" anchor="ctr">
                    <a:solidFill>
                      <a:schemeClr val="bg1"/>
                    </a:solidFill>
                  </a:tcP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2253782972"/>
              </p:ext>
            </p:extLst>
          </p:nvPr>
        </p:nvGraphicFramePr>
        <p:xfrm>
          <a:off x="571005" y="320675"/>
          <a:ext cx="5896100" cy="187168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5"/>
          <p:cNvSpPr>
            <a:spLocks noChangeArrowheads="1"/>
          </p:cNvSpPr>
          <p:nvPr/>
        </p:nvSpPr>
        <p:spPr bwMode="auto">
          <a:xfrm>
            <a:off x="532823" y="219148"/>
            <a:ext cx="1371600" cy="446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chemeClr val="accent1">
                    <a:lumMod val="75000"/>
                  </a:schemeClr>
                </a:solidFill>
                <a:latin typeface="Arial" pitchFamily="34" charset="0"/>
                <a:cs typeface="Times New Roman" pitchFamily="18" charset="0"/>
              </a:rPr>
              <a:t>Police Patrol</a:t>
            </a:r>
            <a:r>
              <a:rPr lang="en-US" sz="1100" dirty="0">
                <a:solidFill>
                  <a:schemeClr val="accent1">
                    <a:lumMod val="75000"/>
                  </a:schemeClr>
                </a:solidFill>
                <a:latin typeface="Arial" pitchFamily="34" charset="0"/>
                <a:cs typeface="Times New Roman" pitchFamily="18" charset="0"/>
              </a:rPr>
              <a:t>	</a:t>
            </a:r>
            <a:endParaRPr lang="en-US" sz="400" dirty="0">
              <a:solidFill>
                <a:schemeClr val="accent1">
                  <a:lumMod val="75000"/>
                </a:schemeClr>
              </a:solidFill>
              <a:latin typeface="Arial" pitchFamily="34" charset="0"/>
              <a:cs typeface="+mn-cs"/>
            </a:endParaRPr>
          </a:p>
        </p:txBody>
      </p:sp>
      <p:graphicFrame>
        <p:nvGraphicFramePr>
          <p:cNvPr id="3" name="Chart 12"/>
          <p:cNvGraphicFramePr>
            <a:graphicFrameLocks/>
          </p:cNvGraphicFramePr>
          <p:nvPr>
            <p:extLst>
              <p:ext uri="{D42A27DB-BD31-4B8C-83A1-F6EECF244321}">
                <p14:modId xmlns:p14="http://schemas.microsoft.com/office/powerpoint/2010/main" val="4064500164"/>
              </p:ext>
            </p:extLst>
          </p:nvPr>
        </p:nvGraphicFramePr>
        <p:xfrm>
          <a:off x="2555513" y="4597913"/>
          <a:ext cx="3549664" cy="1905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5"/>
          <p:cNvSpPr>
            <a:spLocks noChangeArrowheads="1"/>
          </p:cNvSpPr>
          <p:nvPr/>
        </p:nvSpPr>
        <p:spPr bwMode="auto">
          <a:xfrm>
            <a:off x="631031" y="4724400"/>
            <a:ext cx="1557337" cy="446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smtClean="0">
                <a:solidFill>
                  <a:schemeClr val="accent5">
                    <a:lumMod val="75000"/>
                  </a:schemeClr>
                </a:solidFill>
                <a:latin typeface="Arial" pitchFamily="34" charset="0"/>
                <a:cs typeface="Times New Roman" pitchFamily="18" charset="0"/>
              </a:rPr>
              <a:t>Crime Prevention</a:t>
            </a:r>
            <a:r>
              <a:rPr lang="en-US" sz="1100" dirty="0">
                <a:latin typeface="Arial" pitchFamily="34" charset="0"/>
                <a:cs typeface="Times New Roman" pitchFamily="18" charset="0"/>
              </a:rPr>
              <a:t>	</a:t>
            </a:r>
            <a:endParaRPr lang="en-US" sz="400" dirty="0">
              <a:latin typeface="Arial" pitchFamily="34" charset="0"/>
              <a:cs typeface="+mn-cs"/>
            </a:endParaRPr>
          </a:p>
        </p:txBody>
      </p:sp>
      <p:pic>
        <p:nvPicPr>
          <p:cNvPr id="96385" name="Picture 3" descr="G:\Photos\ACTION\pd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65424"/>
            <a:ext cx="1066800" cy="12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86" name="Picture 68" descr="Bastrop Police Department Badge Coin Texas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027113"/>
            <a:ext cx="7302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4724400" y="8636385"/>
            <a:ext cx="1790700" cy="486833"/>
          </a:xfrm>
        </p:spPr>
        <p:txBody>
          <a:bodyPr/>
          <a:lstStyle/>
          <a:p>
            <a:pPr algn="r">
              <a:defRPr/>
            </a:pPr>
            <a:fld id="{F5669E6F-A436-41F2-85FF-0D6B9183F3DF}" type="slidenum">
              <a:rPr lang="en-US" smtClean="0"/>
              <a:pPr algn="r">
                <a:defRPr/>
              </a:pPr>
              <a:t>93</a:t>
            </a:fld>
            <a:endParaRPr lang="en-US" dirty="0"/>
          </a:p>
        </p:txBody>
      </p:sp>
      <p:sp>
        <p:nvSpPr>
          <p:cNvPr id="7" name="AutoShape 2" descr="data:image/jpeg;base64,/9j/4AAQSkZJRgABAQAAAQABAAD/2wCEAAkGBxAQEBUSEhQWFhEVGBoaERgUGBccFRYXGRcXFxgfFRQYHSggGBolGxcZITEhJSkrLi4uGB8zODMtNygwLywBCgoKDg0OGxAQGywkICQsLCwsLywsLDQsNDA0LSwsLCw0LCwsNCwsLC8sLC0sLCwsMCwsLCwsNC8sLiwsLCwsLP/AABEIAI4BYwMBEQACEQEDEQH/xAAcAAEAAgMBAQEAAAAAAAAAAAAABQYDBAcCAQj/xABCEAACAQIEAwYDBQUHAgcAAAABAgADEQQFEiEGMUEHEyJRYXGBkaEUIzJCsTNSYnPBJDRDcoLR4ZKyFiWiw9Li8P/EABsBAQACAwEBAAAAAAAAAAAAAAABBQIDBAYH/8QAPBEAAgEDAQUDCgUDBAMBAAAAAAECAwQRIQUSMUFRBnGREzI0YXKBobHB8BQiM9HhNULxI1KCshWi0iX/2gAMAwEAAhEDEQA/AOzTSZCAIAgCAIAgCAIAgCAIAgCAIAgCAIAgCAIAgCAIAgCAIAgCAIAgCAIAgCAIAgCAIAgCAIAgCAIAgCAIAgCAIAgCAIAgCAIAgCARWfcR4TAqGxFVUv8AhXdqj/5Ka3ZvlJSyQc/zftg0kjD4bl1xDWbyv3NIMw+Nucy3Rkg6nanmzG6pSA8hhqx8+rVAenlJ3UDJhO17MFNqlGhU8wFq03/V/wBJG6hktuRdreArkJXDYZztepZqV/5qXC/6gJDiC/UqisAykFTuCDcEehEgk9SAIAgCAIAgCAIAgCAIAgCAIAgCAIAgCAIAgCAIAgCAIAgCAIAgCAIAgCAIAgCAIBzzj/tB+zFsNgyDiBtVqEakonnpVf8AEq26cl5kzJRIOV0cDiMXXJLM1SpfxuzF6lud6gGtgP3aY0C252meSC15PwpSQsFR6jFbMlJFfnz3puqU9wbGpWvz2ExyDfxOWYLDs2paSg3UU6owiWIs6kEodRX+YfwknY3gkwvl2GY6BS7/AFaWJRcFVW5FtJpJVVlAu3ip3Nrb7WggpueZfQYFKdN6dRTYkuzDY2I0VF1qPQttOJ3u7JrB62j2W8pSjUVXik8bvVZ6njhnjDG5PUGkmphSfHSY+H3Q/wCG3tsZ0U60avDiU1/sqtZvMtY9T9BcM8Q0MwoLXoNdTzB/Ep6hh0ImbWCsJaQSIAgCAIAgCAIAgCAIAgCAIAgCAIAgCAIAgCAIAgCAIAgFf4s4ro5eguNdZh4EBtt5seg/Waa1ZU16y12XsmrfSeNIri/our+RRl7UcXquaVHR5eO//Vq/pOT8ZPPBHpn2Vtt3Scs+7Hhj6l34V4uo49SApSottSncb/ut1nZRrKoso8vtTZc7CajJpp8H/HIsU2lYIBDcW579gwxradbFgqLewJNzufKwM11qnk45LDZdh+NuPJZwsNt/fefeGc/p42iKijS1vGt76T136iZU578VI031q7W4lRbzjn8SYmRyiAUntP4sOBoCjRa2Krg6CBc0qYsGe3VrkKo6sfSZJZIONZPTpmoDW/ZWbUqkMd77E7h3LAFtVhvfxWAmFWvCnxLGy2TdXetOOnV6IuuBqUqtBirU0It3wqaRekEA8ep1StYkAvVOkWOmla0inWhU80i92Xc2f6sdOq1Xj+5JCupp/eA1b6FotVNkBA20d6BSqDe33VEgWOx6bSvPbiqaOtlqKBZdKKyqptY6FbB0ww8Oq5bny6QDGMv0llqXK7A3vWU69TjvqS0ChXUbAmwUHmdoIKNjmvVc7bsx2tbmeVtre0o6nnvvZ9bsPRaXsx+SNLGaNPj/AAnY7E/O3ITKjGbf5ORq2hWtqdNK5eIyeNV94PPBvEVTJsaDcnC1SBUHS3Q+4+olrRqeVj6z57tXZ/4Othea+D+h+lsFilrU1qKbqwBHxmZWGeQSIAgCAIAgCAIAgCAIAgENxTxBTwFA1G3c7Uk6s3/xHMn/AHmurVVOOWWGzdnzva25HRLi+i/d8iSweKWqupTcTaV5Wc842TC45cM1O6WXvHvupYXFhbcbj5+k55V92ooYLu22M61jK63tVnC9S46lqo1Q6hl3B5ToKM9yCRAEAQBAEAQBAEAQQfn7iTNDi8VVrE3DMdHog2UDy2/rKarPfk2fWNnWqtbaFJclr38yMmB2Fj4YerQo1sXTtemAFuLrcsAbj4yyhmlQ3lx4nhrpw2htfyM/NWY6epNv4krgu0rGd4ve92ad/GFSxI62N+c0Qu5514Fjc9mrZUpeSzvcteZ8wHaNi/tIaoV7hjY0wosoO2zW1EjnufOTC6m568CLvs5bQtJeTzvxWc54414cNTLxVxr33fYapRR6Wr7tgWVhbcE87n2tJrV9XCSyatlbF/JTuqNRxk1romvvxNHI86qYLBGrQK941QBgwuALN/sJm6zjRjKJzrZlK42rVpVm3onnOudOixz4G1g+0zGBiai02WxsAtrtbw3N+V5qjdz5lhW7L2zilTbTytW+XP3mDAdo2OSrqqsr0ifEmlQAL/lIF7j1JkRup72psuezdnKi1TW7JLR5fx5eGCl8R522PxVXEnk5tSH7tIXWkPlqcjzceUs5y3I5PD2dv5esqfVnyhT0raUk5OTyfU7ajGlTUYmWhWsQyncG4ItsRy+Mn89OSfBmDdve0pQTUo8Hh/epdcqzNKq/j8Z0LVNyDdr31te73IFldyx8VhLqEt6Kl1Plt1bu3rTpP+14/Z+9amSjghdtaAE6tYakgWwJbUFqVFuBdCVFyOsyOczYbChmKlKRZPExqBdgFIVi/eVlRSpDAeD8A/ywQUXGC1Rxe9mbccjueV5R1fPfez63Y+i0vZj8keMOv3iHoGF/EF8/zkEL7nbz2nVY+e+4oe1fo0Pb+jI7iPDCqrkA3uSt9Nxueenw3tttt5SKNXdqvo2bb+wdbZ0YtfmjFeKX2id4J7Q8bRwy0VKEU9hqW5sOW9/Kb7mrOnLQpdi7MtLynmpneXRlnx3aPjGooqFUq7mq4UefhCq1wNuc55XU91Y4ltb9m7ZVpuabjoorPq1emOfAtORcdo+DetX/AGlIeML+c3sth0vce286oV/9Lfkefu9jyjtD8LR4S1WeS557sMpuL7RMwd9SOtNb7IqKRa/UsCT8xON3VRvQ9TS7N2MIbsouT6tv6aFryvjh8Tg6xUKuLpIWAtdXA3NlJ6gEWnTCu5wbXFHnbvY0LS8pxm26U3jPNep/Mr2C7SsZ3id4KZp6hrAWx033sbzRG7nlZ4FzcdmbVUpOnnew8a8zPnXaPiVruKHd90CAupbnYC+9/O8yq3UlNqPA07P7O29W2hUrZ3ms8evD4EjhO0RlwZqVQrYi5CACy36X9ANz72m513GkpS4sq1senX2hK3o5UIY3nxf+c6e4ra9oeYh9XeKV/cKLo+YGr6zk/FVM5yekfZywcN3deeuXn9vgdDyripcVg6lZAFqojFlO9mVSfiJ3xq79PeR4242a7a9jb1NU2sPqm/mUNe0nH3F+6t18H/M4vxdQ9a+zNljTe8f4PmYdo2OerqpMtOmD4U0qbj+IkE3PoRErqbenAW/Zu0hS3aq3pc3lrw/nJeMl41o1cIcRWsjIPvAOrcgEHr0HrOyFZOnvs8pdbJqQvfwtPXOq7ur7uZyriPPKuOrmrU2HJFHJF6Af1PWVtSo6kss9/YWFOzoqlD3vq+pauFuMKlLCVlspemNVK4NtrX1b3M7adecqcpPkeTvtj29K9o0YZ3Z5zrqQPEHEC4+qlRqIp1PCrsrE3F/IiaVXU6ie7qWstkStbOrTVVuGG8YXTr064wXrOuLlwGFpJSAeu63UNyVeWph1ueQ9DOq4r+T0XE85sXY7vpOc3iC8W+i+pUcL2h5ir6mqK69UZEAt6FQCPnOJXVRPVnq6vZyxlDdjFxfVN/V4OgtxStXLqmKoWFREJ0tvpYEXBHWdzq5pb8Tx0NmuntCNrW6405rkyjUO0rHal192UuNQCbkX3sb87TjV3POp6qp2YtNx7mc40y9M8uRixHaNjzV1qyKl9qehStul2PiPwIkO6qZyjZT7NWSpbkk2/wDdl58OHwZ03hjPkxtEVALNbxr5Hr8JY0578VI8NfWrtbiVF8n8OK+BMTI5RAEAQDxXB0NbnY297QyYNKSyfm6UZ9iJfJFwIV2xJfV+VUFyfY3AHxM76VxSjTSa+B4/aGx9oVrx1Kc9G9HvNY9WP2LxmmCw9PJahoG6uEb13ZTv6zdcSTo5XqKnY9OVPaihPinJPvwzl5MrIR3pKPU+gXFZUaUqr4RTfgsmyuBq3UaGu1rbTrp2k1PXgjzt32itZ2kvJt78ljGOGer4aGTN6ZSu6nmCAfkJz1/1Jd5bbH9BpeyjYp/3Fv5q/o03T9Hj3lZbf1ur7K+UTQwtA1HVAbFiBNdtFSqJSO7btxVoWUp0nh5WvvNXP0NJaqD8SkoPfVpk0oJ1t31kXt1KOy3W5uC8Wl+5iwOE+6D9C5C+yCw+lp23ssRSPMdl6KncSk/7V8/8Gw4uCOXr5Sri8NNnu60HOnKMXhtNJ+42qvc93TCBhUAtVJtpJAAuovcdTvc78+k6LiuquMIpti7JqbPc1Kaaljh6iR4cxopsy7XK83tpUHdgusEAlQxNgBa5dgLTss3mn3M8z2mpqF9n/dFP5r6EziMfWQKi62CkNSuRyBsnd07PUQEjmaNgdtRE6jzxip6iEtUFSo3IB2IVtzpUGgiFtiNKqG/iEkgqte+tr3vc3ve9773BJN/ck+plFV8997Prdj6LT9mPyR4//fMWP0MxTa4G+dKE8b6Tw8rK4Pr3nxheQjKSysFayU6K9ROgYj5EiWdz+alGR4jYr8jfVaXJNrwbRaqOHd7lVJA52nHG3nKG9E9DX21bW9w6FV4wk88teWnuNl6VRMPcghXfr10j/mba0HTpRi+uTg2Zdwvdo1a8VooqMe7Or8fgaaWuLgkdQDa/xmijUVOWWslttKyneUlTjUcNc5Xy4rvJHIsX3eJVhspNiP4T0vNltL/V78nBt6i//HPLzKO68+vKWfia+a4Xua1Sn+6xt7cx9LTTUjuyaLWxuFcW8KvVLx5/E1TMYpyeDdWqRpU5Tlwim/A38zoGmtFT1p6/izMD/wBonVeaSUVwSPPdmPz0KlaXnSm8+Cf1Zp0ioN2BItsAbb/KaqdVRi01nJZXthUuK1OrGq47muEuPxXLQmeFscabVVvs9JwR/pM22z/LNeortv0l5W3qc99Lxw/oQc5FxPRzeItm1jsEaQp3N9aBvmSP6TpuoRhPEehR9nrurc2zlVeWpNZ9yf1JjhTCistZGAICMwvvYheY9Ztt4qVJ5+9Ct21XqUdo0vJyxlRTxzW89CuGcJ69l1y7h3Rl1bElrk0zt7kS2qwjCnJRWD5ts+7r3F/RdaTlh6ZKYvMe8rKXnrvR76/9FqezL5MkeIaxaub/AJVRR6AIP6kzZdPNVnDsCmoWFPHPL+LNHuH0ayPATYHzPOKlHcgpZ4myy2rG5uatBRxuc+uuH3akxkONK0MTTv4XpE29RabKL/0Zo4Nq00tpWs+ra8P8kHac0EnJJ9S9upyhQnOPFRbXgbeZYI0WCk3uqt85tuYKNRpFdsK5qXFnGdR5eWs+8vfZLVOp16c53Wv6R5LtKsX77kdOm8oRAEAQBBBwTi7KThcXUS3gJLU/LSTcW9uXwlRXp7k2j6jsi9V3axlnVaPvX78SGmosyz5ZmN8sxNEnlpK+2sTsjPet2uh5ata+S23TqLhNN+9LD+niVqkPEPcfrNFD9SPeXG1/Qavss73kuBpGhTJUEhRY2lwfLDjnGg/8wxH8wynr/qM+pbH9BpeyYaf9xb+av6NN0/R495WW39bq+yvlE18m/vFP/MJjafqr3m/tL/T5d8fmaHGR+9q/z/8A3ZsoekP3nLtR/wD40PZh9DayxdWWUm6rUsfin/1m2+X5Uyu7KSSr1I9Yr4P+TBK09yesNhK9T8Kqx25HfcgbA2vuQBvuTtexlhGzhKKkpHjLjtNc0KsqU6STT6vxN/hxWTEaiVWovhP4SLb30l9rhwoBsRq0k9COihCME4xedSl2xcVripCrWjutx0Xqy9ff8iwqaS0V1UwLuzq6pc6tBcmo58RO4bW6u57zw2aoAm8qCGwmIBewerV1bOtNfEW3DIf7RWV3C6vu6y+LcAgkTLUgia58Tb33O4BAO/7pJI9rmUNXz33s+t2HotL2Y/JGIpqZBq0jVux/Cosblx+55npz6TfaQU5NS6FR2iuattSp1aTw1P6PR+osNLg/GuRamQD58x536H0I2IsZ0Rsop5byimq9q68qe7Cmoy65z4LH1ZQKuH7rMK9PqlR0PurFT9QZtuP08HHsSTld7z1emTsvZRQVu81AH3kW36SNfaD+oT93yRK9qGUg4JXprYUnuwA/KwsfraYXcW4Z6HT2ZuI0rtwl/csLvWv7nJQZX057ksnuLy1jc0nSbazzXFEzlleg1ekO7KKD4iW1E7bW2Ft7TupV3Umko4PJX+yVZ2k6lWq5vRLOUuPTLy8Ev2lZeKdenWUeGrTF/wDMu2/w0/KabyOJ73U7+y1zv20qT/tfwevzyVbA0DUqog/MQJFnDNTPQ6O0lz5KycVxm0vdxfyx7y5dpWTmkuHqgeHR3behBLD56j8psvY6qXuK/spcrdnQfHO8vk/kik0GUMCw1L1ANr/Gc1Gr5N8Ml9tLZ/4yCipuLXBr6rKyTeT1aLPUIQoBTbQNWo6rdTYdPSdkKrqKTxhYPNXmz42ToRlUc5uouPRdFl44kDK5cT2k/NZMcRcsP/JH/e8673z13Hm+yvokvbfyiS/ZzT11aijm1NgPiLTdaLNNr1/QrO009y9pS6JP/wBmVKohUlWFmBIIPMEbGVzWND28ZKcVKLynwLDkuaVBhMTRJJVkvueQW1gPTedlNt0Z5PMX9GnS2lbKEUk23osa9SurzHvOal5670X1/wCi1PZl8mTPFODNOoj28NWmrA+oAUj6D5zfdwxUz1Krs1cKpZKHODa+q+/URT4hygQsdCklR0BPOc7nJpJvgXVO2pU5yqQilKXF9TeyaiWSuw5LSa/0nXSjihJ9Tze0rhT2tb0l/a9e9/wl4kavOctPz13o9BfejVPZl8mTHFX7ZP5SfpN13+qVXZn0Bd7LT2TftX9p2Wn6XvPNdpfT37K+p1KbygEAQBAEAgeLOG6eOp2Ozj8LdRMZ04zWJHXZX1azqb9J965PvRzLE8B4xWsq3Hn/AMTn/BQzxZfPtXcbuFTjn348P5JzJuzyp3b96xBYcltfYg9QfKbvIQ3NxFV/5m6dxG4m03HOE+Cz6k0Ra9n2LD9NIPxtMIWtOLUk3p99DpuO0d1XpSpSjDElh4Tz/wBjrWWUTTpIp5gbzoKE57xfwNVrYh6tEk94SzarWBPlYDac8rWEm28/fuL637RXVvSjShGOIrGqef8AsY8BwHVOGenUJDatS6bbkAje4O28ydCDgoa4Rohtq4hdSuko70lh6PHL155dTQy3gLFpWRmtpVrxTt4U5byyZ3u3bm7oujUUcPHBPOnfJmn2j8EVUpV8RTuVW9V72vs2trWA25yadCEZ76zkwr7ar1rVW0lHdSS4POnDnjl0NXs+y/7VlWIpruynVTHW6E7fEbfGZXEN+DRq2ReK1u41JcOD7n+3Er5FtjzlKfUk01lHtKrAEAkA2uATYkcrj0kqTWiZrnRpzalKKbXBtGfIWZ640htK38SKDYf4hN9gFGhrnbwAy2tYONPXmfPO0V1CveNQ4RW7n18/DgWHvgPHsCwquyU2BfV3mHqKtr3CmrTrIL2HqBvOkoSM+ysiMO8Yr3QWkNSg0woG4YA2JNM1tzbUi8+83yBFVixYlrarnVYWF772HQX6Sgq+e+9n1ux9Fp+zH5I9YFGNejptr1+G4uL6W5+lr3811dZ1WPnvuKHtX6LD2vozvuDRcJhbufBSQsb2sqqL2FgAAAOQ2HIbWEsDwZ+b+F8or5liatZB4qtR2N/Ulj9WirTU1hnXZ3tS1nvwSb9efo0dv7P+Hq2DDd7a58pjCChHdRF5dzuqzrTSTfThwxzbLdiaC1EKMLqwsRJOdNp5XE5Tn3Z9WRyaA1ITsPKcsrODejwekodqLmEN2cVJ9dU/f9o2+FOAagqipX5LuBOinSjTWIlRf7Sr3s1Kq9FwS4It3GXDq4zDqguGQ3S1vK1jccv9hIqUo1FiQ2ftGrYzc6WHlY1zj4NFS4V4Hr0cStSrbSvKKVKNPO7zM9obUr3zj5VJbucYzz72+h0DOsrp4qi1JxdSPkelplKKksM46FepQqKpTeGuBynMuAMUjkUxqXoZzfgoZ4s9Gu1dyoYcI56648P5LDwrwEaau1c+JlK7WuLi206FCMY7i4FFVvq1W4VxUeZJp+rTljoQWM7O8UHIp7pfbVzt8Jo/B0+r+/cXD7U3jWN2HhL/AOiVzfgWrUo0ipPfIoS22mwJPK177+c2VaEKjy8nFYbauLKm6dJRabzqn6lya6G3wLwriMJWL1bWt0mVOlGmsROe/wBo1b6anVSTSxpn6tnvjHgX7RUNajYO34h0J8/eYTt4TeX8DpstuXdpDycMNclJN47sNGjkPAFRVqCsxAdSvhtf4XvMlRgoOC5mqpte5qXEbieG48FjT9/iRFTs9xYfw2032vztNcbSmmnl/fuO6r2lu6tOVOUYYaa4Pn/yL1mHCy4jBJRf9og8J6g2m6pTjUWJFTZXtazqeUpPXn0fec+q8BYwPpAFvOc8bOCerZeVe1VzKGIQin11fgv8l3yPglKWEqUnJ1VVsxFr/C4nTKKlHd5FDRuqlOuq/GSedeb9ZT6vZ7iw502032vztNEbSmnnL+/cXFXtLd1ISg4ww01wfP8A5EvxBwLVqhHQnvAoVgbadvIWv9ZlUt4VJbzyc9lt25s6Xkqai1x1Tz8GiT4A4ar4N2arbflabIQVOO6jivb2peVfK1Ek8Y0zj4tl5mRyCAIAgCAIAggQSIIEEiAIAgg0OIKL1MJXRLF2pOFDbqSVIFxcbSUDhfYVnYpYp8NUNtYuoPmNmH6fWZyILBxzwpXp4ovRQvTqtcBfy3U39SbqTtf9oOVpy1LaFTXgy+sO0FzaRVNpSiuCfFdz/fJUlyjF1GVAAl3UMb32ZQ+zcuR5+e0inZwi8vU23naW5rwcIJQz0eX46Y8MlhyXL1p0+7W3eOxptUQAgKa1CkwKsLjvFBsxH5Ta3I9R5wU6SMEFTU9UlHuQ3gDvWpOxbqwTErU0nmKTGSD5luVYinVGoI5s1kKrbvBuKR8y1FEAsbasPvyENghMVgmHdFGulUXRqhAbu3JNB332VkFmPRgw6GckrKEm3lnpaPae5pU4wUI4SS58l3kxwfkWIqYumSAoBLISp3KaQ45/iUsLjluCDzmdK3jSeUzj2jtqtfU1TnFJJ50z0a595aO3DiP7Pghg6Z+/xZ02HMUgRq/6jZfi3lN0UU597H8i7ijqI5C1/M8yfnEmEdKmJIgCAIAgCAIAgCAIIEEiAIAgCAIAgCAIIEEiAIAgCAIAgCAIAgCAIAgCAeXqAe/QdT7CSQU/jvimjhLUnvUqVAdGHpm71D+7UtugYciPI+0zSwDgnElPFUMYMaKP2c1X72iikkLezWJ9dzb1I6Scphpo7vwlxJRzjAhhtWQfeIGIZHAuCp9wCGIMwawDWxOAqrtZl8S3s47vuqbfiFMW3UhBe1rkX23gFay9VpqGarUI002dWGnUaTCsyOTtZVdSSbW3F9zaSDFlC1UIYgmtTKja9mqUCuGq3IG3hTD1P8rvy5wDcqNWq0wDSJrHw1u6Glg+rvF5kE1CW74E28dSjcHxNANfC4F3SzUEqIz6KLBKgQioyvURSPw0KpAqU3J+7qNpNrQC206mEyLBPicQ7M72sagAr1mAOgFbm9SxsWvfSo1cpHEk5bkmHxOc5gcbXHiqH7pd9NOmNha/IAcvMknrMuBB37KsCtCktNegmBJuSCRAEAQBAEAQBAEAQBAEAQBAEAQBAEAQBAEAQBAEAQBAEAQBAEAQCq8S8c4bCHu6f32IOy06e+/rb+n0mSjkjJzniXiTGUh9qxOJFKspDYfD0zfcEEh7EixFwefPnM91YIySmX8UY/MCRgf7Ph3BDYmr4n8LeIU16MA4B6WF9rSG0jJLJ9pnA4AtTwyHF41jepWc6m1g3uanSx/Ksx1ZOiMo4LxWYC+JOlPyIOS73Gk89jy8o0RDk2U/GcJZplNf7VgySyfjAHhdb8ivJgRzHyttMkyG8lzyLtJy7MVFLHf2bEAFSKhIpm5Gqz7aQbC4YjlaRhoFhHD4UrUpMaqIFKvTI1sRf8JW6EWeqSpFjqpjksjINc8L1npMp0qzspq6k1hyoFKuSCSQlaigUBfENt7HSrIMuHyAqihwncLTNJ+/ZxakF8N2a2ptLMocabBzcEgiMgqdTj3L8tS1MLisf49HdElVFXQzirVBKOxdAWNMWYjVZSxk4yCqUsux+c4oV8YS7f4dIC1OmL3tboPTmepk8CDtnCvDiYSmOtQ8zMGySwSCRAEAQBAEAQBAEAQBAEAQBAEAQBAEAQBAEAQBAEAQBAEAQBAEAjM9z7DYJNddwvkv5m9hJSyQc3zzizGY5SVb7HgutR/2jj+Ec/0HvNiiRk59mPGFHDg08Ap1n8dd93b2v09NhMgVNkq131VGLMepNzIbBe+CaGKscNSZlp1GDED8ptpJDcxddj5gCYMyTO28N8L0MIgsoL9SZi2QWCQSealNWFiLgyQUTizsxwmMJcKFqeY2PzHOSpEHP6vZzmeCP9lxFZB/AzAfEKQD8pllEHlqPEg8Jxla3xv87RoDX/8AA+ZYs/2mtiKvo7Nb/wBRMZBcOG+yxae7AL523Y/6jvIciTo+VZPRwy6aagevWYgkJBIgCAIAgCAIAgCAIAgCAIAgCAIAgCAIAgCAIAgCAIAgCAIAgGPE4hKal3YKg5ljYD4ySDn2d9oT1majlqd4w2es+1NPieX6+kyURk5xnGfYbDOXq1PtuN8yfuaZ9Ab3Pqbn2mzgQUzNs4xWOfVVc26KPwj2WRkGfLsnZiABv9ZGQdK4T7OalWzVBpT6zHJJ1fJeHsPhVARRfztvMcgl5BIgCAIAIgHnu18h8pJB9CgdJBJ9gCAIAgCAIAgCAIAgCAIAgCAIAgCAIAgCAIAgCAIAgCAIAgCAIBUOKeP8Ngz3VP7/ABJ2WnT33/iI/QfSZKOSMnM+Js5qVT3uZ1rLzp4Wid/9RHL25+s2JJEFIzjiytXXuaKijhxsqU9tvUiTkEXgstLHlMcgvXDHBNbEEWUhepImOQdg4a4IoYUAsNT+shsktaqALDlMST7AEAQBAEAQBAEAQBAEAQBAEAQBAEAQBAEAQBAEAQBAEAQBAEAQBAEAQBAEAQDSznNKWEoPXrG1NB4rC53IAAHuZKWSDk3EPGeMxynS32PA9Xb9pUH8I5n6D3mxRIOf43iqnQBp4JbMdnrPvUb2PT4TLIK33dSs2pyWY8yTvIbBYsi4ZqVmAVSZjkHXuFOzdKYD1+flMWyTomFwqUlCooAHlIBmkEiAIAgCAIAgCAIAgCAIAgCAIAgCAIAgCAIAgCAIAgCAIAgCAIAgCAIAgCAIAgCAR+f5cMVhqlE/nXY+RG6m3oQD8JKZB+V+JjjGxNSliSddNtJH5fTSPIjcTbkg85bkruQAN/rIyDp3CXZu9SzVRpX6zHJJ1jJ8ioYVQEUX8+sxyCUkEiAIAgCAIAgCAIAgCAIAgCAIAgCAIAgCAIAgCAIAgCAIAgCAIAgCAIAgCAIAgCAIAgCAU/i7geljXFQACpyLW3t7zJMjBs8PcGYfCgG2p/MyGwWZVA5SCT7AEAQBAEAQBAEAQBAEAQBAEAQBAEAQBAEAQBAEAQBAEAQBAEAQBAEAQBAEAQBAEAQBAEAQBAEAQBAEAQBAEAQBAEAQBAEAQBAEAQBAEAQBAEAQBAEAQBAEAQBAEAQBAEAQBAEAQBAEAQBAP//Z"/>
          <p:cNvSpPr>
            <a:spLocks noChangeAspect="1" noChangeArrowheads="1"/>
          </p:cNvSpPr>
          <p:nvPr/>
        </p:nvSpPr>
        <p:spPr bwMode="auto">
          <a:xfrm>
            <a:off x="-1905000" y="2590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2wCEAAkGBxAQEBUSEhQWFhEVGBoaERgUGBccFRYXGRcXFxgfFRQYHSggGBolGxcZITEhJSkrLi4uGB8zODMtNygwLywBCgoKDg0OGxAQGywkICQsLCwsLywsLDQsNDA0LSwsLCw0LCwsNCwsLC8sLC0sLCwsMCwsLCwsNC8sLiwsLCwsLP/AABEIAI4BYwMBEQACEQEDEQH/xAAcAAEAAgMBAQEAAAAAAAAAAAAABQYDBAcCAQj/xABCEAACAQIEAwYDBQUHAgcAAAABAgADEQQFEiEGMUEHEyJRYXGBkaEUIzJCsTNSYnPBJDRDcoLR4ZKyFiWiw9Li8P/EABsBAQACAwEBAAAAAAAAAAAAAAABBQIDBAYH/8QAPBEAAgEDAQUDCgUDBAMBAAAAAAECAwQRIQUSMUFRBnGREzI0YXKBobHB8BQiM9HhNULxI1KCshWi0iX/2gAMAwEAAhEDEQA/AOzTSZCAIAgCAIAgCAIAgCAIAgCAIAgCAIAgCAIAgCAIAgCAIAgCAIAgCAIAgCAIAgCAIAgCAIAgCAIAgCAIAgCAIAgCAIAgCAIAgCARWfcR4TAqGxFVUv8AhXdqj/5Ka3ZvlJSyQc/zftg0kjD4bl1xDWbyv3NIMw+Nucy3Rkg6nanmzG6pSA8hhqx8+rVAenlJ3UDJhO17MFNqlGhU8wFq03/V/wBJG6hktuRdreArkJXDYZztepZqV/5qXC/6gJDiC/UqisAykFTuCDcEehEgk9SAIAgCAIAgCAIAgCAIAgCAIAgCAIAgCAIAgCAIAgCAIAgCAIAgCAIAgCAIAgCAIBzzj/tB+zFsNgyDiBtVqEakonnpVf8AEq26cl5kzJRIOV0cDiMXXJLM1SpfxuzF6lud6gGtgP3aY0C252meSC15PwpSQsFR6jFbMlJFfnz3puqU9wbGpWvz2ExyDfxOWYLDs2paSg3UU6owiWIs6kEodRX+YfwknY3gkwvl2GY6BS7/AFaWJRcFVW5FtJpJVVlAu3ip3Nrb7WggpueZfQYFKdN6dRTYkuzDY2I0VF1qPQttOJ3u7JrB62j2W8pSjUVXik8bvVZ6njhnjDG5PUGkmphSfHSY+H3Q/wCG3tsZ0U60avDiU1/sqtZvMtY9T9BcM8Q0MwoLXoNdTzB/Ep6hh0ImbWCsJaQSIAgCAIAgCAIAgCAIAgCAIAgCAIAgCAIAgCAIAgCAIAgFf4s4ro5eguNdZh4EBtt5seg/Waa1ZU16y12XsmrfSeNIri/our+RRl7UcXquaVHR5eO//Vq/pOT8ZPPBHpn2Vtt3Scs+7Hhj6l34V4uo49SApSottSncb/ut1nZRrKoso8vtTZc7CajJpp8H/HIsU2lYIBDcW579gwxradbFgqLewJNzufKwM11qnk45LDZdh+NuPJZwsNt/fefeGc/p42iKijS1vGt76T136iZU578VI031q7W4lRbzjn8SYmRyiAUntP4sOBoCjRa2Krg6CBc0qYsGe3VrkKo6sfSZJZIONZPTpmoDW/ZWbUqkMd77E7h3LAFtVhvfxWAmFWvCnxLGy2TdXetOOnV6IuuBqUqtBirU0It3wqaRekEA8ep1StYkAvVOkWOmla0inWhU80i92Xc2f6sdOq1Xj+5JCupp/eA1b6FotVNkBA20d6BSqDe33VEgWOx6bSvPbiqaOtlqKBZdKKyqptY6FbB0ww8Oq5bny6QDGMv0llqXK7A3vWU69TjvqS0ChXUbAmwUHmdoIKNjmvVc7bsx2tbmeVtre0o6nnvvZ9bsPRaXsx+SNLGaNPj/AAnY7E/O3ITKjGbf5ORq2hWtqdNK5eIyeNV94PPBvEVTJsaDcnC1SBUHS3Q+4+olrRqeVj6z57tXZ/4Othea+D+h+lsFilrU1qKbqwBHxmZWGeQSIAgCAIAgCAIAgCAIAgENxTxBTwFA1G3c7Uk6s3/xHMn/AHmurVVOOWWGzdnzva25HRLi+i/d8iSweKWqupTcTaV5Wc842TC45cM1O6WXvHvupYXFhbcbj5+k55V92ooYLu22M61jK63tVnC9S46lqo1Q6hl3B5ToKM9yCRAEAQBAEAQBAEAQQfn7iTNDi8VVrE3DMdHog2UDy2/rKarPfk2fWNnWqtbaFJclr38yMmB2Fj4YerQo1sXTtemAFuLrcsAbj4yyhmlQ3lx4nhrpw2htfyM/NWY6epNv4krgu0rGd4ve92ad/GFSxI62N+c0Qu5514Fjc9mrZUpeSzvcteZ8wHaNi/tIaoV7hjY0wosoO2zW1EjnufOTC6m568CLvs5bQtJeTzvxWc54414cNTLxVxr33fYapRR6Wr7tgWVhbcE87n2tJrV9XCSyatlbF/JTuqNRxk1romvvxNHI86qYLBGrQK941QBgwuALN/sJm6zjRjKJzrZlK42rVpVm3onnOudOixz4G1g+0zGBiai02WxsAtrtbw3N+V5qjdz5lhW7L2zilTbTytW+XP3mDAdo2OSrqqsr0ifEmlQAL/lIF7j1JkRup72psuezdnKi1TW7JLR5fx5eGCl8R522PxVXEnk5tSH7tIXWkPlqcjzceUs5y3I5PD2dv5esqfVnyhT0raUk5OTyfU7ajGlTUYmWhWsQyncG4ItsRy+Mn89OSfBmDdve0pQTUo8Hh/epdcqzNKq/j8Z0LVNyDdr31te73IFldyx8VhLqEt6Kl1Plt1bu3rTpP+14/Z+9amSjghdtaAE6tYakgWwJbUFqVFuBdCVFyOsyOczYbChmKlKRZPExqBdgFIVi/eVlRSpDAeD8A/ywQUXGC1Rxe9mbccjueV5R1fPfez63Y+i0vZj8keMOv3iHoGF/EF8/zkEL7nbz2nVY+e+4oe1fo0Pb+jI7iPDCqrkA3uSt9Nxueenw3tttt5SKNXdqvo2bb+wdbZ0YtfmjFeKX2id4J7Q8bRwy0VKEU9hqW5sOW9/Kb7mrOnLQpdi7MtLynmpneXRlnx3aPjGooqFUq7mq4UefhCq1wNuc55XU91Y4ltb9m7ZVpuabjoorPq1emOfAtORcdo+DetX/AGlIeML+c3sth0vce286oV/9Lfkefu9jyjtD8LR4S1WeS557sMpuL7RMwd9SOtNb7IqKRa/UsCT8xON3VRvQ9TS7N2MIbsouT6tv6aFryvjh8Tg6xUKuLpIWAtdXA3NlJ6gEWnTCu5wbXFHnbvY0LS8pxm26U3jPNep/Mr2C7SsZ3id4KZp6hrAWx033sbzRG7nlZ4FzcdmbVUpOnnew8a8zPnXaPiVruKHd90CAupbnYC+9/O8yq3UlNqPA07P7O29W2hUrZ3ms8evD4EjhO0RlwZqVQrYi5CACy36X9ANz72m513GkpS4sq1senX2hK3o5UIY3nxf+c6e4ra9oeYh9XeKV/cKLo+YGr6zk/FVM5yekfZywcN3deeuXn9vgdDyripcVg6lZAFqojFlO9mVSfiJ3xq79PeR4242a7a9jb1NU2sPqm/mUNe0nH3F+6t18H/M4vxdQ9a+zNljTe8f4PmYdo2OerqpMtOmD4U0qbj+IkE3PoRErqbenAW/Zu0hS3aq3pc3lrw/nJeMl41o1cIcRWsjIPvAOrcgEHr0HrOyFZOnvs8pdbJqQvfwtPXOq7ur7uZyriPPKuOrmrU2HJFHJF6Af1PWVtSo6kss9/YWFOzoqlD3vq+pauFuMKlLCVlspemNVK4NtrX1b3M7adecqcpPkeTvtj29K9o0YZ3Z5zrqQPEHEC4+qlRqIp1PCrsrE3F/IiaVXU6ie7qWstkStbOrTVVuGG8YXTr064wXrOuLlwGFpJSAeu63UNyVeWph1ueQ9DOq4r+T0XE85sXY7vpOc3iC8W+i+pUcL2h5ir6mqK69UZEAt6FQCPnOJXVRPVnq6vZyxlDdjFxfVN/V4OgtxStXLqmKoWFREJ0tvpYEXBHWdzq5pb8Tx0NmuntCNrW6405rkyjUO0rHal192UuNQCbkX3sb87TjV3POp6qp2YtNx7mc40y9M8uRixHaNjzV1qyKl9qehStul2PiPwIkO6qZyjZT7NWSpbkk2/wDdl58OHwZ03hjPkxtEVALNbxr5Hr8JY0578VI8NfWrtbiVF8n8OK+BMTI5RAEAQDxXB0NbnY297QyYNKSyfm6UZ9iJfJFwIV2xJfV+VUFyfY3AHxM76VxSjTSa+B4/aGx9oVrx1Kc9G9HvNY9WP2LxmmCw9PJahoG6uEb13ZTv6zdcSTo5XqKnY9OVPaihPinJPvwzl5MrIR3pKPU+gXFZUaUqr4RTfgsmyuBq3UaGu1rbTrp2k1PXgjzt32itZ2kvJt78ljGOGer4aGTN6ZSu6nmCAfkJz1/1Jd5bbH9BpeyjYp/3Fv5q/o03T9Hj3lZbf1ur7K+UTQwtA1HVAbFiBNdtFSqJSO7btxVoWUp0nh5WvvNXP0NJaqD8SkoPfVpk0oJ1t31kXt1KOy3W5uC8Wl+5iwOE+6D9C5C+yCw+lp23ssRSPMdl6KncSk/7V8/8Gw4uCOXr5Sri8NNnu60HOnKMXhtNJ+42qvc93TCBhUAtVJtpJAAuovcdTvc78+k6LiuquMIpti7JqbPc1Kaaljh6iR4cxopsy7XK83tpUHdgusEAlQxNgBa5dgLTss3mn3M8z2mpqF9n/dFP5r6EziMfWQKi62CkNSuRyBsnd07PUQEjmaNgdtRE6jzxip6iEtUFSo3IB2IVtzpUGgiFtiNKqG/iEkgqte+tr3vc3ve9773BJN/ck+plFV8997Prdj6LT9mPyR4//fMWP0MxTa4G+dKE8b6Tw8rK4Pr3nxheQjKSysFayU6K9ROgYj5EiWdz+alGR4jYr8jfVaXJNrwbRaqOHd7lVJA52nHG3nKG9E9DX21bW9w6FV4wk88teWnuNl6VRMPcghXfr10j/mba0HTpRi+uTg2Zdwvdo1a8VooqMe7Or8fgaaWuLgkdQDa/xmijUVOWWslttKyneUlTjUcNc5Xy4rvJHIsX3eJVhspNiP4T0vNltL/V78nBt6i//HPLzKO68+vKWfia+a4Xua1Sn+6xt7cx9LTTUjuyaLWxuFcW8KvVLx5/E1TMYpyeDdWqRpU5Tlwim/A38zoGmtFT1p6/izMD/wBonVeaSUVwSPPdmPz0KlaXnSm8+Cf1Zp0ioN2BItsAbb/KaqdVRi01nJZXthUuK1OrGq47muEuPxXLQmeFscabVVvs9JwR/pM22z/LNeortv0l5W3qc99Lxw/oQc5FxPRzeItm1jsEaQp3N9aBvmSP6TpuoRhPEehR9nrurc2zlVeWpNZ9yf1JjhTCistZGAICMwvvYheY9Ztt4qVJ5+9Ct21XqUdo0vJyxlRTxzW89CuGcJ69l1y7h3Rl1bElrk0zt7kS2qwjCnJRWD5ts+7r3F/RdaTlh6ZKYvMe8rKXnrvR76/9FqezL5MkeIaxaub/AJVRR6AIP6kzZdPNVnDsCmoWFPHPL+LNHuH0ayPATYHzPOKlHcgpZ4myy2rG5uatBRxuc+uuH3akxkONK0MTTv4XpE29RabKL/0Zo4Nq00tpWs+ra8P8kHac0EnJJ9S9upyhQnOPFRbXgbeZYI0WCk3uqt85tuYKNRpFdsK5qXFnGdR5eWs+8vfZLVOp16c53Wv6R5LtKsX77kdOm8oRAEAQBBBwTi7KThcXUS3gJLU/LSTcW9uXwlRXp7k2j6jsi9V3axlnVaPvX78SGmosyz5ZmN8sxNEnlpK+2sTsjPet2uh5ata+S23TqLhNN+9LD+niVqkPEPcfrNFD9SPeXG1/Qavss73kuBpGhTJUEhRY2lwfLDjnGg/8wxH8wynr/qM+pbH9BpeyYaf9xb+av6NN0/R495WW39bq+yvlE18m/vFP/MJjafqr3m/tL/T5d8fmaHGR+9q/z/8A3ZsoekP3nLtR/wD40PZh9DayxdWWUm6rUsfin/1m2+X5Uyu7KSSr1I9Yr4P+TBK09yesNhK9T8Kqx25HfcgbA2vuQBvuTtexlhGzhKKkpHjLjtNc0KsqU6STT6vxN/hxWTEaiVWovhP4SLb30l9rhwoBsRq0k9COihCME4xedSl2xcVripCrWjutx0Xqy9ff8iwqaS0V1UwLuzq6pc6tBcmo58RO4bW6u57zw2aoAm8qCGwmIBewerV1bOtNfEW3DIf7RWV3C6vu6y+LcAgkTLUgia58Tb33O4BAO/7pJI9rmUNXz33s+t2HotL2Y/JGIpqZBq0jVux/Cosblx+55npz6TfaQU5NS6FR2iuattSp1aTw1P6PR+osNLg/GuRamQD58x536H0I2IsZ0Rsop5byimq9q68qe7Cmoy65z4LH1ZQKuH7rMK9PqlR0PurFT9QZtuP08HHsSTld7z1emTsvZRQVu81AH3kW36SNfaD+oT93yRK9qGUg4JXprYUnuwA/KwsfraYXcW4Z6HT2ZuI0rtwl/csLvWv7nJQZX057ksnuLy1jc0nSbazzXFEzlleg1ekO7KKD4iW1E7bW2Ft7TupV3Umko4PJX+yVZ2k6lWq5vRLOUuPTLy8Ev2lZeKdenWUeGrTF/wDMu2/w0/KabyOJ73U7+y1zv20qT/tfwevzyVbA0DUqog/MQJFnDNTPQ6O0lz5KycVxm0vdxfyx7y5dpWTmkuHqgeHR3behBLD56j8psvY6qXuK/spcrdnQfHO8vk/kik0GUMCw1L1ANr/Gc1Gr5N8Ml9tLZ/4yCipuLXBr6rKyTeT1aLPUIQoBTbQNWo6rdTYdPSdkKrqKTxhYPNXmz42ToRlUc5uouPRdFl44kDK5cT2k/NZMcRcsP/JH/e8673z13Hm+yvokvbfyiS/ZzT11aijm1NgPiLTdaLNNr1/QrO009y9pS6JP/wBmVKohUlWFmBIIPMEbGVzWND28ZKcVKLynwLDkuaVBhMTRJJVkvueQW1gPTedlNt0Z5PMX9GnS2lbKEUk23osa9SurzHvOal5670X1/wCi1PZl8mTPFODNOoj28NWmrA+oAUj6D5zfdwxUz1Krs1cKpZKHODa+q+/URT4hygQsdCklR0BPOc7nJpJvgXVO2pU5yqQilKXF9TeyaiWSuw5LSa/0nXSjihJ9Tze0rhT2tb0l/a9e9/wl4kavOctPz13o9BfejVPZl8mTHFX7ZP5SfpN13+qVXZn0Bd7LT2TftX9p2Wn6XvPNdpfT37K+p1KbygEAQBAEAgeLOG6eOp2Ozj8LdRMZ04zWJHXZX1azqb9J965PvRzLE8B4xWsq3Hn/AMTn/BQzxZfPtXcbuFTjn348P5JzJuzyp3b96xBYcltfYg9QfKbvIQ3NxFV/5m6dxG4m03HOE+Cz6k0Ra9n2LD9NIPxtMIWtOLUk3p99DpuO0d1XpSpSjDElh4Tz/wBjrWWUTTpIp5gbzoKE57xfwNVrYh6tEk94SzarWBPlYDac8rWEm28/fuL637RXVvSjShGOIrGqef8AsY8BwHVOGenUJDatS6bbkAje4O28ydCDgoa4Rohtq4hdSuko70lh6PHL155dTQy3gLFpWRmtpVrxTt4U5byyZ3u3bm7oujUUcPHBPOnfJmn2j8EVUpV8RTuVW9V72vs2trWA25yadCEZ76zkwr7ar1rVW0lHdSS4POnDnjl0NXs+y/7VlWIpruynVTHW6E7fEbfGZXEN+DRq2ReK1u41JcOD7n+3Er5FtjzlKfUk01lHtKrAEAkA2uATYkcrj0kqTWiZrnRpzalKKbXBtGfIWZ640htK38SKDYf4hN9gFGhrnbwAy2tYONPXmfPO0V1CveNQ4RW7n18/DgWHvgPHsCwquyU2BfV3mHqKtr3CmrTrIL2HqBvOkoSM+ysiMO8Yr3QWkNSg0woG4YA2JNM1tzbUi8+83yBFVixYlrarnVYWF772HQX6Sgq+e+9n1ux9Fp+zH5I9YFGNejptr1+G4uL6W5+lr3811dZ1WPnvuKHtX6LD2vozvuDRcJhbufBSQsb2sqqL2FgAAAOQ2HIbWEsDwZ+b+F8or5liatZB4qtR2N/Ulj9WirTU1hnXZ3tS1nvwSb9efo0dv7P+Hq2DDd7a58pjCChHdRF5dzuqzrTSTfThwxzbLdiaC1EKMLqwsRJOdNp5XE5Tn3Z9WRyaA1ITsPKcsrODejwekodqLmEN2cVJ9dU/f9o2+FOAagqipX5LuBOinSjTWIlRf7Sr3s1Kq9FwS4It3GXDq4zDqguGQ3S1vK1jccv9hIqUo1FiQ2ftGrYzc6WHlY1zj4NFS4V4Hr0cStSrbSvKKVKNPO7zM9obUr3zj5VJbucYzz72+h0DOsrp4qi1JxdSPkelplKKksM46FepQqKpTeGuBynMuAMUjkUxqXoZzfgoZ4s9Gu1dyoYcI56648P5LDwrwEaau1c+JlK7WuLi206FCMY7i4FFVvq1W4VxUeZJp+rTljoQWM7O8UHIp7pfbVzt8Jo/B0+r+/cXD7U3jWN2HhL/AOiVzfgWrUo0ipPfIoS22mwJPK177+c2VaEKjy8nFYbauLKm6dJRabzqn6lya6G3wLwriMJWL1bWt0mVOlGmsROe/wBo1b6anVSTSxpn6tnvjHgX7RUNajYO34h0J8/eYTt4TeX8DpstuXdpDycMNclJN47sNGjkPAFRVqCsxAdSvhtf4XvMlRgoOC5mqpte5qXEbieG48FjT9/iRFTs9xYfw2032vztNcbSmmnl/fuO6r2lu6tOVOUYYaa4Pn/yL1mHCy4jBJRf9og8J6g2m6pTjUWJFTZXtazqeUpPXn0fec+q8BYwPpAFvOc8bOCerZeVe1VzKGIQin11fgv8l3yPglKWEqUnJ1VVsxFr/C4nTKKlHd5FDRuqlOuq/GSedeb9ZT6vZ7iw502032vztNEbSmnnL+/cXFXtLd1ISg4ww01wfP8A5EvxBwLVqhHQnvAoVgbadvIWv9ZlUt4VJbzyc9lt25s6Xkqai1x1Tz8GiT4A4ar4N2arbflabIQVOO6jivb2peVfK1Ek8Y0zj4tl5mRyCAIAgCAIAggQSIIEEiAIAgg0OIKL1MJXRLF2pOFDbqSVIFxcbSUDhfYVnYpYp8NUNtYuoPmNmH6fWZyILBxzwpXp4ovRQvTqtcBfy3U39SbqTtf9oOVpy1LaFTXgy+sO0FzaRVNpSiuCfFdz/fJUlyjF1GVAAl3UMb32ZQ+zcuR5+e0inZwi8vU23naW5rwcIJQz0eX46Y8MlhyXL1p0+7W3eOxptUQAgKa1CkwKsLjvFBsxH5Ta3I9R5wU6SMEFTU9UlHuQ3gDvWpOxbqwTErU0nmKTGSD5luVYinVGoI5s1kKrbvBuKR8y1FEAsbasPvyENghMVgmHdFGulUXRqhAbu3JNB332VkFmPRgw6GckrKEm3lnpaPae5pU4wUI4SS58l3kxwfkWIqYumSAoBLISp3KaQ45/iUsLjluCDzmdK3jSeUzj2jtqtfU1TnFJJ50z0a595aO3DiP7Pghg6Z+/xZ02HMUgRq/6jZfi3lN0UU597H8i7ijqI5C1/M8yfnEmEdKmJIgCAIAgCAIAgCAIIEEiAIAgCAIAgCAIIEEiAIAgCAIAgCAIAgCAIAgCAeXqAe/QdT7CSQU/jvimjhLUnvUqVAdGHpm71D+7UtugYciPI+0zSwDgnElPFUMYMaKP2c1X72iikkLezWJ9dzb1I6Scphpo7vwlxJRzjAhhtWQfeIGIZHAuCp9wCGIMwawDWxOAqrtZl8S3s47vuqbfiFMW3UhBe1rkX23gFay9VpqGarUI002dWGnUaTCsyOTtZVdSSbW3F9zaSDFlC1UIYgmtTKja9mqUCuGq3IG3hTD1P8rvy5wDcqNWq0wDSJrHw1u6Glg+rvF5kE1CW74E28dSjcHxNANfC4F3SzUEqIz6KLBKgQioyvURSPw0KpAqU3J+7qNpNrQC206mEyLBPicQ7M72sagAr1mAOgFbm9SxsWvfSo1cpHEk5bkmHxOc5gcbXHiqH7pd9NOmNha/IAcvMknrMuBB37KsCtCktNegmBJuSCRAEAQBAEAQBAEAQBAEAQBAEAQBAEAQBAEAQBAEAQBAEAQBAEAQCq8S8c4bCHu6f32IOy06e+/rb+n0mSjkjJzniXiTGUh9qxOJFKspDYfD0zfcEEh7EixFwefPnM91YIySmX8UY/MCRgf7Ph3BDYmr4n8LeIU16MA4B6WF9rSG0jJLJ9pnA4AtTwyHF41jepWc6m1g3uanSx/Ksx1ZOiMo4LxWYC+JOlPyIOS73Gk89jy8o0RDk2U/GcJZplNf7VgySyfjAHhdb8ivJgRzHyttMkyG8lzyLtJy7MVFLHf2bEAFSKhIpm5Gqz7aQbC4YjlaRhoFhHD4UrUpMaqIFKvTI1sRf8JW6EWeqSpFjqpjksjINc8L1npMp0qzspq6k1hyoFKuSCSQlaigUBfENt7HSrIMuHyAqihwncLTNJ+/ZxakF8N2a2ptLMocabBzcEgiMgqdTj3L8tS1MLisf49HdElVFXQzirVBKOxdAWNMWYjVZSxk4yCqUsux+c4oV8YS7f4dIC1OmL3tboPTmepk8CDtnCvDiYSmOtQ8zMGySwSCRAEAQBAEAQBAEAQBAEAQBAEAQBAEAQBAEAQBAEAQBAEAQBAEAjM9z7DYJNddwvkv5m9hJSyQc3zzizGY5SVb7HgutR/2jj+Ec/0HvNiiRk59mPGFHDg08Ap1n8dd93b2v09NhMgVNkq131VGLMepNzIbBe+CaGKscNSZlp1GDED8ptpJDcxddj5gCYMyTO28N8L0MIgsoL9SZi2QWCQSealNWFiLgyQUTizsxwmMJcKFqeY2PzHOSpEHP6vZzmeCP9lxFZB/AzAfEKQD8pllEHlqPEg8Jxla3xv87RoDX/8AA+ZYs/2mtiKvo7Nb/wBRMZBcOG+yxae7AL523Y/6jvIciTo+VZPRwy6aagevWYgkJBIgCAIAgCAIAgCAIAgCAIAgCAIAgCAIAgCAIAgCAIAgCAIAgGPE4hKal3YKg5ljYD4ySDn2d9oT1majlqd4w2es+1NPieX6+kyURk5xnGfYbDOXq1PtuN8yfuaZ9Ab3Pqbn2mzgQUzNs4xWOfVVc26KPwj2WRkGfLsnZiABv9ZGQdK4T7OalWzVBpT6zHJJ1fJeHsPhVARRfztvMcgl5BIgCAIAIgHnu18h8pJB9CgdJBJ9gCAIAgCAIAgCAIAgCAIAgCAIAgCAIAgCAIAgCAIAgCAIAgCAIBUOKeP8Ngz3VP7/ABJ2WnT33/iI/QfSZKOSMnM+Js5qVT3uZ1rLzp4Wid/9RHL25+s2JJEFIzjiytXXuaKijhxsqU9tvUiTkEXgstLHlMcgvXDHBNbEEWUhepImOQdg4a4IoYUAsNT+shsktaqALDlMST7AEAQBAEAQBAEAQBAEAQBAEAQBAEAQBAEAQBAEAQBAEAQBAEAQBAEAQBAEAQDSznNKWEoPXrG1NB4rC53IAAHuZKWSDk3EPGeMxynS32PA9Xb9pUH8I5n6D3mxRIOf43iqnQBp4JbMdnrPvUb2PT4TLIK33dSs2pyWY8yTvIbBYsi4ZqVmAVSZjkHXuFOzdKYD1+flMWyTomFwqUlCooAHlIBmkEiAIAgCAIAgCAIAgCAIAgCAIAgCAIAgCAIAgCAIAgCAIAgCAIAgCAIAgCAIAgCAR+f5cMVhqlE/nXY+RG6m3oQD8JKZB+V+JjjGxNSliSddNtJH5fTSPIjcTbkg85bkruQAN/rIyDp3CXZu9SzVRpX6zHJJ1jJ8ioYVQEUX8+sxyCUkEiAIAgCAIAgCAIAgCAIAgCAIAgCAIAgCAIAgCAIAgCAIAgCAIAgCAIAgCAIAgCAIAgCAU/i7geljXFQACpyLW3t7zJMjBs8PcGYfCgG2p/MyGwWZVA5SCT7AEAQBAEAQBAEAQBAEAQBAEAQBAEAQBAEAQBAEAQBAEAQBAEAQBAEAQBAEAQBAEAQBAEAQBAEAQBAEAQBAEAQBAEAQBAEAQBAEAQBAEAQBAEAQBAEAQBAEAQBAEAQBAEAQBAEAQBAEAQBAP//Z"/>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data:image/jpeg;base64,/9j/4AAQSkZJRgABAQAAAQABAAD/2wCEAAkGBxAQEBUSEhQWFhEVGBoaERgUGBccFRYXGRcXFxgfFRQYHSggGBolGxcZITEhJSkrLi4uGB8zODMtNygwLywBCgoKDg0OGxAQGywkICQsLCwsLywsLDQsNDA0LSwsLCw0LCwsNCwsLC8sLC0sLCwsMCwsLCwsNC8sLiwsLCwsLP/AABEIAI4BYwMBEQACEQEDEQH/xAAcAAEAAgMBAQEAAAAAAAAAAAAABQYDBAcCAQj/xABCEAACAQIEAwYDBQUHAgcAAAABAgADEQQFEiEGMUEHEyJRYXGBkaEUIzJCsTNSYnPBJDRDcoLR4ZKyFiWiw9Li8P/EABsBAQACAwEBAAAAAAAAAAAAAAABBQIDBAYH/8QAPBEAAgEDAQUDCgUDBAMBAAAAAAECAwQRIQUSMUFRBnGREzI0YXKBobHB8BQiM9HhNULxI1KCshWi0iX/2gAMAwEAAhEDEQA/AOzTSZCAIAgCAIAgCAIAgCAIAgCAIAgCAIAgCAIAgCAIAgCAIAgCAIAgCAIAgCAIAgCAIAgCAIAgCAIAgCAIAgCAIAgCAIAgCAIAgCARWfcR4TAqGxFVUv8AhXdqj/5Ka3ZvlJSyQc/zftg0kjD4bl1xDWbyv3NIMw+Nucy3Rkg6nanmzG6pSA8hhqx8+rVAenlJ3UDJhO17MFNqlGhU8wFq03/V/wBJG6hktuRdreArkJXDYZztepZqV/5qXC/6gJDiC/UqisAykFTuCDcEehEgk9SAIAgCAIAgCAIAgCAIAgCAIAgCAIAgCAIAgCAIAgCAIAgCAIAgCAIAgCAIAgCAIBzzj/tB+zFsNgyDiBtVqEakonnpVf8AEq26cl5kzJRIOV0cDiMXXJLM1SpfxuzF6lud6gGtgP3aY0C252meSC15PwpSQsFR6jFbMlJFfnz3puqU9wbGpWvz2ExyDfxOWYLDs2paSg3UU6owiWIs6kEodRX+YfwknY3gkwvl2GY6BS7/AFaWJRcFVW5FtJpJVVlAu3ip3Nrb7WggpueZfQYFKdN6dRTYkuzDY2I0VF1qPQttOJ3u7JrB62j2W8pSjUVXik8bvVZ6njhnjDG5PUGkmphSfHSY+H3Q/wCG3tsZ0U60avDiU1/sqtZvMtY9T9BcM8Q0MwoLXoNdTzB/Ep6hh0ImbWCsJaQSIAgCAIAgCAIAgCAIAgCAIAgCAIAgCAIAgCAIAgCAIAgFf4s4ro5eguNdZh4EBtt5seg/Waa1ZU16y12XsmrfSeNIri/our+RRl7UcXquaVHR5eO//Vq/pOT8ZPPBHpn2Vtt3Scs+7Hhj6l34V4uo49SApSottSncb/ut1nZRrKoso8vtTZc7CajJpp8H/HIsU2lYIBDcW579gwxradbFgqLewJNzufKwM11qnk45LDZdh+NuPJZwsNt/fefeGc/p42iKijS1vGt76T136iZU578VI031q7W4lRbzjn8SYmRyiAUntP4sOBoCjRa2Krg6CBc0qYsGe3VrkKo6sfSZJZIONZPTpmoDW/ZWbUqkMd77E7h3LAFtVhvfxWAmFWvCnxLGy2TdXetOOnV6IuuBqUqtBirU0It3wqaRekEA8ep1StYkAvVOkWOmla0inWhU80i92Xc2f6sdOq1Xj+5JCupp/eA1b6FotVNkBA20d6BSqDe33VEgWOx6bSvPbiqaOtlqKBZdKKyqptY6FbB0ww8Oq5bny6QDGMv0llqXK7A3vWU69TjvqS0ChXUbAmwUHmdoIKNjmvVc7bsx2tbmeVtre0o6nnvvZ9bsPRaXsx+SNLGaNPj/AAnY7E/O3ITKjGbf5ORq2hWtqdNK5eIyeNV94PPBvEVTJsaDcnC1SBUHS3Q+4+olrRqeVj6z57tXZ/4Othea+D+h+lsFilrU1qKbqwBHxmZWGeQSIAgCAIAgCAIAgCAIAgENxTxBTwFA1G3c7Uk6s3/xHMn/AHmurVVOOWWGzdnzva25HRLi+i/d8iSweKWqupTcTaV5Wc842TC45cM1O6WXvHvupYXFhbcbj5+k55V92ooYLu22M61jK63tVnC9S46lqo1Q6hl3B5ToKM9yCRAEAQBAEAQBAEAQQfn7iTNDi8VVrE3DMdHog2UDy2/rKarPfk2fWNnWqtbaFJclr38yMmB2Fj4YerQo1sXTtemAFuLrcsAbj4yyhmlQ3lx4nhrpw2htfyM/NWY6epNv4krgu0rGd4ve92ad/GFSxI62N+c0Qu5514Fjc9mrZUpeSzvcteZ8wHaNi/tIaoV7hjY0wosoO2zW1EjnufOTC6m568CLvs5bQtJeTzvxWc54414cNTLxVxr33fYapRR6Wr7tgWVhbcE87n2tJrV9XCSyatlbF/JTuqNRxk1romvvxNHI86qYLBGrQK941QBgwuALN/sJm6zjRjKJzrZlK42rVpVm3onnOudOixz4G1g+0zGBiai02WxsAtrtbw3N+V5qjdz5lhW7L2zilTbTytW+XP3mDAdo2OSrqqsr0ifEmlQAL/lIF7j1JkRup72psuezdnKi1TW7JLR5fx5eGCl8R522PxVXEnk5tSH7tIXWkPlqcjzceUs5y3I5PD2dv5esqfVnyhT0raUk5OTyfU7ajGlTUYmWhWsQyncG4ItsRy+Mn89OSfBmDdve0pQTUo8Hh/epdcqzNKq/j8Z0LVNyDdr31te73IFldyx8VhLqEt6Kl1Plt1bu3rTpP+14/Z+9amSjghdtaAE6tYakgWwJbUFqVFuBdCVFyOsyOczYbChmKlKRZPExqBdgFIVi/eVlRSpDAeD8A/ywQUXGC1Rxe9mbccjueV5R1fPfez63Y+i0vZj8keMOv3iHoGF/EF8/zkEL7nbz2nVY+e+4oe1fo0Pb+jI7iPDCqrkA3uSt9Nxueenw3tttt5SKNXdqvo2bb+wdbZ0YtfmjFeKX2id4J7Q8bRwy0VKEU9hqW5sOW9/Kb7mrOnLQpdi7MtLynmpneXRlnx3aPjGooqFUq7mq4UefhCq1wNuc55XU91Y4ltb9m7ZVpuabjoorPq1emOfAtORcdo+DetX/AGlIeML+c3sth0vce286oV/9Lfkefu9jyjtD8LR4S1WeS557sMpuL7RMwd9SOtNb7IqKRa/UsCT8xON3VRvQ9TS7N2MIbsouT6tv6aFryvjh8Tg6xUKuLpIWAtdXA3NlJ6gEWnTCu5wbXFHnbvY0LS8pxm26U3jPNep/Mr2C7SsZ3id4KZp6hrAWx033sbzRG7nlZ4FzcdmbVUpOnnew8a8zPnXaPiVruKHd90CAupbnYC+9/O8yq3UlNqPA07P7O29W2hUrZ3ms8evD4EjhO0RlwZqVQrYi5CACy36X9ANz72m513GkpS4sq1senX2hK3o5UIY3nxf+c6e4ra9oeYh9XeKV/cKLo+YGr6zk/FVM5yekfZywcN3deeuXn9vgdDyripcVg6lZAFqojFlO9mVSfiJ3xq79PeR4242a7a9jb1NU2sPqm/mUNe0nH3F+6t18H/M4vxdQ9a+zNljTe8f4PmYdo2OerqpMtOmD4U0qbj+IkE3PoRErqbenAW/Zu0hS3aq3pc3lrw/nJeMl41o1cIcRWsjIPvAOrcgEHr0HrOyFZOnvs8pdbJqQvfwtPXOq7ur7uZyriPPKuOrmrU2HJFHJF6Af1PWVtSo6kss9/YWFOzoqlD3vq+pauFuMKlLCVlspemNVK4NtrX1b3M7adecqcpPkeTvtj29K9o0YZ3Z5zrqQPEHEC4+qlRqIp1PCrsrE3F/IiaVXU6ie7qWstkStbOrTVVuGG8YXTr064wXrOuLlwGFpJSAeu63UNyVeWph1ueQ9DOq4r+T0XE85sXY7vpOc3iC8W+i+pUcL2h5ir6mqK69UZEAt6FQCPnOJXVRPVnq6vZyxlDdjFxfVN/V4OgtxStXLqmKoWFREJ0tvpYEXBHWdzq5pb8Tx0NmuntCNrW6405rkyjUO0rHal192UuNQCbkX3sb87TjV3POp6qp2YtNx7mc40y9M8uRixHaNjzV1qyKl9qehStul2PiPwIkO6qZyjZT7NWSpbkk2/wDdl58OHwZ03hjPkxtEVALNbxr5Hr8JY0578VI8NfWrtbiVF8n8OK+BMTI5RAEAQDxXB0NbnY297QyYNKSyfm6UZ9iJfJFwIV2xJfV+VUFyfY3AHxM76VxSjTSa+B4/aGx9oVrx1Kc9G9HvNY9WP2LxmmCw9PJahoG6uEb13ZTv6zdcSTo5XqKnY9OVPaihPinJPvwzl5MrIR3pKPU+gXFZUaUqr4RTfgsmyuBq3UaGu1rbTrp2k1PXgjzt32itZ2kvJt78ljGOGer4aGTN6ZSu6nmCAfkJz1/1Jd5bbH9BpeyjYp/3Fv5q/o03T9Hj3lZbf1ur7K+UTQwtA1HVAbFiBNdtFSqJSO7btxVoWUp0nh5WvvNXP0NJaqD8SkoPfVpk0oJ1t31kXt1KOy3W5uC8Wl+5iwOE+6D9C5C+yCw+lp23ssRSPMdl6KncSk/7V8/8Gw4uCOXr5Sri8NNnu60HOnKMXhtNJ+42qvc93TCBhUAtVJtpJAAuovcdTvc78+k6LiuquMIpti7JqbPc1Kaaljh6iR4cxopsy7XK83tpUHdgusEAlQxNgBa5dgLTss3mn3M8z2mpqF9n/dFP5r6EziMfWQKi62CkNSuRyBsnd07PUQEjmaNgdtRE6jzxip6iEtUFSo3IB2IVtzpUGgiFtiNKqG/iEkgqte+tr3vc3ve9773BJN/ck+plFV8997Prdj6LT9mPyR4//fMWP0MxTa4G+dKE8b6Tw8rK4Pr3nxheQjKSysFayU6K9ROgYj5EiWdz+alGR4jYr8jfVaXJNrwbRaqOHd7lVJA52nHG3nKG9E9DX21bW9w6FV4wk88teWnuNl6VRMPcghXfr10j/mba0HTpRi+uTg2Zdwvdo1a8VooqMe7Or8fgaaWuLgkdQDa/xmijUVOWWslttKyneUlTjUcNc5Xy4rvJHIsX3eJVhspNiP4T0vNltL/V78nBt6i//HPLzKO68+vKWfia+a4Xua1Sn+6xt7cx9LTTUjuyaLWxuFcW8KvVLx5/E1TMYpyeDdWqRpU5Tlwim/A38zoGmtFT1p6/izMD/wBonVeaSUVwSPPdmPz0KlaXnSm8+Cf1Zp0ioN2BItsAbb/KaqdVRi01nJZXthUuK1OrGq47muEuPxXLQmeFscabVVvs9JwR/pM22z/LNeortv0l5W3qc99Lxw/oQc5FxPRzeItm1jsEaQp3N9aBvmSP6TpuoRhPEehR9nrurc2zlVeWpNZ9yf1JjhTCistZGAICMwvvYheY9Ztt4qVJ5+9Ct21XqUdo0vJyxlRTxzW89CuGcJ69l1y7h3Rl1bElrk0zt7kS2qwjCnJRWD5ts+7r3F/RdaTlh6ZKYvMe8rKXnrvR76/9FqezL5MkeIaxaub/AJVRR6AIP6kzZdPNVnDsCmoWFPHPL+LNHuH0ayPATYHzPOKlHcgpZ4myy2rG5uatBRxuc+uuH3akxkONK0MTTv4XpE29RabKL/0Zo4Nq00tpWs+ra8P8kHac0EnJJ9S9upyhQnOPFRbXgbeZYI0WCk3uqt85tuYKNRpFdsK5qXFnGdR5eWs+8vfZLVOp16c53Wv6R5LtKsX77kdOm8oRAEAQBBBwTi7KThcXUS3gJLU/LSTcW9uXwlRXp7k2j6jsi9V3axlnVaPvX78SGmosyz5ZmN8sxNEnlpK+2sTsjPet2uh5ata+S23TqLhNN+9LD+niVqkPEPcfrNFD9SPeXG1/Qavss73kuBpGhTJUEhRY2lwfLDjnGg/8wxH8wynr/qM+pbH9BpeyYaf9xb+av6NN0/R495WW39bq+yvlE18m/vFP/MJjafqr3m/tL/T5d8fmaHGR+9q/z/8A3ZsoekP3nLtR/wD40PZh9DayxdWWUm6rUsfin/1m2+X5Uyu7KSSr1I9Yr4P+TBK09yesNhK9T8Kqx25HfcgbA2vuQBvuTtexlhGzhKKkpHjLjtNc0KsqU6STT6vxN/hxWTEaiVWovhP4SLb30l9rhwoBsRq0k9COihCME4xedSl2xcVripCrWjutx0Xqy9ff8iwqaS0V1UwLuzq6pc6tBcmo58RO4bW6u57zw2aoAm8qCGwmIBewerV1bOtNfEW3DIf7RWV3C6vu6y+LcAgkTLUgia58Tb33O4BAO/7pJI9rmUNXz33s+t2HotL2Y/JGIpqZBq0jVux/Cosblx+55npz6TfaQU5NS6FR2iuattSp1aTw1P6PR+osNLg/GuRamQD58x536H0I2IsZ0Rsop5byimq9q68qe7Cmoy65z4LH1ZQKuH7rMK9PqlR0PurFT9QZtuP08HHsSTld7z1emTsvZRQVu81AH3kW36SNfaD+oT93yRK9qGUg4JXprYUnuwA/KwsfraYXcW4Z6HT2ZuI0rtwl/csLvWv7nJQZX057ksnuLy1jc0nSbazzXFEzlleg1ekO7KKD4iW1E7bW2Ft7TupV3Umko4PJX+yVZ2k6lWq5vRLOUuPTLy8Ev2lZeKdenWUeGrTF/wDMu2/w0/KabyOJ73U7+y1zv20qT/tfwevzyVbA0DUqog/MQJFnDNTPQ6O0lz5KycVxm0vdxfyx7y5dpWTmkuHqgeHR3behBLD56j8psvY6qXuK/spcrdnQfHO8vk/kik0GUMCw1L1ANr/Gc1Gr5N8Ml9tLZ/4yCipuLXBr6rKyTeT1aLPUIQoBTbQNWo6rdTYdPSdkKrqKTxhYPNXmz42ToRlUc5uouPRdFl44kDK5cT2k/NZMcRcsP/JH/e8673z13Hm+yvokvbfyiS/ZzT11aijm1NgPiLTdaLNNr1/QrO009y9pS6JP/wBmVKohUlWFmBIIPMEbGVzWND28ZKcVKLynwLDkuaVBhMTRJJVkvueQW1gPTedlNt0Z5PMX9GnS2lbKEUk23osa9SurzHvOal5670X1/wCi1PZl8mTPFODNOoj28NWmrA+oAUj6D5zfdwxUz1Krs1cKpZKHODa+q+/URT4hygQsdCklR0BPOc7nJpJvgXVO2pU5yqQilKXF9TeyaiWSuw5LSa/0nXSjihJ9Tze0rhT2tb0l/a9e9/wl4kavOctPz13o9BfejVPZl8mTHFX7ZP5SfpN13+qVXZn0Bd7LT2TftX9p2Wn6XvPNdpfT37K+p1KbygEAQBAEAgeLOG6eOp2Ozj8LdRMZ04zWJHXZX1azqb9J965PvRzLE8B4xWsq3Hn/AMTn/BQzxZfPtXcbuFTjn348P5JzJuzyp3b96xBYcltfYg9QfKbvIQ3NxFV/5m6dxG4m03HOE+Cz6k0Ra9n2LD9NIPxtMIWtOLUk3p99DpuO0d1XpSpSjDElh4Tz/wBjrWWUTTpIp5gbzoKE57xfwNVrYh6tEk94SzarWBPlYDac8rWEm28/fuL637RXVvSjShGOIrGqef8AsY8BwHVOGenUJDatS6bbkAje4O28ydCDgoa4Rohtq4hdSuko70lh6PHL155dTQy3gLFpWRmtpVrxTt4U5byyZ3u3bm7oujUUcPHBPOnfJmn2j8EVUpV8RTuVW9V72vs2trWA25yadCEZ76zkwr7ar1rVW0lHdSS4POnDnjl0NXs+y/7VlWIpruynVTHW6E7fEbfGZXEN+DRq2ReK1u41JcOD7n+3Er5FtjzlKfUk01lHtKrAEAkA2uATYkcrj0kqTWiZrnRpzalKKbXBtGfIWZ640htK38SKDYf4hN9gFGhrnbwAy2tYONPXmfPO0V1CveNQ4RW7n18/DgWHvgPHsCwquyU2BfV3mHqKtr3CmrTrIL2HqBvOkoSM+ysiMO8Yr3QWkNSg0woG4YA2JNM1tzbUi8+83yBFVixYlrarnVYWF772HQX6Sgq+e+9n1ux9Fp+zH5I9YFGNejptr1+G4uL6W5+lr3811dZ1WPnvuKHtX6LD2vozvuDRcJhbufBSQsb2sqqL2FgAAAOQ2HIbWEsDwZ+b+F8or5liatZB4qtR2N/Ulj9WirTU1hnXZ3tS1nvwSb9efo0dv7P+Hq2DDd7a58pjCChHdRF5dzuqzrTSTfThwxzbLdiaC1EKMLqwsRJOdNp5XE5Tn3Z9WRyaA1ITsPKcsrODejwekodqLmEN2cVJ9dU/f9o2+FOAagqipX5LuBOinSjTWIlRf7Sr3s1Kq9FwS4It3GXDq4zDqguGQ3S1vK1jccv9hIqUo1FiQ2ftGrYzc6WHlY1zj4NFS4V4Hr0cStSrbSvKKVKNPO7zM9obUr3zj5VJbucYzz72+h0DOsrp4qi1JxdSPkelplKKksM46FepQqKpTeGuBynMuAMUjkUxqXoZzfgoZ4s9Gu1dyoYcI56648P5LDwrwEaau1c+JlK7WuLi206FCMY7i4FFVvq1W4VxUeZJp+rTljoQWM7O8UHIp7pfbVzt8Jo/B0+r+/cXD7U3jWN2HhL/AOiVzfgWrUo0ipPfIoS22mwJPK177+c2VaEKjy8nFYbauLKm6dJRabzqn6lya6G3wLwriMJWL1bWt0mVOlGmsROe/wBo1b6anVSTSxpn6tnvjHgX7RUNajYO34h0J8/eYTt4TeX8DpstuXdpDycMNclJN47sNGjkPAFRVqCsxAdSvhtf4XvMlRgoOC5mqpte5qXEbieG48FjT9/iRFTs9xYfw2032vztNcbSmmnl/fuO6r2lu6tOVOUYYaa4Pn/yL1mHCy4jBJRf9og8J6g2m6pTjUWJFTZXtazqeUpPXn0fec+q8BYwPpAFvOc8bOCerZeVe1VzKGIQin11fgv8l3yPglKWEqUnJ1VVsxFr/C4nTKKlHd5FDRuqlOuq/GSedeb9ZT6vZ7iw502032vztNEbSmnnL+/cXFXtLd1ISg4ww01wfP8A5EvxBwLVqhHQnvAoVgbadvIWv9ZlUt4VJbzyc9lt25s6Xkqai1x1Tz8GiT4A4ar4N2arbflabIQVOO6jivb2peVfK1Ek8Y0zj4tl5mRyCAIAgCAIAggQSIIEEiAIAgg0OIKL1MJXRLF2pOFDbqSVIFxcbSUDhfYVnYpYp8NUNtYuoPmNmH6fWZyILBxzwpXp4ovRQvTqtcBfy3U39SbqTtf9oOVpy1LaFTXgy+sO0FzaRVNpSiuCfFdz/fJUlyjF1GVAAl3UMb32ZQ+zcuR5+e0inZwi8vU23naW5rwcIJQz0eX46Y8MlhyXL1p0+7W3eOxptUQAgKa1CkwKsLjvFBsxH5Ta3I9R5wU6SMEFTU9UlHuQ3gDvWpOxbqwTErU0nmKTGSD5luVYinVGoI5s1kKrbvBuKR8y1FEAsbasPvyENghMVgmHdFGulUXRqhAbu3JNB332VkFmPRgw6GckrKEm3lnpaPae5pU4wUI4SS58l3kxwfkWIqYumSAoBLISp3KaQ45/iUsLjluCDzmdK3jSeUzj2jtqtfU1TnFJJ50z0a595aO3DiP7Pghg6Z+/xZ02HMUgRq/6jZfi3lN0UU597H8i7ijqI5C1/M8yfnEmEdKmJIgCAIAgCAIAgCAIIEEiAIAgCAIAgCAIIEEiAIAgCAIAgCAIAgCAIAgCAeXqAe/QdT7CSQU/jvimjhLUnvUqVAdGHpm71D+7UtugYciPI+0zSwDgnElPFUMYMaKP2c1X72iikkLezWJ9dzb1I6Scphpo7vwlxJRzjAhhtWQfeIGIZHAuCp9wCGIMwawDWxOAqrtZl8S3s47vuqbfiFMW3UhBe1rkX23gFay9VpqGarUI002dWGnUaTCsyOTtZVdSSbW3F9zaSDFlC1UIYgmtTKja9mqUCuGq3IG3hTD1P8rvy5wDcqNWq0wDSJrHw1u6Glg+rvF5kE1CW74E28dSjcHxNANfC4F3SzUEqIz6KLBKgQioyvURSPw0KpAqU3J+7qNpNrQC206mEyLBPicQ7M72sagAr1mAOgFbm9SxsWvfSo1cpHEk5bkmHxOc5gcbXHiqH7pd9NOmNha/IAcvMknrMuBB37KsCtCktNegmBJuSCRAEAQBAEAQBAEAQBAEAQBAEAQBAEAQBAEAQBAEAQBAEAQBAEAQCq8S8c4bCHu6f32IOy06e+/rb+n0mSjkjJzniXiTGUh9qxOJFKspDYfD0zfcEEh7EixFwefPnM91YIySmX8UY/MCRgf7Ph3BDYmr4n8LeIU16MA4B6WF9rSG0jJLJ9pnA4AtTwyHF41jepWc6m1g3uanSx/Ksx1ZOiMo4LxWYC+JOlPyIOS73Gk89jy8o0RDk2U/GcJZplNf7VgySyfjAHhdb8ivJgRzHyttMkyG8lzyLtJy7MVFLHf2bEAFSKhIpm5Gqz7aQbC4YjlaRhoFhHD4UrUpMaqIFKvTI1sRf8JW6EWeqSpFjqpjksjINc8L1npMp0qzspq6k1hyoFKuSCSQlaigUBfENt7HSrIMuHyAqihwncLTNJ+/ZxakF8N2a2ptLMocabBzcEgiMgqdTj3L8tS1MLisf49HdElVFXQzirVBKOxdAWNMWYjVZSxk4yCqUsux+c4oV8YS7f4dIC1OmL3tboPTmepk8CDtnCvDiYSmOtQ8zMGySwSCRAEAQBAEAQBAEAQBAEAQBAEAQBAEAQBAEAQBAEAQBAEAQBAEAjM9z7DYJNddwvkv5m9hJSyQc3zzizGY5SVb7HgutR/2jj+Ec/0HvNiiRk59mPGFHDg08Ap1n8dd93b2v09NhMgVNkq131VGLMepNzIbBe+CaGKscNSZlp1GDED8ptpJDcxddj5gCYMyTO28N8L0MIgsoL9SZi2QWCQSealNWFiLgyQUTizsxwmMJcKFqeY2PzHOSpEHP6vZzmeCP9lxFZB/AzAfEKQD8pllEHlqPEg8Jxla3xv87RoDX/8AA+ZYs/2mtiKvo7Nb/wBRMZBcOG+yxae7AL523Y/6jvIciTo+VZPRwy6aagevWYgkJBIgCAIAgCAIAgCAIAgCAIAgCAIAgCAIAgCAIAgCAIAgCAIAgGPE4hKal3YKg5ljYD4ySDn2d9oT1majlqd4w2es+1NPieX6+kyURk5xnGfYbDOXq1PtuN8yfuaZ9Ab3Pqbn2mzgQUzNs4xWOfVVc26KPwj2WRkGfLsnZiABv9ZGQdK4T7OalWzVBpT6zHJJ1fJeHsPhVARRfztvMcgl5BIgCAIAIgHnu18h8pJB9CgdJBJ9gCAIAgCAIAgCAIAgCAIAgCAIAgCAIAgCAIAgCAIAgCAIAgCAIBUOKeP8Ngz3VP7/ABJ2WnT33/iI/QfSZKOSMnM+Js5qVT3uZ1rLzp4Wid/9RHL25+s2JJEFIzjiytXXuaKijhxsqU9tvUiTkEXgstLHlMcgvXDHBNbEEWUhepImOQdg4a4IoYUAsNT+shsktaqALDlMST7AEAQBAEAQBAEAQBAEAQBAEAQBAEAQBAEAQBAEAQBAEAQBAEAQBAEAQBAEAQDSznNKWEoPXrG1NB4rC53IAAHuZKWSDk3EPGeMxynS32PA9Xb9pUH8I5n6D3mxRIOf43iqnQBp4JbMdnrPvUb2PT4TLIK33dSs2pyWY8yTvIbBYsi4ZqVmAVSZjkHXuFOzdKYD1+flMWyTomFwqUlCooAHlIBmkEiAIAgCAIAgCAIAgCAIAgCAIAgCAIAgCAIAgCAIAgCAIAgCAIAgCAIAgCAIAgCAR+f5cMVhqlE/nXY+RG6m3oQD8JKZB+V+JjjGxNSliSddNtJH5fTSPIjcTbkg85bkruQAN/rIyDp3CXZu9SzVRpX6zHJJ1jJ8ioYVQEUX8+sxyCUkEiAIAgCAIAgCAIAgCAIAgCAIAgCAIAgCAIAgCAIAgCAIAgCAIAgCAIAgCAIAgCAIAgCAU/i7geljXFQACpyLW3t7zJMjBs8PcGYfCgG2p/MyGwWZVA5SCT7AEAQBAEAQBAEAQBAEAQBAEAQBAEAQBAEAQBAEAQBAEAQBAEAQBAEAQBAEAQBAEAQBAEAQBAEAQBAEAQBAEAQBAEAQBAEAQBAEAQBAEAQBAEAQBAEAQBAEAQBAEAQBAEAQBAEAQBAEAQBAP//Z"/>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5468" y="5149894"/>
            <a:ext cx="685800" cy="801038"/>
          </a:xfrm>
          <a:prstGeom prst="rect">
            <a:avLst/>
          </a:prstGeom>
        </p:spPr>
      </p:pic>
      <p:cxnSp>
        <p:nvCxnSpPr>
          <p:cNvPr id="14" name="Straight Connector 13"/>
          <p:cNvCxnSpPr/>
          <p:nvPr/>
        </p:nvCxnSpPr>
        <p:spPr>
          <a:xfrm>
            <a:off x="5105400" y="685800"/>
            <a:ext cx="76200" cy="228600"/>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3083744715"/>
              </p:ext>
            </p:extLst>
          </p:nvPr>
        </p:nvGraphicFramePr>
        <p:xfrm>
          <a:off x="423874" y="2595121"/>
          <a:ext cx="5845174" cy="2255749"/>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effectLst/>
                        </a:rPr>
                        <a:t>Expenditure Summary</a:t>
                      </a:r>
                      <a:r>
                        <a:rPr lang="en-US" sz="900" dirty="0" smtClean="0">
                          <a:effectLst/>
                        </a:rPr>
                        <a:t/>
                      </a:r>
                      <a:br>
                        <a:rPr lang="en-US" sz="900" dirty="0" smtClean="0">
                          <a:effectLst/>
                        </a:rPr>
                      </a:br>
                      <a:r>
                        <a:rPr lang="en-US" sz="900" dirty="0" smtClean="0">
                          <a:effectLst/>
                        </a:rPr>
                        <a:t>Animal</a:t>
                      </a:r>
                      <a:r>
                        <a:rPr lang="en-US" sz="900" baseline="0" dirty="0" smtClean="0">
                          <a:effectLst/>
                        </a:rPr>
                        <a:t> Services</a:t>
                      </a:r>
                      <a:r>
                        <a:rPr lang="en-US" sz="900" dirty="0" smtClean="0">
                          <a:effectLst/>
                        </a:rPr>
                        <a:t/>
                      </a:r>
                      <a:br>
                        <a:rPr lang="en-US" sz="900" dirty="0" smtClean="0">
                          <a:effectLst/>
                        </a:rPr>
                      </a:br>
                      <a:r>
                        <a:rPr lang="en-US" sz="900" dirty="0">
                          <a:effectLst/>
                        </a:rPr>
                        <a:t> </a:t>
                      </a:r>
                      <a:endParaRPr lang="en-US" sz="900" dirty="0" smtClean="0">
                        <a:effectLst/>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2012-2013</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2013-2014</a:t>
                      </a:r>
                      <a:endParaRPr lang="en-US" sz="900" b="1" dirty="0">
                        <a:solidFill>
                          <a:srgbClr val="3366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endParaRPr lang="en-US" sz="900" dirty="0" smtClean="0">
                        <a:effectLst/>
                      </a:endParaRPr>
                    </a:p>
                    <a:p>
                      <a:pPr marL="0" marR="0" algn="ctr" hangingPunct="0">
                        <a:spcBef>
                          <a:spcPts val="0"/>
                        </a:spcBef>
                        <a:spcAft>
                          <a:spcPts val="0"/>
                        </a:spcAft>
                      </a:pPr>
                      <a:r>
                        <a:rPr lang="en-US" sz="900" dirty="0" smtClean="0">
                          <a:effectLst/>
                        </a:rPr>
                        <a:t>FY 2014-2015</a:t>
                      </a:r>
                      <a:endParaRPr lang="en-US" sz="900" b="1" dirty="0">
                        <a:solidFill>
                          <a:srgbClr val="336600"/>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71">
                <a:tc>
                  <a:txBody>
                    <a:bodyPr/>
                    <a:lstStyle/>
                    <a:p>
                      <a:pPr marL="0" marR="0" algn="l" hangingPunct="0">
                        <a:spcBef>
                          <a:spcPts val="0"/>
                        </a:spcBef>
                        <a:spcAft>
                          <a:spcPts val="0"/>
                        </a:spcAft>
                      </a:pPr>
                      <a:r>
                        <a:rPr lang="en-US" sz="900" dirty="0" smtClean="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28,352</a:t>
                      </a:r>
                      <a:endParaRPr lang="en-US" sz="900" dirty="0"/>
                    </a:p>
                  </a:txBody>
                  <a:tcPr marL="67668" marR="67668" marT="0" marB="0" anchor="ctr"/>
                </a:tc>
                <a:tc>
                  <a:txBody>
                    <a:bodyPr/>
                    <a:lstStyle/>
                    <a:p>
                      <a:pPr marL="0" marR="0" algn="r" hangingPunct="0">
                        <a:spcBef>
                          <a:spcPts val="0"/>
                        </a:spcBef>
                        <a:spcAft>
                          <a:spcPts val="0"/>
                        </a:spcAft>
                      </a:pPr>
                      <a:r>
                        <a:rPr lang="en-US" sz="900" dirty="0" smtClean="0"/>
                        <a:t>39,130</a:t>
                      </a:r>
                      <a:r>
                        <a:rPr lang="en-US" sz="900" baseline="0" dirty="0" smtClean="0"/>
                        <a:t>  </a:t>
                      </a:r>
                      <a:endParaRPr lang="en-US" sz="900" dirty="0"/>
                    </a:p>
                  </a:txBody>
                  <a:tcPr marL="67668" marR="67668" marT="0" marB="0" anchor="ctr"/>
                </a:tc>
                <a:tc>
                  <a:txBody>
                    <a:bodyPr/>
                    <a:lstStyle/>
                    <a:p>
                      <a:pPr marL="0" marR="0" algn="r" hangingPunct="0">
                        <a:spcBef>
                          <a:spcPts val="0"/>
                        </a:spcBef>
                        <a:spcAft>
                          <a:spcPts val="0"/>
                        </a:spcAft>
                      </a:pPr>
                      <a:r>
                        <a:rPr lang="en-US" sz="900" dirty="0" smtClean="0"/>
                        <a:t>42,810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2,399</a:t>
                      </a:r>
                      <a:endParaRPr lang="en-US" sz="900" dirty="0"/>
                    </a:p>
                  </a:txBody>
                  <a:tcPr marL="67668" marR="67668" marT="0" marB="0" anchor="ctr"/>
                </a:tc>
                <a:tc>
                  <a:txBody>
                    <a:bodyPr/>
                    <a:lstStyle/>
                    <a:p>
                      <a:pPr marL="0" marR="0" algn="r" hangingPunct="0">
                        <a:spcBef>
                          <a:spcPts val="0"/>
                        </a:spcBef>
                        <a:spcAft>
                          <a:spcPts val="0"/>
                        </a:spcAft>
                      </a:pPr>
                      <a:r>
                        <a:rPr lang="en-US" sz="900" dirty="0" smtClean="0"/>
                        <a:t>7,450 </a:t>
                      </a:r>
                      <a:endParaRPr lang="en-US" sz="900" dirty="0"/>
                    </a:p>
                  </a:txBody>
                  <a:tcPr marL="67668" marR="67668" marT="0" marB="0" anchor="ctr"/>
                </a:tc>
                <a:tc>
                  <a:txBody>
                    <a:bodyPr/>
                    <a:lstStyle/>
                    <a:p>
                      <a:pPr marL="0" marR="0" algn="r" hangingPunct="0">
                        <a:spcBef>
                          <a:spcPts val="0"/>
                        </a:spcBef>
                        <a:spcAft>
                          <a:spcPts val="0"/>
                        </a:spcAft>
                      </a:pPr>
                      <a:r>
                        <a:rPr lang="en-US" sz="900" dirty="0" smtClean="0"/>
                        <a:t>7,450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7,255</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1,502</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1,700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c>
                  <a:txBody>
                    <a:bodyPr/>
                    <a:lstStyle/>
                    <a:p>
                      <a:pPr marL="0" marR="0" algn="r" hangingPunct="0">
                        <a:spcBef>
                          <a:spcPts val="0"/>
                        </a:spcBef>
                        <a:spcAft>
                          <a:spcPts val="0"/>
                        </a:spcAft>
                      </a:pPr>
                      <a:r>
                        <a:rPr lang="en-US" sz="900" dirty="0" smtClean="0"/>
                        <a:t>0</a:t>
                      </a:r>
                      <a:endParaRPr lang="en-US" sz="900" dirty="0"/>
                    </a:p>
                  </a:txBody>
                  <a:tcPr marL="67668" marR="67668" marT="0" marB="0" anchor="ctr"/>
                </a:tc>
              </a:tr>
              <a:tr h="209571">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2,100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2,175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1,425</a:t>
                      </a:r>
                      <a:endParaRPr lang="en-US" sz="900" dirty="0"/>
                    </a:p>
                  </a:txBody>
                  <a:tcPr marL="67668" marR="67668" marT="0" marB="0" anchor="ctr"/>
                </a:tc>
                <a:tc>
                  <a:txBody>
                    <a:bodyPr/>
                    <a:lstStyle/>
                    <a:p>
                      <a:pPr marL="0" marR="0" algn="r" hangingPunct="0">
                        <a:spcBef>
                          <a:spcPts val="0"/>
                        </a:spcBef>
                        <a:spcAft>
                          <a:spcPts val="0"/>
                        </a:spcAft>
                      </a:pPr>
                      <a:r>
                        <a:rPr lang="en-US" sz="900" dirty="0" smtClean="0"/>
                        <a:t>2,175</a:t>
                      </a:r>
                      <a:endParaRPr lang="en-US" sz="900" dirty="0"/>
                    </a:p>
                  </a:txBody>
                  <a:tcPr marL="67668" marR="67668" marT="0" marB="0" anchor="ctr"/>
                </a:tc>
              </a:tr>
              <a:tr h="175363">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12,175</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13,800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13,800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12,720</a:t>
                      </a:r>
                      <a:endParaRPr lang="en-US" sz="900" dirty="0"/>
                    </a:p>
                  </a:txBody>
                  <a:tcPr marL="67668" marR="67668" marT="0" marB="0" anchor="ctr"/>
                </a:tc>
              </a:tr>
              <a:tr h="209571">
                <a:tc>
                  <a:txBody>
                    <a:bodyPr/>
                    <a:lstStyle/>
                    <a:p>
                      <a:pPr marL="0" marR="0" algn="l" hangingPunct="0">
                        <a:spcBef>
                          <a:spcPts val="0"/>
                        </a:spcBef>
                        <a:spcAft>
                          <a:spcPts val="0"/>
                        </a:spcAft>
                      </a:pPr>
                      <a:r>
                        <a:rPr lang="en-US" sz="1100" b="1" dirty="0">
                          <a:effectLst/>
                        </a:rPr>
                        <a:t>Total</a:t>
                      </a:r>
                      <a:endParaRPr lang="en-US" sz="11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$46,528</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t>$64,705</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$67,635</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$23,850</a:t>
                      </a:r>
                      <a:endParaRPr lang="en-US" sz="900" b="1" dirty="0">
                        <a:solidFill>
                          <a:schemeClr val="tx1"/>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1507512088"/>
              </p:ext>
            </p:extLst>
          </p:nvPr>
        </p:nvGraphicFramePr>
        <p:xfrm>
          <a:off x="304800" y="533400"/>
          <a:ext cx="6124700" cy="205740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5"/>
          <p:cNvSpPr>
            <a:spLocks noChangeArrowheads="1"/>
          </p:cNvSpPr>
          <p:nvPr/>
        </p:nvSpPr>
        <p:spPr bwMode="auto">
          <a:xfrm>
            <a:off x="533400" y="854240"/>
            <a:ext cx="1371600"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100" dirty="0">
                <a:solidFill>
                  <a:schemeClr val="accent1">
                    <a:lumMod val="75000"/>
                  </a:schemeClr>
                </a:solidFill>
                <a:latin typeface="Arial" pitchFamily="34" charset="0"/>
                <a:cs typeface="Times New Roman" pitchFamily="18" charset="0"/>
              </a:rPr>
              <a:t>	</a:t>
            </a:r>
            <a:endParaRPr lang="en-US" sz="400" dirty="0">
              <a:solidFill>
                <a:schemeClr val="accent1">
                  <a:lumMod val="75000"/>
                </a:schemeClr>
              </a:solidFill>
              <a:latin typeface="Arial" pitchFamily="34" charset="0"/>
              <a:cs typeface="+mn-cs"/>
            </a:endParaRPr>
          </a:p>
        </p:txBody>
      </p:sp>
      <p:graphicFrame>
        <p:nvGraphicFramePr>
          <p:cNvPr id="3" name="Chart 12"/>
          <p:cNvGraphicFramePr>
            <a:graphicFrameLocks/>
          </p:cNvGraphicFramePr>
          <p:nvPr>
            <p:extLst>
              <p:ext uri="{D42A27DB-BD31-4B8C-83A1-F6EECF244321}">
                <p14:modId xmlns:p14="http://schemas.microsoft.com/office/powerpoint/2010/main" val="474243784"/>
              </p:ext>
            </p:extLst>
          </p:nvPr>
        </p:nvGraphicFramePr>
        <p:xfrm>
          <a:off x="2362200" y="201450"/>
          <a:ext cx="4049713" cy="238935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5"/>
          <p:cNvSpPr>
            <a:spLocks noChangeArrowheads="1"/>
          </p:cNvSpPr>
          <p:nvPr/>
        </p:nvSpPr>
        <p:spPr bwMode="auto">
          <a:xfrm>
            <a:off x="423874" y="918721"/>
            <a:ext cx="1557337" cy="4462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200" b="1" dirty="0">
                <a:solidFill>
                  <a:schemeClr val="accent4">
                    <a:lumMod val="75000"/>
                  </a:schemeClr>
                </a:solidFill>
                <a:latin typeface="Arial" pitchFamily="34" charset="0"/>
                <a:cs typeface="Times New Roman" pitchFamily="18" charset="0"/>
              </a:rPr>
              <a:t>Animal Services</a:t>
            </a:r>
            <a:r>
              <a:rPr lang="en-US" sz="1100" dirty="0">
                <a:latin typeface="Arial" pitchFamily="34" charset="0"/>
                <a:cs typeface="Times New Roman" pitchFamily="18" charset="0"/>
              </a:rPr>
              <a:t>	</a:t>
            </a:r>
            <a:endParaRPr lang="en-US" sz="400" dirty="0">
              <a:latin typeface="Arial" pitchFamily="34" charset="0"/>
              <a:cs typeface="+mn-cs"/>
            </a:endParaRPr>
          </a:p>
        </p:txBody>
      </p:sp>
      <p:sp>
        <p:nvSpPr>
          <p:cNvPr id="4" name="Slide Number Placeholder 3"/>
          <p:cNvSpPr>
            <a:spLocks noGrp="1"/>
          </p:cNvSpPr>
          <p:nvPr>
            <p:ph type="sldNum" sz="quarter" idx="12"/>
          </p:nvPr>
        </p:nvSpPr>
        <p:spPr>
          <a:xfrm>
            <a:off x="80974" y="8657167"/>
            <a:ext cx="685800" cy="486833"/>
          </a:xfrm>
        </p:spPr>
        <p:txBody>
          <a:bodyPr/>
          <a:lstStyle/>
          <a:p>
            <a:pPr algn="r">
              <a:defRPr/>
            </a:pPr>
            <a:fld id="{F5669E6F-A436-41F2-85FF-0D6B9183F3DF}" type="slidenum">
              <a:rPr lang="en-US" smtClean="0"/>
              <a:pPr algn="r">
                <a:defRPr/>
              </a:pPr>
              <a:t>94</a:t>
            </a:fld>
            <a:endParaRPr lang="en-US" dirty="0"/>
          </a:p>
        </p:txBody>
      </p:sp>
      <p:sp>
        <p:nvSpPr>
          <p:cNvPr id="6" name="AutoShape 2" descr="data:image/jpeg;base64,/9j/4AAQSkZJRgABAQAAAQABAAD/2wCEAAkGBhMSERUUExQWFBUVFhQVFxcWFxQUFhUXFBQWFRQXFBQYHCYeFxokGhQUHy8gJScpLCwsFR4xNTAqNSYrLCkBCQoKDgwOGg8PGikfHyQpKSkpKSwpLCwsKSkpKSwsKSwsLCwpLCwsKSwpKSwsLCksLCksLCwpLCksLCksLCksLP/AABEIALcBFAMBIgACEQEDEQH/xAAcAAEAAgMBAQEAAAAAAAAAAAAABQYDBAcCAQj/xAA5EAABAwIEBAQEBQIGAwAAAAABAAIRAwQFEiExBkFRYSJxgZEHEzKhFLHB0fBCUhUjYnLh8TOCov/EABkBAQADAQEAAAAAAAAAAAAAAAABAgMEBf/EACQRAAIDAAICAgEFAAAAAAAAAAABAgMREiExQQQTIjJCUWFx/9oADAMBAAIRAxEAPwDuKIiAIiIAiIgCIiAIiIAiIgCIiAIiIAiIgCIiAIiIAiIgCIiAIiIAiIgCIiAIiIAiIgCIiAIiIAiIgCIiAIo/GMcpWzM1Q6nZo+p3kP1XP8W4zq1iYdkZr4W9P9R3KwtvjX0/JrXVKZ0C7x6hTMOeJ6DU/Za7OKaB/u9lzNl6F6/xWCuN/Lm31h1L48TqlHGqLtnj10/NbjHg6gg+Wq5EzFtVkr4++k3MHECQNDCvH5j9opL4y9M6PxBxDTtKed5k/wBLZ1cf27rmWKcb3NYyKhptnQNOUDtPNVPFcfdXrlz3EjZsknQLXF+CfEYHlIA9FM7HPs1poRfcO49uGaVKmZvJ5AMHkHSNu6mmca3DdfA8d2wfsQucsuQ3pG3mCtq1vzTIA1Z/adY/2ncLn5WeYN/4bTpivKOo4Zxy15h7C09QZH3VoBXHcIufxFdjGjKwHPVcdgxnicSeQ0URX+O966s51GlS+SHHK1zXEls6Fzp3jXTqu348ptbM4LoxTyJ3pFUOBviTQxEZI+VXAl1JxmY3LHf1D7hW9dRzhERAEREAREQBERAEREAREQBERAEREARFBY1xfRt5AOd45DYHoT17KspKK1kpN9InVGYjxFRonKXS7+1upHn0VGxDjSvV01Y3o12Q+pmVXq92dSGz/wCy5rL5Z+COiFK/cy54hx+WmAAAdlH3HHVZwkHLpy6qi3d/1Y73Ee6+WWJ535dgB5rjdlvtnT9da8IkL6+qVHF1Rxc48yZ9FH1riOZWzWrA7LTr2xjXdYe+zVGE3hGs6beS8MvtfP8Acla1Rp1/n8/4XhtLUT0VmtRGkvRvOi2a1aWkHULUtQAAsx0VEuyWyrX1M03zOh9gstTxOYRtpK272hmlR4dAynRdm6sRSD4vsmLGoKh8ZygEtaPXmtkVSSWtHhBidvKTyURb3OUQ2O5U3wxglW7rNY06EjMYOgncpBNPo1tksOpcOcJi2sK2b/yVqT8x6AsMD7rg+CUm/LaCNxMr9TPtwaZYdQW5T5EQV+XrWycytUoHR1J7mGDzY4tPpou9rI4jzIPZNsw12vo1G1aRcx7Tma5sgtI7/ou/fDjjtuI2/ihtxTAFVu08g9o/tMeh0XG6tA5Y5bamVD4djdXD7tleiYLT4hye0/U09iojLOmTOO9o/VaKKwDH6d1QZWYRleAR68lJfOHVaaY4e0XwFfVJARF5qVA0EuIAGpJIAHmeSA9IqLjnxgsqBLaWe6eNIogFgPeodPaVB0/jqA7/ADbN7GTuKgcR5jKAhOHVkWlg2L07qiytSMseJB2O8EEcjK3UICIiAIiIAvhK+ry9sgg89PdAUbizjEk/Jt3QNnPGhPZp5DuqLe3RA8O52PQcz5lTVzg7hdGgPrc/ID/pP9XsVa774ZW9QaPqMMbyCD6ELgjGdj5P0djlGtYjkVdx5u+6x06gnV5V4xj4P1WsLqFRtV06Md4J/wDaTr7KnYtw5c2+VtakacjTLrPkRMrSS4+S8bFIx07lrvCdVq0KZbUPQ7LGcPqDxGm9rQdy1w+5WZk6E6cgOywlhckbcgmTpHuV6rAuBI07LUpsLRmcQ1pPPQkdlu21+x+mnZc7ROmmR/PzWH5Wq2n04JHf/pYs0aealINmazZr2WR5BkZoPfQLBTqEA+SgL7Esjts0d4E91aFcpvoiUlFdk6/D3jxAhw/06/ZeKWDitoND9lEWHEcujKAR0cdusEQR91eeF6QdWBIgcx5rV1yi8ZVTUlqLdwr8LLWmxlSq1z36Ehx8B82x+qvdvasYIY1rR0aAB9l7YNBC9L0IxUfBwyk5eT4V+R8RxXNdVqmoz1artNxme4/qv1yvyz8SOHfweJVqbfoe7OydNKniAnbQkj0SXgmDxmkzEXGBnnpH6yvGIWlRw+kmdjG/l1Vg4U4ablzVWkE9x6fvIV2t7Km1gYBIBls6x1Cyz2bOXo0PhDdVqbTSLX5NSJmGnc+66tSeq5hgYxsgRoFK07jRSjJk0ytovQvQFDuulU+PLu6bRP4d0bzH1H/aVZyIS0l+MfinQsvA0CtWjSm07dC8j6R91yjFuILzFHf59WKc6UmS2kOkt/qPdyr9pZ1M5c8GXTJO5PPU76q4YdaFrA4NmB2/JQ5M0jBGtacPFu+v2+y8YlRaGOB6H0UzVvfD4SPIEHz8vdaeB4T/AIhdNoD6fqed4Y36p7nYdyq+zTElp1H4W4U6hhlFr935qsdBUdmaPaPdW1eKVMNAAEAAADoBoAva3OQIiIAiIgCIiA0Rg1P8QbiCahbk7AdQOsaLeRFCWDQvhavq81KgaCSQABJJ2AG6kGhj2JChQc8ieQHUnZcRxLNVc9511J8iSZj0Vy4x4rp13BtMktbMcgTtPWFUmvl0/wA9l5t16csR3VVNLWVjHsUcxshmbYS7ZvIac9iofCsVcHz7wIHnHqrLxBh5+pgncEHYgmY7GdR6qt21KoCQWwSC3yBOp76LpqjW4GM3NSLWy6lYLl0PHdYaYgNherjWCuN4mdKMj6nLsoV72j5rajdXZXMdylpOhjWCCVLVSQQV4/DNcSCtqbFBmdkOaK3a25e8Q3KOcdJkrp3DLjIPr6KqC2DTACtuFj5bB1dAHqq2283pNdfBYdosnzTaerR+SzqN4fr5qLQd2gA+2ikl3xfJajikseBcg+I/C7bm/c9x8IYwabyBt+S6+qBxBAuXknSZ9won4LQ8lXw7AzTaGhxLRoAeil6FoAtC7x9jZAIHLWdVEt4sY55YHDN2P6LHTXC207kDntut6ldA81RqOLjLE6ndZrfGHZz4tlVMniXR9zJ9V9qy7Q7e6gaeKBtMa6kj/lWGyqhwELSLKNGle8PUn0zlY0O6kTr7/mqFj7K9qz6sp23OV3sOW66xVt9JbuqVxwx7qDv8s1COY1y+h29IWsorCITaZy03boPiAzbxzPkAuy/BnDGijUrhsF+VgPUAZnH3I9lzHg3gitiFdoM06TT4ieYG8L9GYVhlO3pNpUm5WMEAfqe6pGPstZPejbREWpgEREAREQBERAEREAVH+IuO5W/IYdTBfHTkP19lacbxMW9F1Q7gQ0dXHYLjV/due5znGXEySeZK5Pk2YuK9nTRDXyZrkcyvtCnJ3Xlwgd16pnwOPZeYkdzZqmsHSw85g9+S0WtEmRqFo4lVc12YbgypN1cOYHtH1CfI8wt03mmJr2tLMY9VsXFMLzZU4OY9FrXN3vCtmsN4bTbYHQrUaYdrpBiV8t8QhbbqIeCW6o1gT0zUGgkGVL2z5qtH9se6iLEBgLjpA278gveEXBc/Mec+c+io10N7Op4Jify3CfpOh8irkXiJ5LklK68O599lccKxc1KLJJ8OmvNdPxrM2LMb4bkix1boclTOLKYzg9Wx5wpqpdwFAY2/O3uDK6W9MV0c04ga5wIG/LvHJVSnbNa/N484OxneN1fcSZDpiVBYljjWNIDIPVRCbj0TKO9mhe3+TK6YJAnzhesKxQk6HUqs3Fy6q4nzW/h1T5eUnTVW4kci53eI/KZmqGY1A5qW4M4ybWJnwkTznQCd/JVuravrNzMIdG4PRMNtXtOXIGAnWDJd27BWSrzvyQ3PTuGGX7ajYBB8lsPsg4QRvuoHh6zcGNJ+qNVbLdkwkXqIl0+jXwDBWUQS0RJ+ymF8a2F9VygREQBERAEREAREQBERAUL4iYgS5tIbNGY+Z/YfmqEVceOKZ/EP75T/APIVNYdY7ryrHysZ6FfUEYahWVz4bA6eSwXLdY7rziIIO+izwu2R2I0w4LFhNQZXUjEzmHkdHfos9atm84j3UU6uabw8ciJ5SOa0itWGbeE7eQGaGIj1Ua97XTGvYLNmFUOb/cJadd9wq5XZFRwlzTJ5HTtK66q+uznsn/BJV4aOi3rC8/yxCrNScwEF3cn8hzU++gW0msGpjWNpVrK00RCbRmxG5kNbA1MmDpO2oW5h1xl022UFcU4IgklSFCrAE7rlms6N4vSwm/1/hVpwG9ApgbalUO3bOv5KYssSyDLqq1dSJn+kvP4yea061eVH29ycvcrIK3ZdiZzs1b+2a4E6SOY/ULmvFTfH23XUaryREaHRUTi/AHDxASP3U+9HrCn0KYHNbl3Qlg7if57LWZZlrfECY9fJbeH0qlQgHYaAAQBP6rXVhnhN8PGq6MknqF0PAcEOjniD0PJYuB8BDQDHLX/tX+2sB0WajvZo5Z0LChlCmKFOAsNGiAtpq1SwxPoX1fF9UgIiIAiIgCIiAIiIAiIgKdx5afS8cwWn01/I/ZctuXZXeq7pjWG/PpFkw7dp6OG09uXquKY/a5Xlp0c0kOHQ/qvPvg1LkdlUk44ZKLJeHcon1WliNYHf9VktQ5lETMnUCOXKVDXeKgGD991g2m8NTxUpkbfzstapRzDuguQfpPovbbhvkVoolGzVoOLCJ5bfz2UnVo0aupLg7rAP7H/tY2sDuizfhYC6YNoxkkzFbWNFmriakbCC0eplZL2/Lmw1oaNg0CI/f1WJ4A81hqVQ0GVMpEKJjbTy6nUrLR313Wq+qXbfzRfBXI2XPJGyZNUnRu4D2B+6G6IM6HnO+yiqFHMZK26ngCwUuzRx6Lbhl9nbMQNvNS9MqBw4wxgGwA/5UxTqLuj4OWRsheXUA4eLUdF8a9ZWlXRQ0m8LU3dADyhTGF8KW9MyGSe+yW71KWr1dRRDkyUs7drdAAB2W+H5VpUX81ne4rQobdJ0raatSgFtNQH15hR7cep58jpaeROx9Vs4g1xpuyaugwOvZcRxXGqorDOSH5yCDy+6rJ4WitO7oq/wTibq1v45lpLZPMDZWBSnpDWBERSQEREAREQBERAeKzoaVzfirAKJ8bmkuJ6nU76rod4+Auf8bX4gMG+pPaVjfJRrbNKk3NIpeI3AG5jsOSrd9VaTrrOy3L4mVH16OYT0/hXkVPs9Ca6NLKAUc/p99vdZrazdUeGAa/kOZW5dWRYQI0H3XoRTZy6RFOq5rhyUyy5JbPZRlenB7Lbo1xCtEqzUrXRBM7/zVadeqTut+6oh2vNaLmdVHFjT5Rrlu+ykaUFRdSmXbBTVC1OgjoFnf+KNKu2bNJg5LOGBzmh0QTzWanZERoVq37S0t6hwPpK463sjomsRZHYrSYADy5AfoFnoYrTd9Lo7HRQ9tahwnqs5wxvRehrOPCZF30KyNu+6gqZGzXAEcpEjrpyWtVxLIdTpy991ZMhouVtcqUt7nVUexxdrj9YE9tB2nl/ypX8bVBljQ/XkdR6R5q6kUcWX21rSFvUFVcIxWo5v/jgjqfzCkqOKVZjIB31K0UkV4sszCszXKBp4jU5gfdb9rdOO8K2orhJhVHGeALavX+bUzkzIAIAE78pVtaVgqGSrJEM+YbatpsDWCAOQW2vFNkBe0ZIREUAIiIAiIgCisS4ko0SWucS4CcoBPoTsCpC6uW02Oe4w1jS5x6Bok/YLhj+KG1RUqyYe+oaebdwB1cfU/YrnvslBfijWuKk+yxYtxlVrklpIa0x4dIP5lQNS4dUJlxc7fU6+qw4dW/ycxMvmTyiYj7arWp3DG1akzmflA5ABrevU5l5klKTe6ztTil0Z6lmwiY1/nJRN7RDBMKTv7j5dMuJ0/fTVfOHLQ3VJtTLpJAnX6XEfotKKXJlbLEkReEfMbJboX6ExrA5LLd21Rx2J9FdbbB8v9IWSpY9l6irw4nM56/DjGoXhuFdlfH4XP9KDCT0U8COZRjhHYrH/AIF/pV+/wk9EGFHop4kcikWuBEuGbRo1PpyUte3DaeRrGtLnOiNoHWVu8QPFCnLtzMDckjVVSxvA+atR0ZdGgwIJ3PfkuH5FblL+kdVM0kWmvWLKQdAcS8NHSSe6w4/gAqsYW+FxME/07Tr02UGMRfVY1oPh+bmaIjRo19yOfRS2L4zWNlSq0xOR7cxHYEa8wJ0XP9Li9Xk2+xNYyMv8UNqyCPFMR5c+6ibzHnvH1HUeUdoCkuMbZ1alTqtaXSJMaxtH5FVeg3wAHQj05rsim1rOdvH0bthcHfy2381IXbi6kRrIGYH11WlhFrmJEjnz5Kx/hCaUMpvqOLSIa1x30JmFbg2yOXRWQSGgB0ZuQ7aEqzYZdmm2SY2HOemndR1twheucD+HqAAADw9FY6PBV457B8qGtH9RaNT2lW+tsrzRO8FYvVeSKhnlqADsYP2V4pMBVewbhZ7CC8tHZsnrz9VbLe0DeS0hBryUlJPwYiwAbey2bYGBp7rKGrNSYteKM9M1Np5r2GBfQF9VSQiIgCIiAIiIAiIgMF9asqU3sqNDmPaWuadiCIIK5Fj/AMOa7qrTQ+W2m0FoaSQQCZHJdkIWnVtE4qXkjWvBxZnAF+2rLflZIAhzzy5mBus1z8LK1V4e+qymRr4A5x99O3suvfhVjdboqop6OcmUWw4ApsbFVxrf7hp7KbtMGp0m5WNDRqYAgSTJ+5Km3UlicxWSS8FW2R/4RPwa38q+5VYgj/wS+iyW/lX3KgI82S+fgOyksqZVIK9iXC7a48XKYMAxIgxKqdx8HgXEsrZT3b+xXTgEhVaTJTZzCj8JKoBb+JaATOjTI6x5qewj4e/Kpmm6s5zDuAAB05yrlC9ZdFHCJPJkNYcMUaLQ1rdO5lZKnDtu76qLHebQVKEL5CsRpG0eHLZhltCkPJjR+i3W2zRsAFlheoUgximF6FNew1ZWU0B5o0tVstYslKisoaFVskxtorK1sL6irpIREUEhERAEREAREQBERAEREB8yrHUpdERTpBpVGrXc1EVyp5hfYXxFJB9REUA+wkIiAQiIpB6SERQD7C+wiISIX2ERSD2xq2aLERQwbAC+oizLhERAEREAREQBERAEREB//9k="/>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84" y="5410200"/>
            <a:ext cx="6153456" cy="1177810"/>
          </a:xfrm>
          <a:prstGeom prst="rect">
            <a:avLst/>
          </a:prstGeom>
        </p:spPr>
      </p:pic>
    </p:spTree>
    <p:extLst>
      <p:ext uri="{BB962C8B-B14F-4D97-AF65-F5344CB8AC3E}">
        <p14:creationId xmlns:p14="http://schemas.microsoft.com/office/powerpoint/2010/main" val="7580062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5"/>
          <p:cNvSpPr>
            <a:spLocks noChangeArrowheads="1"/>
          </p:cNvSpPr>
          <p:nvPr/>
        </p:nvSpPr>
        <p:spPr bwMode="auto">
          <a:xfrm>
            <a:off x="482680" y="505770"/>
            <a:ext cx="5500688"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 POLICE DEPARTMENT </a:t>
            </a:r>
            <a:r>
              <a:rPr lang="en-US" sz="1400" b="1" dirty="0" smtClean="0">
                <a:solidFill>
                  <a:srgbClr val="336600"/>
                </a:solidFill>
                <a:cs typeface="Times New Roman" pitchFamily="18" charset="0"/>
              </a:rPr>
              <a:t>continued</a:t>
            </a:r>
            <a:r>
              <a:rPr lang="en-US" sz="1100" dirty="0">
                <a:cs typeface="Times New Roman" pitchFamily="18" charset="0"/>
              </a:rPr>
              <a:t>					</a:t>
            </a:r>
            <a:endParaRPr lang="en-US" sz="1000" dirty="0"/>
          </a:p>
        </p:txBody>
      </p:sp>
      <p:sp>
        <p:nvSpPr>
          <p:cNvPr id="2" name="Slide Number Placeholder 1"/>
          <p:cNvSpPr>
            <a:spLocks noGrp="1"/>
          </p:cNvSpPr>
          <p:nvPr>
            <p:ph type="sldNum" sz="quarter" idx="12"/>
          </p:nvPr>
        </p:nvSpPr>
        <p:spPr/>
        <p:txBody>
          <a:bodyPr/>
          <a:lstStyle/>
          <a:p>
            <a:pPr>
              <a:defRPr/>
            </a:pPr>
            <a:fld id="{C2735C76-C27D-495B-85FB-A45C95B8496F}" type="slidenum">
              <a:rPr lang="en-US" smtClean="0"/>
              <a:pPr>
                <a:defRPr/>
              </a:pPr>
              <a:t>95</a:t>
            </a:fld>
            <a:endParaRPr lang="en-US" dirty="0"/>
          </a:p>
        </p:txBody>
      </p:sp>
      <p:sp>
        <p:nvSpPr>
          <p:cNvPr id="3" name="Rectangle 2"/>
          <p:cNvSpPr/>
          <p:nvPr/>
        </p:nvSpPr>
        <p:spPr>
          <a:xfrm>
            <a:off x="507419" y="838200"/>
            <a:ext cx="6146721" cy="6463308"/>
          </a:xfrm>
          <a:prstGeom prst="rect">
            <a:avLst/>
          </a:prstGeom>
        </p:spPr>
        <p:txBody>
          <a:bodyPr wrap="square">
            <a:spAutoFit/>
          </a:bodyPr>
          <a:lstStyle/>
          <a:p>
            <a:r>
              <a:rPr lang="en-US" sz="1100" b="1" dirty="0" smtClean="0"/>
              <a:t>2013-2014  </a:t>
            </a:r>
            <a:r>
              <a:rPr lang="en-US" sz="1100" b="1" dirty="0"/>
              <a:t>Accomplishments</a:t>
            </a:r>
            <a:endParaRPr lang="en-US" sz="1100" dirty="0"/>
          </a:p>
          <a:p>
            <a:pPr marL="171450" lvl="0" indent="-171450">
              <a:buFont typeface="Arial" panose="020B0604020202020204" pitchFamily="34" charset="0"/>
              <a:buChar char="•"/>
            </a:pPr>
            <a:r>
              <a:rPr lang="en-US" sz="1100" dirty="0" smtClean="0"/>
              <a:t>Conducted </a:t>
            </a:r>
            <a:r>
              <a:rPr lang="en-US" sz="1100" dirty="0"/>
              <a:t>our second annual operation safe holiday.</a:t>
            </a:r>
          </a:p>
          <a:p>
            <a:pPr marL="171450" lvl="0" indent="-171450">
              <a:buFont typeface="Arial" panose="020B0604020202020204" pitchFamily="34" charset="0"/>
              <a:buChar char="•"/>
            </a:pPr>
            <a:r>
              <a:rPr lang="en-US" sz="1100" dirty="0"/>
              <a:t>Initiative with our animal control to register microchip, and vaccinate numerous animals in our community.</a:t>
            </a:r>
          </a:p>
          <a:p>
            <a:pPr marL="171450" lvl="0" indent="-171450">
              <a:buFont typeface="Arial" panose="020B0604020202020204" pitchFamily="34" charset="0"/>
              <a:buChar char="•"/>
            </a:pPr>
            <a:r>
              <a:rPr lang="en-US" sz="1100" dirty="0"/>
              <a:t>Create a neighborhood services officer for crime prevention programs.</a:t>
            </a:r>
          </a:p>
          <a:p>
            <a:pPr marL="171450" lvl="0" indent="-171450">
              <a:buFont typeface="Arial" panose="020B0604020202020204" pitchFamily="34" charset="0"/>
              <a:buChar char="•"/>
            </a:pPr>
            <a:r>
              <a:rPr lang="en-US" sz="1100" dirty="0"/>
              <a:t>Reduced intersection related crashes in excess of 5%.</a:t>
            </a:r>
          </a:p>
          <a:p>
            <a:pPr marL="171450" lvl="0" indent="-171450">
              <a:buFont typeface="Arial" panose="020B0604020202020204" pitchFamily="34" charset="0"/>
              <a:buChar char="•"/>
            </a:pPr>
            <a:r>
              <a:rPr lang="en-US" sz="1100" dirty="0"/>
              <a:t>Conducted neighborhood traffic surveys to establish trends and identify area to take enforcement action.</a:t>
            </a:r>
          </a:p>
          <a:p>
            <a:pPr marL="171450" lvl="0" indent="-171450">
              <a:buFont typeface="Arial" panose="020B0604020202020204" pitchFamily="34" charset="0"/>
              <a:buChar char="•"/>
            </a:pPr>
            <a:r>
              <a:rPr lang="en-US" sz="1100" dirty="0"/>
              <a:t>Enhanced the relationship between our SRO’s and the students by providing classroom programs.</a:t>
            </a:r>
          </a:p>
          <a:p>
            <a:pPr marL="171450" lvl="0" indent="-171450">
              <a:buFont typeface="Arial" panose="020B0604020202020204" pitchFamily="34" charset="0"/>
              <a:buChar char="•"/>
            </a:pPr>
            <a:r>
              <a:rPr lang="en-US" sz="1100" dirty="0"/>
              <a:t>Numerous officers have attended specialized training to better serve the public.</a:t>
            </a:r>
          </a:p>
          <a:p>
            <a:pPr marL="171450" lvl="0" indent="-171450">
              <a:buFont typeface="Arial" panose="020B0604020202020204" pitchFamily="34" charset="0"/>
              <a:buChar char="•"/>
            </a:pPr>
            <a:r>
              <a:rPr lang="en-US" sz="1100" dirty="0"/>
              <a:t>Provided training to our senior population in conjunction with the Sheriff’s Office.</a:t>
            </a:r>
          </a:p>
          <a:p>
            <a:pPr marL="111125" indent="-111125"/>
            <a:endParaRPr lang="en-US" sz="1100" dirty="0" smtClean="0"/>
          </a:p>
          <a:p>
            <a:r>
              <a:rPr lang="en-US" sz="1100" b="1" dirty="0" smtClean="0"/>
              <a:t>2014-2015  Goals </a:t>
            </a:r>
            <a:endParaRPr lang="en-US" sz="1100" dirty="0"/>
          </a:p>
          <a:p>
            <a:pPr marL="171450" lvl="0" indent="-171450">
              <a:buFont typeface="Arial" panose="020B0604020202020204" pitchFamily="34" charset="0"/>
              <a:buChar char="•"/>
            </a:pPr>
            <a:r>
              <a:rPr lang="en-US" sz="1100" dirty="0"/>
              <a:t>A community free from crime and disorder remains an unachieved goal; as is consistent with values of a free society.  The primary objective of the department is to, as closely as possible; attain that goal while recognizing both statutory and judicial limitations of police authority and the constitutional rights of all persons.  The prime objective of the department is supplemented by the goals recognized both for itself and its members.  These goals require every member of the department maintain the highest standards of integrity and ethics and assure excellence in the performance of duty while respecting the rights of every individual.</a:t>
            </a:r>
          </a:p>
          <a:p>
            <a:pPr marL="171450" lvl="0" indent="-171450">
              <a:buFont typeface="Arial" panose="020B0604020202020204" pitchFamily="34" charset="0"/>
              <a:buChar char="•"/>
            </a:pPr>
            <a:r>
              <a:rPr lang="en-US" sz="1100" dirty="0"/>
              <a:t>Significantly reduce the rate of theft and victimization of the people and business of Bastrop which accounts for over seventy percent of our UCR part one crime volume.  This would include implementing specialized programs at our high crime rate areas.</a:t>
            </a:r>
          </a:p>
          <a:p>
            <a:pPr marL="111125" indent="-111125"/>
            <a:endParaRPr lang="en-US" sz="1100" dirty="0"/>
          </a:p>
          <a:p>
            <a:r>
              <a:rPr lang="en-US" sz="1100" b="1" dirty="0" smtClean="0"/>
              <a:t>2014-2015  Budget </a:t>
            </a:r>
            <a:r>
              <a:rPr lang="en-US" sz="1100" b="1" dirty="0"/>
              <a:t>Objectives </a:t>
            </a:r>
            <a:endParaRPr lang="en-US" sz="1100" b="1" dirty="0" smtClean="0"/>
          </a:p>
          <a:p>
            <a:pPr marL="171450" lvl="0" indent="-171450">
              <a:buFont typeface="Arial" panose="020B0604020202020204" pitchFamily="34" charset="0"/>
              <a:buChar char="•"/>
            </a:pPr>
            <a:r>
              <a:rPr lang="en-US" sz="1100" dirty="0"/>
              <a:t>Update the Police Department Policy Manual.</a:t>
            </a:r>
          </a:p>
          <a:p>
            <a:pPr marL="171450" lvl="0" indent="-171450">
              <a:buFont typeface="Arial" panose="020B0604020202020204" pitchFamily="34" charset="0"/>
              <a:buChar char="•"/>
            </a:pPr>
            <a:r>
              <a:rPr lang="en-US" sz="1100" dirty="0"/>
              <a:t>Increase patrol in high crime areas.</a:t>
            </a:r>
          </a:p>
          <a:p>
            <a:pPr marL="171450" lvl="0" indent="-171450">
              <a:buFont typeface="Arial" panose="020B0604020202020204" pitchFamily="34" charset="0"/>
              <a:buChar char="•"/>
            </a:pPr>
            <a:r>
              <a:rPr lang="en-US" sz="1100" dirty="0"/>
              <a:t>Implement a community survey to secure citizen feedback on the quality of police services being delivered.</a:t>
            </a:r>
          </a:p>
          <a:p>
            <a:pPr marL="171450" lvl="0" indent="-171450">
              <a:buFont typeface="Arial" panose="020B0604020202020204" pitchFamily="34" charset="0"/>
              <a:buChar char="•"/>
            </a:pPr>
            <a:r>
              <a:rPr lang="en-US" sz="1100" dirty="0"/>
              <a:t>Conducted neighborhood traffic surveys to establish trends and identify areas of enforcement.</a:t>
            </a:r>
          </a:p>
          <a:p>
            <a:pPr marL="171450" lvl="0" indent="-171450">
              <a:buFont typeface="Arial" panose="020B0604020202020204" pitchFamily="34" charset="0"/>
              <a:buChar char="•"/>
            </a:pPr>
            <a:r>
              <a:rPr lang="en-US" sz="1100" dirty="0"/>
              <a:t>Continue to increase police officer safety through specialized training.</a:t>
            </a:r>
          </a:p>
          <a:p>
            <a:pPr marL="171450" lvl="0" indent="-171450">
              <a:buFont typeface="Arial" panose="020B0604020202020204" pitchFamily="34" charset="0"/>
              <a:buChar char="•"/>
            </a:pPr>
            <a:r>
              <a:rPr lang="en-US" sz="1100" dirty="0"/>
              <a:t>Provide training on crime prevention topics tailored toward protecting our young population.</a:t>
            </a:r>
          </a:p>
          <a:p>
            <a:pPr marL="171450" indent="-171450">
              <a:buFont typeface="Arial" panose="020B0604020202020204" pitchFamily="34" charset="0"/>
              <a:buChar char="•"/>
            </a:pPr>
            <a:r>
              <a:rPr lang="en-US" sz="1100" dirty="0"/>
              <a:t>Create an accident reconstruction team for major accidents.</a:t>
            </a:r>
          </a:p>
          <a:p>
            <a:pPr marL="171450" indent="-171450">
              <a:buFont typeface="Arial" panose="020B0604020202020204" pitchFamily="34" charset="0"/>
              <a:buChar char="•"/>
            </a:pPr>
            <a:r>
              <a:rPr lang="en-US" sz="1100" dirty="0"/>
              <a:t>Increase patrol visibility on the TX 71 to reduce aggressive driving through our community.</a:t>
            </a:r>
          </a:p>
          <a:p>
            <a:pPr marL="171450" indent="-171450">
              <a:buFont typeface="Arial" panose="020B0604020202020204" pitchFamily="34" charset="0"/>
              <a:buChar char="•"/>
            </a:pPr>
            <a:r>
              <a:rPr lang="en-US" sz="1100" dirty="0"/>
              <a:t>Increase park patrol during peak times.</a:t>
            </a:r>
          </a:p>
          <a:p>
            <a:endParaRPr lang="en-US" sz="11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7318" y="8646776"/>
            <a:ext cx="738014" cy="486833"/>
          </a:xfrm>
        </p:spPr>
        <p:txBody>
          <a:bodyPr/>
          <a:lstStyle/>
          <a:p>
            <a:pPr algn="r">
              <a:defRPr/>
            </a:pPr>
            <a:fld id="{C2735C76-C27D-495B-85FB-A45C95B8496F}" type="slidenum">
              <a:rPr lang="en-US" smtClean="0"/>
              <a:pPr algn="r">
                <a:defRPr/>
              </a:pPr>
              <a:t>96</a:t>
            </a:fld>
            <a:endParaRPr lang="en-US" dirty="0"/>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680680966"/>
              </p:ext>
            </p:extLst>
          </p:nvPr>
        </p:nvGraphicFramePr>
        <p:xfrm>
          <a:off x="457200" y="762000"/>
          <a:ext cx="5943600" cy="7364303"/>
        </p:xfrm>
        <a:graphic>
          <a:graphicData uri="http://schemas.openxmlformats.org/drawingml/2006/table">
            <a:tbl>
              <a:tblPr>
                <a:tableStyleId>{ED083AE6-46FA-4A59-8FB0-9F97EB10719F}</a:tableStyleId>
              </a:tblPr>
              <a:tblGrid>
                <a:gridCol w="1981200"/>
                <a:gridCol w="990600"/>
                <a:gridCol w="1033670"/>
                <a:gridCol w="969065"/>
                <a:gridCol w="969065"/>
              </a:tblGrid>
              <a:tr h="386111">
                <a:tc>
                  <a:txBody>
                    <a:bodyPr/>
                    <a:lstStyle/>
                    <a:p>
                      <a:pPr marL="0" marR="0" algn="l" hangingPunct="0">
                        <a:spcBef>
                          <a:spcPts val="0"/>
                        </a:spcBef>
                        <a:spcAft>
                          <a:spcPts val="0"/>
                        </a:spcAft>
                      </a:pPr>
                      <a:r>
                        <a:rPr lang="en-US" sz="1100" u="none" dirty="0" smtClean="0">
                          <a:effectLst/>
                        </a:rPr>
                        <a:t>Performance Measurement Indicators</a:t>
                      </a:r>
                      <a:endParaRPr lang="en-US" sz="1100" b="1" u="none" dirty="0">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2011-2012</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2012-2013</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2013-2014</a:t>
                      </a:r>
                      <a:endParaRPr lang="en-US" sz="1100" b="1" u="none" dirty="0">
                        <a:solidFill>
                          <a:srgbClr val="CC9900"/>
                        </a:solidFill>
                        <a:effectLst/>
                        <a:latin typeface="+mn-lt"/>
                        <a:ea typeface="Times New Roman"/>
                      </a:endParaRPr>
                    </a:p>
                  </a:txBody>
                  <a:tcPr marL="68580" marR="68580" marT="0" marB="0"/>
                </a:tc>
                <a:tc>
                  <a:txBody>
                    <a:bodyPr/>
                    <a:lstStyle/>
                    <a:p>
                      <a:pPr marL="0" marR="0" algn="ctr" hangingPunct="0">
                        <a:spcBef>
                          <a:spcPts val="0"/>
                        </a:spcBef>
                        <a:spcAft>
                          <a:spcPts val="0"/>
                        </a:spcAft>
                      </a:pPr>
                      <a:r>
                        <a:rPr lang="en-US" sz="1100" u="none" dirty="0">
                          <a:solidFill>
                            <a:srgbClr val="CC9900"/>
                          </a:solidFill>
                          <a:effectLst/>
                        </a:rPr>
                        <a:t>FY </a:t>
                      </a:r>
                      <a:r>
                        <a:rPr lang="en-US" sz="1100" u="none" dirty="0" smtClean="0">
                          <a:solidFill>
                            <a:srgbClr val="CC9900"/>
                          </a:solidFill>
                          <a:effectLst/>
                        </a:rPr>
                        <a:t>2014-2015</a:t>
                      </a:r>
                      <a:endParaRPr lang="en-US" sz="1100" b="1" u="none" dirty="0">
                        <a:solidFill>
                          <a:srgbClr val="CC9900"/>
                        </a:solidFill>
                        <a:effectLst/>
                        <a:latin typeface="+mn-lt"/>
                        <a:ea typeface="Times New Roman"/>
                      </a:endParaRPr>
                    </a:p>
                  </a:txBody>
                  <a:tcPr marL="68580" marR="68580" marT="0" marB="0"/>
                </a:tc>
              </a:tr>
              <a:tr h="175507">
                <a:tc>
                  <a:txBody>
                    <a:bodyPr/>
                    <a:lstStyle/>
                    <a:p>
                      <a:pPr marL="0" marR="0" algn="ctr" hangingPunct="0">
                        <a:spcBef>
                          <a:spcPts val="0"/>
                        </a:spcBef>
                        <a:spcAft>
                          <a:spcPts val="0"/>
                        </a:spcAft>
                      </a:pPr>
                      <a:r>
                        <a:rPr lang="en-US" sz="1100" u="none" dirty="0">
                          <a:effectLst/>
                        </a:rPr>
                        <a:t>Demand</a:t>
                      </a:r>
                      <a:endParaRPr lang="en-US" sz="1100" u="none" dirty="0">
                        <a:solidFill>
                          <a:srgbClr val="337799"/>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r>
              <a:tr h="175507">
                <a:tc>
                  <a:txBody>
                    <a:bodyPr/>
                    <a:lstStyle/>
                    <a:p>
                      <a:pPr marL="0" marR="0" algn="ctr" hangingPunct="0">
                        <a:spcBef>
                          <a:spcPts val="0"/>
                        </a:spcBef>
                        <a:spcAft>
                          <a:spcPts val="0"/>
                        </a:spcAft>
                      </a:pPr>
                      <a:r>
                        <a:rPr lang="en-US" sz="1100" u="none" strike="noStrik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Service Population</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27,000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32,000</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35,000</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38,000</a:t>
                      </a: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Calls for Service</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8,668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8,914</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11,276</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14,500</a:t>
                      </a: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Index Crimes Reported</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487</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421</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554</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600</a:t>
                      </a: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algn="ctr" hangingPunct="0">
                        <a:spcBef>
                          <a:spcPts val="0"/>
                        </a:spcBef>
                        <a:spcAft>
                          <a:spcPts val="0"/>
                        </a:spcAft>
                      </a:pPr>
                      <a:r>
                        <a:rPr lang="en-US" sz="1100" u="none" dirty="0">
                          <a:effectLst/>
                        </a:rPr>
                        <a:t>Input </a:t>
                      </a:r>
                      <a:endParaRPr lang="en-US" sz="1100" u="none" dirty="0">
                        <a:solidFill>
                          <a:srgbClr val="337799"/>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algn="ctr" hangingPunct="0">
                        <a:spcBef>
                          <a:spcPts val="0"/>
                        </a:spcBef>
                        <a:spcAft>
                          <a:spcPts val="0"/>
                        </a:spcAft>
                      </a:pPr>
                      <a:r>
                        <a:rPr lang="en-US" sz="1100" u="none" strike="noStrik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Operating Expenditures</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t>$2,202,703</a:t>
                      </a:r>
                      <a:endParaRPr lang="en-US" sz="1100" dirty="0"/>
                    </a:p>
                  </a:txBody>
                  <a:tcPr marL="68580" marR="68580" marT="0" marB="0"/>
                </a:tc>
                <a:tc>
                  <a:txBody>
                    <a:bodyPr/>
                    <a:lstStyle/>
                    <a:p>
                      <a:pPr marL="0" marR="0" algn="ctr" hangingPunct="0">
                        <a:spcBef>
                          <a:spcPts val="0"/>
                        </a:spcBef>
                        <a:spcAft>
                          <a:spcPts val="0"/>
                        </a:spcAft>
                      </a:pPr>
                      <a:r>
                        <a:rPr lang="en-US" sz="1100" dirty="0" smtClean="0">
                          <a:solidFill>
                            <a:schemeClr val="tx1"/>
                          </a:solidFill>
                        </a:rPr>
                        <a:t>$2,282,059</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$2,429,700</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$687,550</a:t>
                      </a:r>
                      <a:endParaRPr lang="en-US" sz="1100" dirty="0">
                        <a:solidFill>
                          <a:schemeClr val="tx1"/>
                        </a:solidFill>
                      </a:endParaRPr>
                    </a:p>
                  </a:txBody>
                  <a:tcPr marL="68580" marR="68580" marT="0" marB="0"/>
                </a:tc>
              </a:tr>
              <a:tr h="335280">
                <a:tc>
                  <a:txBody>
                    <a:bodyPr/>
                    <a:lstStyle/>
                    <a:p>
                      <a:pPr marL="0" marR="0" hangingPunct="0">
                        <a:spcBef>
                          <a:spcPts val="0"/>
                        </a:spcBef>
                        <a:spcAft>
                          <a:spcPts val="0"/>
                        </a:spcAft>
                      </a:pPr>
                      <a:r>
                        <a:rPr lang="en-US" sz="1100" u="none" dirty="0">
                          <a:effectLst/>
                        </a:rPr>
                        <a:t>Total number of approved Officers</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20</a:t>
                      </a:r>
                      <a:endParaRPr lang="en-US" sz="1100" u="none" dirty="0">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u="none" dirty="0" smtClean="0">
                          <a:effectLst/>
                        </a:rPr>
                        <a:t>20</a:t>
                      </a:r>
                      <a:endParaRPr lang="en-US" sz="1100" u="none" dirty="0">
                        <a:solidFill>
                          <a:schemeClr val="tx1"/>
                        </a:solidFill>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u="none" dirty="0" smtClean="0">
                          <a:effectLst/>
                        </a:rPr>
                        <a:t>20</a:t>
                      </a:r>
                      <a:endParaRPr lang="en-US" sz="1100" u="none" dirty="0">
                        <a:solidFill>
                          <a:schemeClr val="tx1"/>
                        </a:solidFill>
                        <a:effectLst/>
                        <a:latin typeface="+mn-lt"/>
                        <a:ea typeface="Times New Roman"/>
                        <a:cs typeface="Times New Roman"/>
                      </a:endParaRPr>
                    </a:p>
                  </a:txBody>
                  <a:tcPr marL="68580" marR="68580" marT="0" marB="0" anchor="b"/>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21</a:t>
                      </a:r>
                      <a:endParaRPr lang="en-US" sz="1100" u="none" dirty="0">
                        <a:solidFill>
                          <a:schemeClr val="tx1"/>
                        </a:solidFill>
                        <a:effectLst/>
                        <a:latin typeface="+mn-lt"/>
                        <a:ea typeface="Times New Roman"/>
                        <a:cs typeface="Times New Roman"/>
                      </a:endParaRPr>
                    </a:p>
                  </a:txBody>
                  <a:tcPr marL="68580" marR="68580" marT="0" marB="0" anchor="b"/>
                </a:tc>
              </a:tr>
              <a:tr h="179164">
                <a:tc>
                  <a:txBody>
                    <a:bodyPr/>
                    <a:lstStyle/>
                    <a:p>
                      <a:pPr marL="0" marR="0" hangingPunct="0">
                        <a:spcBef>
                          <a:spcPts val="0"/>
                        </a:spcBef>
                        <a:spcAft>
                          <a:spcPts val="0"/>
                        </a:spcAft>
                      </a:pPr>
                      <a:r>
                        <a:rPr lang="en-US" sz="1100" u="none" dirty="0">
                          <a:effectLst/>
                        </a:rPr>
                        <a:t>Support Staff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4.5</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4.5</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4.5</a:t>
                      </a: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225179">
                <a:tc>
                  <a:txBody>
                    <a:bodyPr/>
                    <a:lstStyle/>
                    <a:p>
                      <a:pPr marL="0" marR="0"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algn="ctr" hangingPunct="0">
                        <a:spcBef>
                          <a:spcPts val="0"/>
                        </a:spcBef>
                        <a:spcAft>
                          <a:spcPts val="0"/>
                        </a:spcAft>
                      </a:pPr>
                      <a:r>
                        <a:rPr lang="en-US" sz="1100" u="none" dirty="0">
                          <a:effectLst/>
                        </a:rPr>
                        <a:t>Output</a:t>
                      </a:r>
                      <a:endParaRPr lang="en-US" sz="1100" u="none" dirty="0">
                        <a:solidFill>
                          <a:srgbClr val="337799"/>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9164">
                <a:tc>
                  <a:txBody>
                    <a:bodyPr/>
                    <a:lstStyle/>
                    <a:p>
                      <a:pPr marL="0" marR="0" algn="ctr" hangingPunct="0">
                        <a:spcBef>
                          <a:spcPts val="0"/>
                        </a:spcBef>
                        <a:spcAft>
                          <a:spcPts val="0"/>
                        </a:spcAft>
                      </a:pPr>
                      <a:r>
                        <a:rPr lang="en-US" sz="1100" u="none" strike="noStrik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Accident Investigations</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755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316</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448</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450</a:t>
                      </a: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Citations Issued</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6,053</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3,606</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4,125</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4,000</a:t>
                      </a:r>
                      <a:endParaRPr lang="en-US" sz="1100" u="none" dirty="0">
                        <a:solidFill>
                          <a:schemeClr val="tx1"/>
                        </a:solidFill>
                        <a:effectLst/>
                        <a:latin typeface="+mn-lt"/>
                        <a:ea typeface="Times New Roman"/>
                        <a:cs typeface="Times New Roman"/>
                      </a:endParaRPr>
                    </a:p>
                  </a:txBody>
                  <a:tcPr marL="68580" marR="68580" marT="0" marB="0"/>
                </a:tc>
              </a:tr>
              <a:tr h="179164">
                <a:tc>
                  <a:txBody>
                    <a:bodyPr/>
                    <a:lstStyle/>
                    <a:p>
                      <a:pPr marL="0" marR="0" hangingPunct="0">
                        <a:spcBef>
                          <a:spcPts val="0"/>
                        </a:spcBef>
                        <a:spcAft>
                          <a:spcPts val="0"/>
                        </a:spcAft>
                      </a:pPr>
                      <a:r>
                        <a:rPr lang="en-US" sz="1100" u="none" dirty="0">
                          <a:effectLst/>
                        </a:rPr>
                        <a:t>Total Arrest</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584</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769</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816</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700</a:t>
                      </a: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Part I Crimes Investigated</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487</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421</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554</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600</a:t>
                      </a: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Part II Crimes Investigated</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843</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586</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805</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650</a:t>
                      </a:r>
                      <a:endParaRPr lang="en-US" sz="1100" u="none" dirty="0">
                        <a:solidFill>
                          <a:schemeClr val="tx1"/>
                        </a:solidFill>
                        <a:effectLst/>
                        <a:latin typeface="+mn-lt"/>
                        <a:ea typeface="Times New Roman"/>
                        <a:cs typeface="Times New Roman"/>
                      </a:endParaRPr>
                    </a:p>
                  </a:txBody>
                  <a:tcPr marL="68580" marR="68580" marT="0" marB="0"/>
                </a:tc>
              </a:tr>
              <a:tr h="179164">
                <a:tc>
                  <a:txBody>
                    <a:bodyPr/>
                    <a:lstStyle/>
                    <a:p>
                      <a:pPr marL="0" marR="0"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algn="ctr" hangingPunct="0">
                        <a:spcBef>
                          <a:spcPts val="0"/>
                        </a:spcBef>
                        <a:spcAft>
                          <a:spcPts val="0"/>
                        </a:spcAft>
                      </a:pPr>
                      <a:r>
                        <a:rPr lang="en-US" sz="1100" u="none" strike="noStrik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algn="ctr" hangingPunct="0">
                        <a:spcBef>
                          <a:spcPts val="0"/>
                        </a:spcBef>
                        <a:spcAft>
                          <a:spcPts val="0"/>
                        </a:spcAft>
                      </a:pPr>
                      <a:r>
                        <a:rPr lang="en-US" sz="1100" u="none" dirty="0">
                          <a:effectLst/>
                        </a:rPr>
                        <a:t>Efficiency</a:t>
                      </a:r>
                      <a:endParaRPr lang="en-US" sz="1100" u="none" dirty="0">
                        <a:solidFill>
                          <a:srgbClr val="337799"/>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9164">
                <a:tc>
                  <a:txBody>
                    <a:bodyPr/>
                    <a:lstStyle/>
                    <a:p>
                      <a:pPr marL="0" marR="0"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5507">
                <a:tc>
                  <a:txBody>
                    <a:bodyPr/>
                    <a:lstStyle/>
                    <a:p>
                      <a:pPr marL="0" marR="0" hangingPunct="0">
                        <a:spcBef>
                          <a:spcPts val="0"/>
                        </a:spcBef>
                        <a:spcAft>
                          <a:spcPts val="0"/>
                        </a:spcAft>
                      </a:pPr>
                      <a:r>
                        <a:rPr lang="en-US" sz="1100" u="none" dirty="0">
                          <a:effectLst/>
                        </a:rPr>
                        <a:t>Overall Clearance Rate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48%</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44%</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45%</a:t>
                      </a:r>
                      <a:endParaRPr lang="en-US" sz="1100" u="none" dirty="0">
                        <a:solidFill>
                          <a:schemeClr val="tx1"/>
                        </a:solidFill>
                        <a:effectLst/>
                        <a:latin typeface="+mn-lt"/>
                        <a:ea typeface="Times New Roman"/>
                        <a:cs typeface="Times New Roman"/>
                      </a:endParaRPr>
                    </a:p>
                  </a:txBody>
                  <a:tcPr marL="68580" marR="68580" marT="0" marB="0"/>
                </a:tc>
              </a:tr>
              <a:tr h="233177">
                <a:tc>
                  <a:txBody>
                    <a:bodyPr/>
                    <a:lstStyle/>
                    <a:p>
                      <a:pPr marL="0" marR="0" hangingPunct="0">
                        <a:spcBef>
                          <a:spcPts val="0"/>
                        </a:spcBef>
                        <a:spcAft>
                          <a:spcPts val="0"/>
                        </a:spcAft>
                      </a:pPr>
                      <a:r>
                        <a:rPr lang="en-US" sz="1100" u="none" dirty="0">
                          <a:effectLst/>
                        </a:rPr>
                        <a:t>Part 1 Crimes Clearance Rate</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29%</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42.7%</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36%</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35%</a:t>
                      </a:r>
                      <a:endParaRPr lang="en-US" sz="1100" u="none" dirty="0">
                        <a:solidFill>
                          <a:schemeClr val="tx1"/>
                        </a:solidFill>
                        <a:effectLst/>
                        <a:latin typeface="+mn-lt"/>
                        <a:ea typeface="Times New Roman"/>
                        <a:cs typeface="Times New Roman"/>
                      </a:endParaRPr>
                    </a:p>
                  </a:txBody>
                  <a:tcPr marL="68580" marR="68580" marT="0" marB="0"/>
                </a:tc>
              </a:tr>
              <a:tr h="228600">
                <a:tc>
                  <a:txBody>
                    <a:bodyPr/>
                    <a:lstStyle/>
                    <a:p>
                      <a:pPr marL="0" marR="0" hangingPunct="0">
                        <a:spcBef>
                          <a:spcPts val="0"/>
                        </a:spcBef>
                        <a:spcAft>
                          <a:spcPts val="0"/>
                        </a:spcAft>
                      </a:pPr>
                      <a:r>
                        <a:rPr lang="en-US" sz="1100" u="none" dirty="0">
                          <a:effectLst/>
                        </a:rPr>
                        <a:t>Part II Crimes Clearance Rate</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59%</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52.6%</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52%</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54%</a:t>
                      </a:r>
                      <a:endParaRPr lang="en-US" sz="1100" u="none"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dirty="0" smtClean="0">
                          <a:effectLst/>
                        </a:rPr>
                        <a:t>Expenditures </a:t>
                      </a:r>
                      <a:r>
                        <a:rPr lang="en-US" sz="1100" dirty="0">
                          <a:effectLst/>
                        </a:rPr>
                        <a:t>as % of General Fund</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26.93%</a:t>
                      </a:r>
                      <a:endParaRPr lang="en-US" sz="1100" dirty="0"/>
                    </a:p>
                  </a:txBody>
                  <a:tcPr marL="68580" marR="68580" marT="0" marB="0"/>
                </a:tc>
                <a:tc>
                  <a:txBody>
                    <a:bodyPr/>
                    <a:lstStyle/>
                    <a:p>
                      <a:pPr marL="0" marR="0" algn="ctr" hangingPunct="0">
                        <a:spcBef>
                          <a:spcPts val="0"/>
                        </a:spcBef>
                        <a:spcAft>
                          <a:spcPts val="0"/>
                        </a:spcAft>
                      </a:pPr>
                      <a:r>
                        <a:rPr lang="en-US" sz="1100" dirty="0" smtClean="0"/>
                        <a:t>26.8%</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t>26.5%</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23.5%</a:t>
                      </a:r>
                      <a:endParaRPr lang="en-US" sz="1100" dirty="0">
                        <a:solidFill>
                          <a:schemeClr val="tx1"/>
                        </a:solidFill>
                      </a:endParaRPr>
                    </a:p>
                  </a:txBody>
                  <a:tcPr marL="68580" marR="68580" marT="0" marB="0"/>
                </a:tc>
              </a:tr>
              <a:tr h="274320">
                <a:tc>
                  <a:txBody>
                    <a:bodyPr/>
                    <a:lstStyle/>
                    <a:p>
                      <a:pPr marL="0" marR="0" hangingPunct="0">
                        <a:spcBef>
                          <a:spcPts val="0"/>
                        </a:spcBef>
                        <a:spcAft>
                          <a:spcPts val="0"/>
                        </a:spcAft>
                      </a:pPr>
                      <a:r>
                        <a:rPr lang="en-US" sz="1100" dirty="0">
                          <a:effectLst/>
                        </a:rPr>
                        <a:t>FTE as % of General Fund FTE</a:t>
                      </a:r>
                      <a:endParaRPr lang="en-US" sz="1100" dirty="0">
                        <a:effectLst/>
                        <a:latin typeface="Times New Roman"/>
                        <a:ea typeface="Times New Roman"/>
                      </a:endParaRPr>
                    </a:p>
                  </a:txBody>
                  <a:tcPr marL="68580" marR="68580" marT="0" marB="0"/>
                </a:tc>
                <a:tc>
                  <a:txBody>
                    <a:bodyPr/>
                    <a:lstStyle/>
                    <a:p>
                      <a:pPr marL="0" marR="0" algn="ctr" hangingPunct="0">
                        <a:spcBef>
                          <a:spcPts val="0"/>
                        </a:spcBef>
                        <a:spcAft>
                          <a:spcPts val="0"/>
                        </a:spcAft>
                      </a:pPr>
                      <a:r>
                        <a:rPr lang="en-US" sz="1100" dirty="0" smtClean="0"/>
                        <a:t>20.7%</a:t>
                      </a:r>
                      <a:endParaRPr lang="en-US" sz="1100" dirty="0"/>
                    </a:p>
                  </a:txBody>
                  <a:tcPr marL="68580" marR="68580" marT="0" marB="0"/>
                </a:tc>
                <a:tc>
                  <a:txBody>
                    <a:bodyPr/>
                    <a:lstStyle/>
                    <a:p>
                      <a:pPr marL="0" marR="0" algn="ctr" hangingPunct="0">
                        <a:spcBef>
                          <a:spcPts val="0"/>
                        </a:spcBef>
                        <a:spcAft>
                          <a:spcPts val="0"/>
                        </a:spcAft>
                      </a:pPr>
                      <a:r>
                        <a:rPr lang="en-US" sz="1100" dirty="0" smtClean="0"/>
                        <a:t>20.6%</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t>20.5%</a:t>
                      </a:r>
                      <a:endParaRPr lang="en-US" sz="1100" dirty="0">
                        <a:solidFill>
                          <a:schemeClr val="tx1"/>
                        </a:solidFill>
                      </a:endParaRPr>
                    </a:p>
                  </a:txBody>
                  <a:tcPr marL="68580" marR="68580" marT="0" marB="0"/>
                </a:tc>
                <a:tc>
                  <a:txBody>
                    <a:bodyPr/>
                    <a:lstStyle/>
                    <a:p>
                      <a:pPr marL="0" marR="0" algn="ctr" hangingPunct="0">
                        <a:spcBef>
                          <a:spcPts val="0"/>
                        </a:spcBef>
                        <a:spcAft>
                          <a:spcPts val="0"/>
                        </a:spcAft>
                      </a:pPr>
                      <a:r>
                        <a:rPr lang="en-US" sz="1100" dirty="0" smtClean="0">
                          <a:solidFill>
                            <a:schemeClr val="tx1"/>
                          </a:solidFill>
                        </a:rPr>
                        <a:t>28.1%</a:t>
                      </a:r>
                      <a:endParaRPr lang="en-US" sz="1100" dirty="0">
                        <a:solidFill>
                          <a:schemeClr val="tx1"/>
                        </a:solidFill>
                      </a:endParaRPr>
                    </a:p>
                  </a:txBody>
                  <a:tcPr marL="68580" marR="68580" marT="0" marB="0"/>
                </a:tc>
              </a:tr>
              <a:tr h="179164">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9164">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243131">
                <a:tc>
                  <a:txBody>
                    <a:bodyPr/>
                    <a:lstStyle/>
                    <a:p>
                      <a:pPr marL="0" marR="0" algn="ctr" hangingPunct="0">
                        <a:spcBef>
                          <a:spcPts val="0"/>
                        </a:spcBef>
                        <a:spcAft>
                          <a:spcPts val="0"/>
                        </a:spcAft>
                      </a:pPr>
                      <a:r>
                        <a:rPr lang="en-US" sz="1100" u="none" dirty="0">
                          <a:effectLst/>
                        </a:rPr>
                        <a:t>Effectiveness</a:t>
                      </a:r>
                      <a:endParaRPr lang="en-US" sz="1100" u="none" dirty="0">
                        <a:solidFill>
                          <a:srgbClr val="337799"/>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179164">
                <a:tc>
                  <a:txBody>
                    <a:bodyPr/>
                    <a:lstStyle/>
                    <a:p>
                      <a:pPr marL="0" marR="0" hangingPunct="0">
                        <a:spcBef>
                          <a:spcPts val="0"/>
                        </a:spcBef>
                        <a:spcAft>
                          <a:spcPts val="0"/>
                        </a:spcAft>
                      </a:pPr>
                      <a:r>
                        <a:rPr lang="en-US" sz="1100" u="none" strike="noStrik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 </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u="none" dirty="0">
                        <a:solidFill>
                          <a:schemeClr val="tx1"/>
                        </a:solidFill>
                        <a:effectLst/>
                        <a:latin typeface="+mn-lt"/>
                        <a:ea typeface="Times New Roman"/>
                        <a:cs typeface="Times New Roman"/>
                      </a:endParaRPr>
                    </a:p>
                  </a:txBody>
                  <a:tcPr marL="68580" marR="68580" marT="0" marB="0"/>
                </a:tc>
              </a:tr>
              <a:tr h="335280">
                <a:tc>
                  <a:txBody>
                    <a:bodyPr/>
                    <a:lstStyle/>
                    <a:p>
                      <a:pPr marL="0" marR="0" hangingPunct="0">
                        <a:spcBef>
                          <a:spcPts val="0"/>
                        </a:spcBef>
                        <a:spcAft>
                          <a:spcPts val="0"/>
                        </a:spcAft>
                      </a:pPr>
                      <a:r>
                        <a:rPr lang="en-US" sz="1100" u="none" dirty="0">
                          <a:effectLst/>
                        </a:rPr>
                        <a:t>Total Number of Cases Cleared</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640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489</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mn-ea"/>
                          <a:cs typeface="+mn-cs"/>
                        </a:rPr>
                        <a:t>598</a:t>
                      </a:r>
                      <a:endParaRPr lang="en-US" sz="1100" u="none" dirty="0">
                        <a:solidFill>
                          <a:schemeClr val="tx1"/>
                        </a:solidFill>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solidFill>
                            <a:schemeClr val="tx1"/>
                          </a:solidFill>
                          <a:effectLst/>
                          <a:latin typeface="+mn-lt"/>
                          <a:ea typeface="Times New Roman"/>
                          <a:cs typeface="Times New Roman"/>
                        </a:rPr>
                        <a:t>680</a:t>
                      </a:r>
                      <a:endParaRPr lang="en-US" sz="1100" u="none" dirty="0">
                        <a:solidFill>
                          <a:schemeClr val="tx1"/>
                        </a:solidFill>
                        <a:effectLst/>
                        <a:latin typeface="+mn-lt"/>
                        <a:ea typeface="Times New Roman"/>
                        <a:cs typeface="Times New Roman"/>
                      </a:endParaRPr>
                    </a:p>
                  </a:txBody>
                  <a:tcPr marL="68580" marR="68580" marT="0" marB="0"/>
                </a:tc>
              </a:tr>
            </a:tbl>
          </a:graphicData>
        </a:graphic>
      </p:graphicFrame>
      <p:sp>
        <p:nvSpPr>
          <p:cNvPr id="98530" name="Rectangle 7"/>
          <p:cNvSpPr>
            <a:spLocks noChangeArrowheads="1"/>
          </p:cNvSpPr>
          <p:nvPr/>
        </p:nvSpPr>
        <p:spPr bwMode="auto">
          <a:xfrm>
            <a:off x="381000" y="22860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POLICE DEPARTMENT continued</a:t>
            </a:r>
            <a:endParaRPr lang="en-US" sz="1400" dirty="0">
              <a:solidFill>
                <a:schemeClr val="bg2">
                  <a:lumMod val="50000"/>
                </a:schemeClr>
              </a:solidFill>
            </a:endParaRPr>
          </a:p>
          <a:p>
            <a:pPr eaLnBrk="0" hangingPunct="0"/>
            <a:r>
              <a:rPr lang="en-US" sz="1100" dirty="0">
                <a:solidFill>
                  <a:schemeClr val="bg2">
                    <a:lumMod val="50000"/>
                  </a:schemeClr>
                </a:solidFill>
                <a:cs typeface="Times New Roman" pitchFamily="18" charset="0"/>
              </a:rPr>
              <a:t>				</a:t>
            </a:r>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735C76-C27D-495B-85FB-A45C95B8496F}" type="slidenum">
              <a:rPr lang="en-US" smtClean="0"/>
              <a:pPr>
                <a:defRPr/>
              </a:pPr>
              <a:t>97</a:t>
            </a:fld>
            <a:endParaRPr lang="en-US" dirty="0"/>
          </a:p>
        </p:txBody>
      </p:sp>
      <p:sp>
        <p:nvSpPr>
          <p:cNvPr id="99330" name="Rectangle 5"/>
          <p:cNvSpPr>
            <a:spLocks noGrp="1" noChangeArrowheads="1"/>
          </p:cNvSpPr>
          <p:nvPr>
            <p:ph type="title" idx="4294967295"/>
          </p:nvPr>
        </p:nvSpPr>
        <p:spPr>
          <a:xfrm>
            <a:off x="685800" y="-3357563"/>
            <a:ext cx="6172200" cy="1308100"/>
          </a:xfrm>
          <a:solidFill>
            <a:schemeClr val="bg1"/>
          </a:solidFill>
        </p:spPr>
        <p:txBody>
          <a:bodyPr>
            <a:spAutoFit/>
          </a:bodyPr>
          <a:lstStyle/>
          <a:p>
            <a:pPr eaLnBrk="1" hangingPunct="1"/>
            <a:r>
              <a:rPr lang="en-US" sz="1400" b="1" dirty="0" smtClean="0">
                <a:solidFill>
                  <a:srgbClr val="336600"/>
                </a:solidFill>
                <a:cs typeface="Times New Roman" pitchFamily="18" charset="0"/>
              </a:rPr>
              <a:t>POLICE DEPARTMENT continued</a:t>
            </a:r>
            <a:r>
              <a:rPr lang="en-US" sz="1400" dirty="0" smtClean="0">
                <a:solidFill>
                  <a:srgbClr val="336600"/>
                </a:solidFill>
              </a:rPr>
              <a:t/>
            </a:r>
            <a:br>
              <a:rPr lang="en-US" sz="1400" dirty="0" smtClean="0">
                <a:solidFill>
                  <a:srgbClr val="336600"/>
                </a:solidFill>
              </a:rPr>
            </a:br>
            <a:r>
              <a:rPr lang="en-US" sz="1100" dirty="0" smtClean="0">
                <a:cs typeface="Times New Roman" pitchFamily="18" charset="0"/>
              </a:rPr>
              <a:t>			</a:t>
            </a:r>
            <a:br>
              <a:rPr lang="en-US" sz="1100" dirty="0" smtClean="0">
                <a:cs typeface="Times New Roman" pitchFamily="18" charset="0"/>
              </a:rPr>
            </a:br>
            <a:r>
              <a:rPr lang="en-US" sz="1100" dirty="0" smtClean="0">
                <a:cs typeface="Times New Roman" pitchFamily="18" charset="0"/>
              </a:rPr>
              <a:t/>
            </a:r>
            <a:br>
              <a:rPr lang="en-US" sz="1100" dirty="0" smtClean="0">
                <a:cs typeface="Times New Roman" pitchFamily="18" charset="0"/>
              </a:rPr>
            </a:br>
            <a:r>
              <a:rPr lang="en-US" sz="1100" dirty="0" smtClean="0">
                <a:cs typeface="Times New Roman" pitchFamily="18" charset="0"/>
              </a:rPr>
              <a:t>			</a:t>
            </a:r>
            <a:r>
              <a:rPr lang="en-US" sz="400" dirty="0" smtClean="0"/>
              <a:t/>
            </a:r>
            <a:br>
              <a:rPr lang="en-US" sz="400" dirty="0" smtClean="0"/>
            </a:br>
            <a:r>
              <a:rPr lang="en-US" sz="1100" b="1" dirty="0" smtClean="0">
                <a:solidFill>
                  <a:srgbClr val="000000"/>
                </a:solidFill>
                <a:cs typeface="Times New Roman" pitchFamily="18" charset="0"/>
              </a:rPr>
              <a:t/>
            </a:r>
            <a:br>
              <a:rPr lang="en-US" sz="1100" b="1" dirty="0" smtClean="0">
                <a:solidFill>
                  <a:srgbClr val="000000"/>
                </a:solidFill>
                <a:cs typeface="Times New Roman" pitchFamily="18" charset="0"/>
              </a:rPr>
            </a:br>
            <a:r>
              <a:rPr lang="en-US" sz="1100" dirty="0" smtClean="0"/>
              <a:t>			</a:t>
            </a:r>
            <a:br>
              <a:rPr lang="en-US" sz="1100" dirty="0" smtClean="0"/>
            </a:br>
            <a:endParaRPr lang="en-US" sz="1000" dirty="0" smtClean="0"/>
          </a:p>
        </p:txBody>
      </p:sp>
      <p:graphicFrame>
        <p:nvGraphicFramePr>
          <p:cNvPr id="5" name="Table 4"/>
          <p:cNvGraphicFramePr>
            <a:graphicFrameLocks noGrp="1"/>
          </p:cNvGraphicFramePr>
          <p:nvPr>
            <p:extLst>
              <p:ext uri="{D42A27DB-BD31-4B8C-83A1-F6EECF244321}">
                <p14:modId xmlns:p14="http://schemas.microsoft.com/office/powerpoint/2010/main" val="1003022247"/>
              </p:ext>
            </p:extLst>
          </p:nvPr>
        </p:nvGraphicFramePr>
        <p:xfrm>
          <a:off x="514361" y="1087441"/>
          <a:ext cx="5962651" cy="4021226"/>
        </p:xfrm>
        <a:graphic>
          <a:graphicData uri="http://schemas.openxmlformats.org/drawingml/2006/table">
            <a:tbl>
              <a:tblPr>
                <a:tableStyleId>{ED083AE6-46FA-4A59-8FB0-9F97EB10719F}</a:tableStyleId>
              </a:tblPr>
              <a:tblGrid>
                <a:gridCol w="1890121"/>
                <a:gridCol w="1013261"/>
                <a:gridCol w="1110690"/>
                <a:gridCol w="1013261"/>
                <a:gridCol w="935318"/>
              </a:tblGrid>
              <a:tr h="502920">
                <a:tc>
                  <a:txBody>
                    <a:bodyPr/>
                    <a:lstStyle/>
                    <a:p>
                      <a:pPr marL="0" marR="0" hangingPunct="0">
                        <a:spcBef>
                          <a:spcPts val="0"/>
                        </a:spcBef>
                        <a:spcAft>
                          <a:spcPts val="0"/>
                        </a:spcAft>
                      </a:pPr>
                      <a:r>
                        <a:rPr lang="en-US" sz="1100" dirty="0" smtClean="0">
                          <a:effectLst/>
                        </a:rPr>
                        <a:t>Staffing</a:t>
                      </a:r>
                      <a:r>
                        <a:rPr lang="en-US" sz="1100" baseline="0" dirty="0" smtClean="0">
                          <a:effectLst/>
                        </a:rPr>
                        <a:t> Summary</a:t>
                      </a:r>
                    </a:p>
                    <a:p>
                      <a:pPr marL="0" marR="0" hangingPunct="0">
                        <a:spcBef>
                          <a:spcPts val="0"/>
                        </a:spcBef>
                        <a:spcAft>
                          <a:spcPts val="0"/>
                        </a:spcAft>
                      </a:pPr>
                      <a:endParaRPr lang="en-US" sz="1100" dirty="0">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2011-2012</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2012-2013</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2013-2014</a:t>
                      </a:r>
                      <a:endParaRPr lang="en-US" sz="1100" dirty="0">
                        <a:solidFill>
                          <a:srgbClr val="CC9900"/>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smtClean="0">
                        <a:solidFill>
                          <a:srgbClr val="CC9900"/>
                        </a:solidFill>
                        <a:effectLst/>
                      </a:endParaRPr>
                    </a:p>
                    <a:p>
                      <a:pPr marL="0" marR="0" algn="ctr" hangingPunct="0">
                        <a:spcBef>
                          <a:spcPts val="0"/>
                        </a:spcBef>
                        <a:spcAft>
                          <a:spcPts val="0"/>
                        </a:spcAft>
                      </a:pPr>
                      <a:r>
                        <a:rPr lang="en-US" sz="1100" dirty="0" smtClean="0">
                          <a:solidFill>
                            <a:srgbClr val="CC9900"/>
                          </a:solidFill>
                          <a:effectLst/>
                        </a:rPr>
                        <a:t>FY 2014-2015</a:t>
                      </a:r>
                      <a:endParaRPr lang="en-US" sz="1100" dirty="0">
                        <a:solidFill>
                          <a:srgbClr val="CC9900"/>
                        </a:solidFill>
                        <a:effectLst/>
                        <a:latin typeface="+mn-lt"/>
                        <a:ea typeface="Times New Roman"/>
                      </a:endParaRPr>
                    </a:p>
                  </a:txBody>
                  <a:tcPr marL="67661" marR="67661" marT="0" marB="0"/>
                </a:tc>
              </a:tr>
              <a:tr h="167640">
                <a:tc>
                  <a:txBody>
                    <a:bodyPr/>
                    <a:lstStyle/>
                    <a:p>
                      <a:pPr marL="0" marR="0" hangingPunct="0">
                        <a:spcBef>
                          <a:spcPts val="0"/>
                        </a:spcBef>
                        <a:spcAft>
                          <a:spcPts val="0"/>
                        </a:spcAft>
                      </a:pPr>
                      <a:r>
                        <a:rPr lang="en-US" sz="1100" u="sng" dirty="0">
                          <a:effectLst/>
                        </a:rPr>
                        <a:t>CERTIFIED</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solidFill>
                          <a:srgbClr val="337799"/>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a:solidFill>
                          <a:srgbClr val="337799"/>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a:solidFill>
                          <a:srgbClr val="337799"/>
                        </a:solidFill>
                        <a:effectLst/>
                        <a:latin typeface="+mn-lt"/>
                        <a:ea typeface="Times New Roman"/>
                      </a:endParaRPr>
                    </a:p>
                  </a:txBody>
                  <a:tcPr marL="67661" marR="67661" marT="0" marB="0"/>
                </a:tc>
                <a:tc>
                  <a:txBody>
                    <a:bodyPr/>
                    <a:lstStyle/>
                    <a:p>
                      <a:pPr marL="0" marR="0" algn="ctr" hangingPunct="0">
                        <a:spcBef>
                          <a:spcPts val="0"/>
                        </a:spcBef>
                        <a:spcAft>
                          <a:spcPts val="0"/>
                        </a:spcAft>
                      </a:pPr>
                      <a:endParaRPr lang="en-US" sz="1100" dirty="0">
                        <a:solidFill>
                          <a:srgbClr val="337799"/>
                        </a:solidFill>
                        <a:effectLst/>
                        <a:latin typeface="+mn-lt"/>
                        <a:ea typeface="Times New Roman"/>
                      </a:endParaRPr>
                    </a:p>
                  </a:txBody>
                  <a:tcPr marL="67661" marR="67661" marT="0" marB="0"/>
                </a:tc>
              </a:tr>
              <a:tr h="167640">
                <a:tc>
                  <a:txBody>
                    <a:bodyPr/>
                    <a:lstStyle/>
                    <a:p>
                      <a:pPr marL="0" marR="0" hangingPunct="0">
                        <a:spcBef>
                          <a:spcPts val="0"/>
                        </a:spcBef>
                        <a:spcAft>
                          <a:spcPts val="0"/>
                        </a:spcAft>
                      </a:pPr>
                      <a:r>
                        <a:rPr lang="en-US" sz="1100" dirty="0">
                          <a:effectLst/>
                        </a:rPr>
                        <a:t>Police Chief</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Assistant Police Chief</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Sergeant</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3</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smtClean="0">
                          <a:effectLst/>
                          <a:latin typeface="+mn-lt"/>
                          <a:ea typeface="Times New Roman"/>
                          <a:cs typeface="Times New Roman"/>
                        </a:rPr>
                        <a:t>Corporal</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3</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3</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Detective</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ea typeface="+mn-ea"/>
                          <a:cs typeface="+mn-cs"/>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latin typeface="+mn-lt"/>
                          <a:ea typeface="+mn-ea"/>
                          <a:cs typeface="+mn-cs"/>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2</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smtClean="0">
                          <a:effectLst/>
                          <a:latin typeface="+mn-lt"/>
                          <a:ea typeface="Times New Roman"/>
                          <a:cs typeface="Times New Roman"/>
                        </a:rPr>
                        <a:t>Administrative Officer</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School Resource Officer</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3</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2</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Police Officer</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10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mn-ea"/>
                          <a:cs typeface="+mn-cs"/>
                        </a:rPr>
                        <a:t>8</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11</a:t>
                      </a:r>
                      <a:endParaRPr lang="en-US" sz="1100" u="none" dirty="0">
                        <a:effectLst/>
                        <a:latin typeface="+mn-lt"/>
                        <a:ea typeface="Times New Roman"/>
                        <a:cs typeface="Times New Roman"/>
                      </a:endParaRPr>
                    </a:p>
                  </a:txBody>
                  <a:tcPr marL="68580" marR="68580" marT="0" marB="0"/>
                </a:tc>
              </a:tr>
              <a:tr h="167640">
                <a:tc>
                  <a:txBody>
                    <a:bodyPr/>
                    <a:lstStyle/>
                    <a:p>
                      <a:pPr marL="0" marR="0" algn="ctr" hangingPunct="0">
                        <a:spcBef>
                          <a:spcPts val="0"/>
                        </a:spcBef>
                        <a:spcAft>
                          <a:spcPts val="0"/>
                        </a:spcAft>
                      </a:pPr>
                      <a:r>
                        <a:rPr lang="en-US" sz="1100" dirty="0">
                          <a:effectLst/>
                        </a:rPr>
                        <a:t>SUBTOTAL</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20</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22</a:t>
                      </a:r>
                      <a:endParaRPr lang="en-US" sz="1100" u="none"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u="sng" dirty="0">
                          <a:effectLst/>
                        </a:rPr>
                        <a:t>NON-CERTIFIED</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 </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Administrative Assistant</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Code Compliance Officer</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Records Technician</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1.5</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Records Clerk</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1.5</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File Clerk (part-time)</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a:effectLst/>
                        </a:rPr>
                        <a:t>0</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dirty="0" smtClean="0">
                          <a:effectLst/>
                          <a:latin typeface="+mn-lt"/>
                          <a:ea typeface="Times New Roman"/>
                          <a:cs typeface="Times New Roman"/>
                        </a:rPr>
                        <a:t>0</a:t>
                      </a:r>
                      <a:endParaRPr lang="en-US" sz="1100" dirty="0">
                        <a:effectLst/>
                        <a:latin typeface="+mn-lt"/>
                        <a:ea typeface="Times New Roman"/>
                        <a:cs typeface="Times New Roman"/>
                      </a:endParaRPr>
                    </a:p>
                  </a:txBody>
                  <a:tcPr marL="68580" marR="68580" marT="0" marB="0"/>
                </a:tc>
              </a:tr>
              <a:tr h="167640">
                <a:tc>
                  <a:txBody>
                    <a:bodyPr/>
                    <a:lstStyle/>
                    <a:p>
                      <a:pPr marL="0" marR="0" hangingPunct="0">
                        <a:spcBef>
                          <a:spcPts val="0"/>
                        </a:spcBef>
                        <a:spcAft>
                          <a:spcPts val="0"/>
                        </a:spcAft>
                      </a:pPr>
                      <a:r>
                        <a:rPr lang="en-US" sz="1100" dirty="0">
                          <a:effectLst/>
                        </a:rPr>
                        <a:t>Animal Control Officer</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1</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1</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1</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0</a:t>
                      </a:r>
                      <a:endParaRPr lang="en-US" sz="1100" u="none" dirty="0">
                        <a:effectLst/>
                        <a:latin typeface="+mn-lt"/>
                        <a:ea typeface="Times New Roman"/>
                        <a:cs typeface="Times New Roman"/>
                      </a:endParaRPr>
                    </a:p>
                  </a:txBody>
                  <a:tcPr marL="68580" marR="68580" marT="0" marB="0"/>
                </a:tc>
              </a:tr>
              <a:tr h="250393">
                <a:tc>
                  <a:txBody>
                    <a:bodyPr/>
                    <a:lstStyle/>
                    <a:p>
                      <a:pPr marL="0" marR="0" algn="ctr" hangingPunct="0">
                        <a:spcBef>
                          <a:spcPts val="0"/>
                        </a:spcBef>
                        <a:spcAft>
                          <a:spcPts val="0"/>
                        </a:spcAft>
                        <a:tabLst>
                          <a:tab pos="2743200" algn="ctr"/>
                          <a:tab pos="5486400" algn="r"/>
                          <a:tab pos="457200" algn="l"/>
                        </a:tabLst>
                      </a:pPr>
                      <a:r>
                        <a:rPr lang="en-US" sz="1100" dirty="0">
                          <a:effectLst/>
                        </a:rPr>
                        <a:t>SUBTOTAL</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a:effectLst/>
                        </a:rPr>
                        <a:t>4.5</a:t>
                      </a:r>
                      <a:endParaRPr lang="en-US" sz="1100" u="none"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latin typeface="+mn-lt"/>
                          <a:ea typeface="Times New Roman"/>
                          <a:cs typeface="Times New Roman"/>
                        </a:rPr>
                        <a:t>3.5</a:t>
                      </a:r>
                      <a:endParaRPr lang="en-US" sz="1100" u="none" dirty="0">
                        <a:effectLst/>
                        <a:latin typeface="+mn-lt"/>
                        <a:ea typeface="Times New Roman"/>
                        <a:cs typeface="Times New Roman"/>
                      </a:endParaRPr>
                    </a:p>
                  </a:txBody>
                  <a:tcPr marL="68580" marR="68580" marT="0" marB="0"/>
                </a:tc>
              </a:tr>
              <a:tr h="250393">
                <a:tc>
                  <a:txBody>
                    <a:bodyPr/>
                    <a:lstStyle/>
                    <a:p>
                      <a:pPr marL="0" marR="0" algn="ctr" hangingPunct="0">
                        <a:spcBef>
                          <a:spcPts val="0"/>
                        </a:spcBef>
                        <a:spcAft>
                          <a:spcPts val="0"/>
                        </a:spcAft>
                        <a:tabLst>
                          <a:tab pos="2743200" algn="ctr"/>
                          <a:tab pos="5486400" algn="r"/>
                          <a:tab pos="457200" algn="l"/>
                        </a:tabLst>
                      </a:pPr>
                      <a:r>
                        <a:rPr lang="en-US" sz="1100" dirty="0" smtClean="0">
                          <a:effectLst/>
                        </a:rPr>
                        <a:t>TOTAL</a:t>
                      </a:r>
                      <a:endParaRPr lang="en-US" sz="1100" dirty="0">
                        <a:effectLst/>
                        <a:latin typeface="+mn-lt"/>
                        <a:ea typeface="Times New Roman"/>
                        <a:cs typeface="Times New Roman"/>
                      </a:endParaRPr>
                    </a:p>
                  </a:txBody>
                  <a:tcPr marL="68580" marR="68580" marT="0" marB="0"/>
                </a:tc>
                <a:tc>
                  <a:txBody>
                    <a:bodyPr/>
                    <a:lstStyle/>
                    <a:p>
                      <a:pPr marL="0" marR="0" algn="ctr" hangingPunct="0">
                        <a:spcBef>
                          <a:spcPts val="0"/>
                        </a:spcBef>
                        <a:spcAft>
                          <a:spcPts val="0"/>
                        </a:spcAft>
                      </a:pPr>
                      <a:r>
                        <a:rPr lang="en-US" sz="1100" u="none" dirty="0" smtClean="0">
                          <a:effectLst/>
                        </a:rPr>
                        <a:t>24.5</a:t>
                      </a:r>
                      <a:endParaRPr lang="en-US" sz="1100" u="none"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u="none" dirty="0" smtClean="0">
                          <a:effectLst/>
                        </a:rPr>
                        <a:t>24.5</a:t>
                      </a:r>
                      <a:endParaRPr lang="en-US" sz="1100" u="none"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u="none" dirty="0" smtClean="0">
                          <a:effectLst/>
                        </a:rPr>
                        <a:t>24.5</a:t>
                      </a:r>
                      <a:endParaRPr lang="en-US" sz="1100" u="none" dirty="0">
                        <a:effectLst/>
                        <a:latin typeface="+mn-lt"/>
                        <a:ea typeface="Times New Roman"/>
                      </a:endParaRPr>
                    </a:p>
                  </a:txBody>
                  <a:tcPr marL="67661" marR="67661" marT="0" marB="0"/>
                </a:tc>
                <a:tc>
                  <a:txBody>
                    <a:bodyPr/>
                    <a:lstStyle/>
                    <a:p>
                      <a:pPr marL="0" marR="0" algn="ctr" hangingPunct="0">
                        <a:spcBef>
                          <a:spcPts val="0"/>
                        </a:spcBef>
                        <a:spcAft>
                          <a:spcPts val="0"/>
                        </a:spcAft>
                      </a:pPr>
                      <a:r>
                        <a:rPr lang="en-US" sz="1100" u="none" dirty="0" smtClean="0">
                          <a:effectLst/>
                          <a:latin typeface="+mn-lt"/>
                          <a:ea typeface="Times New Roman"/>
                        </a:rPr>
                        <a:t>25.5</a:t>
                      </a:r>
                      <a:endParaRPr lang="en-US" sz="1100" u="none" dirty="0">
                        <a:effectLst/>
                        <a:latin typeface="+mn-lt"/>
                        <a:ea typeface="Times New Roman"/>
                      </a:endParaRPr>
                    </a:p>
                  </a:txBody>
                  <a:tcPr marL="67661" marR="67661" marT="0" marB="0"/>
                </a:tc>
              </a:tr>
            </a:tbl>
          </a:graphicData>
        </a:graphic>
      </p:graphicFrame>
      <p:sp>
        <p:nvSpPr>
          <p:cNvPr id="99449" name="Rectangle 7"/>
          <p:cNvSpPr>
            <a:spLocks noChangeArrowheads="1"/>
          </p:cNvSpPr>
          <p:nvPr/>
        </p:nvSpPr>
        <p:spPr bwMode="auto">
          <a:xfrm>
            <a:off x="392113" y="24030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chemeClr val="bg2">
                    <a:lumMod val="50000"/>
                  </a:schemeClr>
                </a:solidFill>
                <a:cs typeface="Times New Roman" pitchFamily="18" charset="0"/>
              </a:rPr>
              <a:t>POLICE DEPARTMENT continued</a:t>
            </a:r>
            <a:endParaRPr lang="en-US" sz="1400" dirty="0">
              <a:solidFill>
                <a:schemeClr val="bg2">
                  <a:lumMod val="50000"/>
                </a:schemeClr>
              </a:solidFill>
            </a:endParaRPr>
          </a:p>
          <a:p>
            <a:pPr eaLnBrk="0" hangingPunct="0"/>
            <a:r>
              <a:rPr lang="en-US" sz="1100" dirty="0">
                <a:cs typeface="Times New Roman" pitchFamily="18" charset="0"/>
              </a:rPr>
              <a:t>					</a:t>
            </a:r>
            <a:endParaRPr lang="en-US" sz="1000" dirty="0"/>
          </a:p>
        </p:txBody>
      </p:sp>
      <p:sp>
        <p:nvSpPr>
          <p:cNvPr id="99450" name="Rectangle 24"/>
          <p:cNvSpPr>
            <a:spLocks noChangeArrowheads="1"/>
          </p:cNvSpPr>
          <p:nvPr/>
        </p:nvSpPr>
        <p:spPr bwMode="auto">
          <a:xfrm>
            <a:off x="13"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99452" name="Picture 2" descr="G:\Photos\ACTION\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410200"/>
            <a:ext cx="1752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8657167"/>
            <a:ext cx="738014" cy="486833"/>
          </a:xfrm>
        </p:spPr>
        <p:txBody>
          <a:bodyPr/>
          <a:lstStyle/>
          <a:p>
            <a:pPr algn="r">
              <a:defRPr/>
            </a:pPr>
            <a:fld id="{F5669E6F-A436-41F2-85FF-0D6B9183F3DF}" type="slidenum">
              <a:rPr lang="en-US" smtClean="0"/>
              <a:pPr algn="r">
                <a:defRPr/>
              </a:pPr>
              <a:t>98</a:t>
            </a:fld>
            <a:endParaRPr lang="en-US" dirty="0"/>
          </a:p>
        </p:txBody>
      </p:sp>
      <p:graphicFrame>
        <p:nvGraphicFramePr>
          <p:cNvPr id="6" name="Diagram 5"/>
          <p:cNvGraphicFramePr/>
          <p:nvPr>
            <p:extLst>
              <p:ext uri="{D42A27DB-BD31-4B8C-83A1-F6EECF244321}">
                <p14:modId xmlns:p14="http://schemas.microsoft.com/office/powerpoint/2010/main" val="3946151963"/>
              </p:ext>
            </p:extLst>
          </p:nvPr>
        </p:nvGraphicFramePr>
        <p:xfrm>
          <a:off x="533400" y="1313724"/>
          <a:ext cx="5562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7"/>
          <p:cNvSpPr>
            <a:spLocks noChangeArrowheads="1"/>
          </p:cNvSpPr>
          <p:nvPr/>
        </p:nvSpPr>
        <p:spPr bwMode="auto">
          <a:xfrm>
            <a:off x="1219200" y="1143000"/>
            <a:ext cx="5448300" cy="477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sz="1400" b="1" dirty="0">
                <a:solidFill>
                  <a:srgbClr val="336600"/>
                </a:solidFill>
                <a:cs typeface="Times New Roman" pitchFamily="18" charset="0"/>
              </a:rPr>
              <a:t>POLICE DEPARTMENT ORGANIZATIONAL CHART</a:t>
            </a:r>
            <a:endParaRPr lang="en-US" sz="1400" dirty="0">
              <a:solidFill>
                <a:srgbClr val="336600"/>
              </a:solidFill>
            </a:endParaRPr>
          </a:p>
          <a:p>
            <a:pPr eaLnBrk="0" hangingPunct="0"/>
            <a:r>
              <a:rPr lang="en-US" sz="1100" dirty="0">
                <a:cs typeface="Times New Roman" pitchFamily="18" charset="0"/>
              </a:rPr>
              <a:t>					</a:t>
            </a:r>
            <a:endParaRPr lang="en-US" sz="10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420914" y="778920"/>
            <a:ext cx="5867400" cy="35240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defRPr/>
            </a:pPr>
            <a:r>
              <a:rPr lang="en-US" sz="1400" b="1" dirty="0">
                <a:solidFill>
                  <a:schemeClr val="bg2">
                    <a:lumMod val="50000"/>
                  </a:schemeClr>
                </a:solidFill>
                <a:latin typeface="Arial" pitchFamily="34" charset="0"/>
                <a:cs typeface="Times New Roman" pitchFamily="18" charset="0"/>
              </a:rPr>
              <a:t>FIRE </a:t>
            </a:r>
            <a:r>
              <a:rPr lang="en-US" sz="1400" b="1" dirty="0" smtClean="0">
                <a:solidFill>
                  <a:schemeClr val="bg2">
                    <a:lumMod val="50000"/>
                  </a:schemeClr>
                </a:solidFill>
                <a:latin typeface="Arial" pitchFamily="34" charset="0"/>
                <a:cs typeface="Times New Roman" pitchFamily="18" charset="0"/>
              </a:rPr>
              <a:t>DEPARTMENT</a:t>
            </a:r>
          </a:p>
          <a:p>
            <a:pPr eaLnBrk="0" hangingPunct="0">
              <a:defRPr/>
            </a:pPr>
            <a:r>
              <a:rPr lang="en-US" sz="1100" dirty="0">
                <a:latin typeface="Arial" pitchFamily="34" charset="0"/>
                <a:cs typeface="Times New Roman" pitchFamily="18" charset="0"/>
              </a:rPr>
              <a:t>					</a:t>
            </a:r>
            <a:endParaRPr lang="en-US" sz="4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Description</a:t>
            </a:r>
          </a:p>
          <a:p>
            <a:pPr hangingPunct="0">
              <a:defRPr/>
            </a:pPr>
            <a:endParaRPr lang="en-US" sz="1100" dirty="0">
              <a:cs typeface="+mn-cs"/>
            </a:endParaRPr>
          </a:p>
          <a:p>
            <a:pPr marL="171450" indent="-171450" hangingPunct="0">
              <a:buFont typeface="Arial" pitchFamily="34" charset="0"/>
              <a:buChar char="•"/>
              <a:defRPr/>
            </a:pPr>
            <a:r>
              <a:rPr lang="en-US" sz="1100" dirty="0">
                <a:cs typeface="+mn-cs"/>
              </a:rPr>
              <a:t>Responds to and extinguishes structure, vehicle, grass and brush fires in the City of Bastrop and surrounding fire district.</a:t>
            </a:r>
          </a:p>
          <a:p>
            <a:pPr marL="171450" indent="-171450" hangingPunct="0">
              <a:buFont typeface="Arial" pitchFamily="34" charset="0"/>
              <a:buChar char="•"/>
              <a:defRPr/>
            </a:pPr>
            <a:r>
              <a:rPr lang="en-US" sz="1100" dirty="0">
                <a:cs typeface="+mn-cs"/>
              </a:rPr>
              <a:t>Responds to other emergency situations in conjunction with other emergency agencies.</a:t>
            </a:r>
          </a:p>
          <a:p>
            <a:pPr marL="171450" indent="-171450" hangingPunct="0">
              <a:buFont typeface="Arial" pitchFamily="34" charset="0"/>
              <a:buChar char="•"/>
              <a:defRPr/>
            </a:pPr>
            <a:r>
              <a:rPr lang="en-US" sz="1100" dirty="0">
                <a:cs typeface="+mn-cs"/>
              </a:rPr>
              <a:t>Provides mutual aid to neighboring emergency agencies.</a:t>
            </a:r>
          </a:p>
          <a:p>
            <a:pPr marL="171450" indent="-171450" hangingPunct="0">
              <a:buFont typeface="Arial" pitchFamily="34" charset="0"/>
              <a:buChar char="•"/>
              <a:defRPr/>
            </a:pPr>
            <a:r>
              <a:rPr lang="en-US" sz="1100" dirty="0">
                <a:cs typeface="+mn-cs"/>
              </a:rPr>
              <a:t>Conducts fire prevention activities and inspections.</a:t>
            </a:r>
          </a:p>
          <a:p>
            <a:pPr marL="171450" indent="-171450" hangingPunct="0">
              <a:buFont typeface="Arial" pitchFamily="34" charset="0"/>
              <a:buChar char="•"/>
              <a:defRPr/>
            </a:pPr>
            <a:r>
              <a:rPr lang="en-US" sz="1100" dirty="0">
                <a:cs typeface="+mn-cs"/>
              </a:rPr>
              <a:t>Serves as primary water rescue team to the central part of the county.</a:t>
            </a:r>
          </a:p>
          <a:p>
            <a:pPr marL="171450" indent="-171450" hangingPunct="0">
              <a:buFont typeface="Arial" pitchFamily="34" charset="0"/>
              <a:buChar char="•"/>
              <a:defRPr/>
            </a:pPr>
            <a:r>
              <a:rPr lang="en-US" sz="1100" dirty="0">
                <a:cs typeface="+mn-cs"/>
              </a:rPr>
              <a:t>Provides equipment and personnel to be available for local parades, festivals and sporting events.</a:t>
            </a:r>
          </a:p>
          <a:p>
            <a:pPr hangingPunct="0">
              <a:defRPr/>
            </a:pPr>
            <a:endParaRPr lang="en-US" sz="1100" dirty="0">
              <a:latin typeface="Arial" pitchFamily="34" charset="0"/>
              <a:cs typeface="+mn-cs"/>
            </a:endParaRPr>
          </a:p>
          <a:p>
            <a:pPr eaLnBrk="0" hangingPunct="0">
              <a:defRPr/>
            </a:pPr>
            <a:r>
              <a:rPr lang="en-US" sz="1100" b="1" dirty="0">
                <a:solidFill>
                  <a:srgbClr val="000000"/>
                </a:solidFill>
                <a:latin typeface="Arial" pitchFamily="34" charset="0"/>
                <a:cs typeface="Times New Roman" pitchFamily="18" charset="0"/>
              </a:rPr>
              <a:t>Department Location</a:t>
            </a:r>
            <a:endParaRPr lang="en-US" sz="1100" dirty="0">
              <a:latin typeface="Arial" pitchFamily="34" charset="0"/>
              <a:cs typeface="+mn-cs"/>
            </a:endParaRPr>
          </a:p>
          <a:p>
            <a:pPr eaLnBrk="0" hangingPunct="0">
              <a:defRPr/>
            </a:pPr>
            <a:r>
              <a:rPr lang="en-US" sz="1100" dirty="0">
                <a:latin typeface="Arial" pitchFamily="34" charset="0"/>
                <a:cs typeface="Times New Roman" pitchFamily="18" charset="0"/>
              </a:rPr>
              <a:t>	</a:t>
            </a:r>
            <a:endParaRPr lang="en-US" sz="1100" dirty="0">
              <a:latin typeface="Arial" pitchFamily="34" charset="0"/>
              <a:cs typeface="+mn-cs"/>
            </a:endParaRPr>
          </a:p>
          <a:p>
            <a:pPr marL="171450" indent="-171450" hangingPunct="0">
              <a:buFont typeface="Arial" pitchFamily="34" charset="0"/>
              <a:buChar char="•"/>
              <a:defRPr/>
            </a:pPr>
            <a:r>
              <a:rPr lang="en-US" sz="1100" dirty="0">
                <a:cs typeface="+mn-cs"/>
              </a:rPr>
              <a:t>Fire Station 1 is located at 802 Chestnut </a:t>
            </a:r>
            <a:r>
              <a:rPr lang="en-US" sz="1100" dirty="0" smtClean="0">
                <a:cs typeface="+mn-cs"/>
              </a:rPr>
              <a:t>Street, Fire </a:t>
            </a:r>
            <a:r>
              <a:rPr lang="en-US" sz="1100" dirty="0">
                <a:cs typeface="+mn-cs"/>
              </a:rPr>
              <a:t>Station 2 is located at 120 Corporate </a:t>
            </a:r>
            <a:r>
              <a:rPr lang="en-US" sz="1100" dirty="0" smtClean="0">
                <a:cs typeface="+mn-cs"/>
              </a:rPr>
              <a:t>Drive, Fire </a:t>
            </a:r>
            <a:r>
              <a:rPr lang="en-US" sz="1100" dirty="0">
                <a:cs typeface="+mn-cs"/>
              </a:rPr>
              <a:t>Station 3 is located at  926 FM 1441 (Owned by Circle D Home Owners </a:t>
            </a:r>
            <a:r>
              <a:rPr lang="en-US" sz="1100" dirty="0" smtClean="0">
                <a:cs typeface="+mn-cs"/>
              </a:rPr>
              <a:t>Association), and Fire </a:t>
            </a:r>
            <a:r>
              <a:rPr lang="en-US" sz="1100" dirty="0">
                <a:cs typeface="+mn-cs"/>
              </a:rPr>
              <a:t>Station 4 is located at 103 Indian Oak (Owned by Bastrop Fire Department Inc.)</a:t>
            </a:r>
          </a:p>
          <a:p>
            <a:pPr marL="171450" indent="-171450">
              <a:buFont typeface="Arial" pitchFamily="34" charset="0"/>
              <a:buChar char="•"/>
              <a:defRPr/>
            </a:pPr>
            <a:r>
              <a:rPr lang="en-US" sz="1100" dirty="0">
                <a:cs typeface="+mn-cs"/>
              </a:rPr>
              <a:t>For emergencies, call 911.  For routine inquires, call (512) 332-8600.</a:t>
            </a:r>
          </a:p>
        </p:txBody>
      </p:sp>
      <p:graphicFrame>
        <p:nvGraphicFramePr>
          <p:cNvPr id="9" name="Table 8"/>
          <p:cNvGraphicFramePr>
            <a:graphicFrameLocks noGrp="1"/>
          </p:cNvGraphicFramePr>
          <p:nvPr>
            <p:extLst>
              <p:ext uri="{D42A27DB-BD31-4B8C-83A1-F6EECF244321}">
                <p14:modId xmlns:p14="http://schemas.microsoft.com/office/powerpoint/2010/main" val="1614195710"/>
              </p:ext>
            </p:extLst>
          </p:nvPr>
        </p:nvGraphicFramePr>
        <p:xfrm>
          <a:off x="452665" y="4341062"/>
          <a:ext cx="5845174" cy="2228868"/>
        </p:xfrm>
        <a:graphic>
          <a:graphicData uri="http://schemas.openxmlformats.org/drawingml/2006/table">
            <a:tbl>
              <a:tblPr>
                <a:tableStyleId>{ED083AE6-46FA-4A59-8FB0-9F97EB10719F}</a:tableStyleId>
              </a:tblPr>
              <a:tblGrid>
                <a:gridCol w="1943312"/>
                <a:gridCol w="990707"/>
                <a:gridCol w="990707"/>
                <a:gridCol w="990707"/>
                <a:gridCol w="929741"/>
              </a:tblGrid>
              <a:tr h="548640">
                <a:tc>
                  <a:txBody>
                    <a:bodyPr/>
                    <a:lstStyle/>
                    <a:p>
                      <a:pPr marL="0" marR="0" algn="l" hangingPunct="0">
                        <a:spcBef>
                          <a:spcPts val="0"/>
                        </a:spcBef>
                        <a:spcAft>
                          <a:spcPts val="0"/>
                        </a:spcAft>
                      </a:pPr>
                      <a:r>
                        <a:rPr lang="en-US" sz="1100" baseline="0" dirty="0" smtClean="0">
                          <a:solidFill>
                            <a:schemeClr val="tx1"/>
                          </a:solidFill>
                          <a:effectLst/>
                        </a:rPr>
                        <a:t>Expenditure Summary</a:t>
                      </a:r>
                      <a:r>
                        <a:rPr lang="en-US" sz="900" dirty="0" smtClean="0">
                          <a:solidFill>
                            <a:schemeClr val="tx1"/>
                          </a:solidFill>
                          <a:effectLst/>
                        </a:rPr>
                        <a:t/>
                      </a:r>
                      <a:br>
                        <a:rPr lang="en-US" sz="900" dirty="0" smtClean="0">
                          <a:solidFill>
                            <a:schemeClr val="tx1"/>
                          </a:solidFill>
                          <a:effectLst/>
                        </a:rPr>
                      </a:br>
                      <a:r>
                        <a:rPr lang="en-US" sz="900" dirty="0" smtClean="0">
                          <a:solidFill>
                            <a:schemeClr val="tx1"/>
                          </a:solidFill>
                          <a:effectLst/>
                        </a:rPr>
                        <a:t/>
                      </a:r>
                      <a:br>
                        <a:rPr lang="en-US" sz="900" dirty="0" smtClean="0">
                          <a:solidFill>
                            <a:schemeClr val="tx1"/>
                          </a:solidFill>
                          <a:effectLst/>
                        </a:rPr>
                      </a:br>
                      <a:r>
                        <a:rPr lang="en-US" sz="900" dirty="0">
                          <a:solidFill>
                            <a:schemeClr val="tx1"/>
                          </a:solidFill>
                          <a:effectLst/>
                        </a:rPr>
                        <a:t> </a:t>
                      </a:r>
                      <a:endParaRPr lang="en-US" sz="900" dirty="0" smtClean="0">
                        <a:solidFill>
                          <a:schemeClr val="tx1"/>
                        </a:solidFill>
                        <a:effectLst/>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2012-2013</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2013-2014</a:t>
                      </a:r>
                      <a:endParaRPr lang="en-US" sz="900" b="1" dirty="0">
                        <a:solidFill>
                          <a:schemeClr val="tx1"/>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endParaRPr lang="en-US" sz="900" dirty="0" smtClean="0">
                        <a:solidFill>
                          <a:schemeClr val="tx1"/>
                        </a:solidFill>
                        <a:effectLst/>
                      </a:endParaRPr>
                    </a:p>
                    <a:p>
                      <a:pPr marL="0" marR="0" algn="ctr" hangingPunct="0">
                        <a:spcBef>
                          <a:spcPts val="0"/>
                        </a:spcBef>
                        <a:spcAft>
                          <a:spcPts val="0"/>
                        </a:spcAft>
                      </a:pPr>
                      <a:r>
                        <a:rPr lang="en-US" sz="900" dirty="0" smtClean="0">
                          <a:solidFill>
                            <a:schemeClr val="tx1"/>
                          </a:solidFill>
                          <a:effectLst/>
                        </a:rPr>
                        <a:t>FY 2014-2015</a:t>
                      </a:r>
                      <a:endParaRPr lang="en-US" sz="900" b="1" dirty="0">
                        <a:solidFill>
                          <a:schemeClr val="tx1"/>
                        </a:solidFill>
                        <a:effectLst/>
                        <a:latin typeface="Times New Roman"/>
                        <a:ea typeface="Times New Roman"/>
                      </a:endParaRPr>
                    </a:p>
                  </a:txBody>
                  <a:tcPr marL="67668" marR="67668" marT="0" marB="0"/>
                </a:tc>
              </a:tr>
              <a:tr h="274320">
                <a:tc>
                  <a:txBody>
                    <a:bodyPr/>
                    <a:lstStyle/>
                    <a:p>
                      <a:pPr marL="0" marR="0" algn="l" hangingPunct="0">
                        <a:spcBef>
                          <a:spcPts val="0"/>
                        </a:spcBef>
                        <a:spcAft>
                          <a:spcPts val="0"/>
                        </a:spcAft>
                      </a:pPr>
                      <a:r>
                        <a:rPr lang="en-US" sz="900" dirty="0">
                          <a:solidFill>
                            <a:srgbClr val="CC9900"/>
                          </a:solidFill>
                          <a:effectLst/>
                        </a:rPr>
                        <a:t>Classification</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Prior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smtClean="0">
                          <a:solidFill>
                            <a:srgbClr val="CC9900"/>
                          </a:solidFill>
                          <a:effectLst/>
                        </a:rPr>
                        <a:t>Original Budget</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Projected YTD</a:t>
                      </a:r>
                      <a:endParaRPr lang="en-US" sz="900" b="1" dirty="0">
                        <a:solidFill>
                          <a:srgbClr val="CC9900"/>
                        </a:solidFill>
                        <a:effectLst/>
                        <a:latin typeface="Times New Roman"/>
                        <a:ea typeface="Times New Roman"/>
                      </a:endParaRPr>
                    </a:p>
                  </a:txBody>
                  <a:tcPr marL="67668" marR="67668" marT="0" marB="0"/>
                </a:tc>
                <a:tc>
                  <a:txBody>
                    <a:bodyPr/>
                    <a:lstStyle/>
                    <a:p>
                      <a:pPr marL="0" marR="0" algn="ctr" hangingPunct="0">
                        <a:spcBef>
                          <a:spcPts val="0"/>
                        </a:spcBef>
                        <a:spcAft>
                          <a:spcPts val="0"/>
                        </a:spcAft>
                      </a:pPr>
                      <a:r>
                        <a:rPr lang="en-US" sz="900" dirty="0">
                          <a:solidFill>
                            <a:srgbClr val="CC9900"/>
                          </a:solidFill>
                          <a:effectLst/>
                        </a:rPr>
                        <a:t>Budget</a:t>
                      </a:r>
                      <a:endParaRPr lang="en-US" sz="900" b="1" dirty="0">
                        <a:solidFill>
                          <a:srgbClr val="CC9900"/>
                        </a:solidFill>
                        <a:effectLst/>
                        <a:latin typeface="Times New Roman"/>
                        <a:ea typeface="Times New Roman"/>
                      </a:endParaRPr>
                    </a:p>
                  </a:txBody>
                  <a:tcPr marL="67668" marR="67668" marT="0" marB="0"/>
                </a:tc>
              </a:tr>
              <a:tr h="209533">
                <a:tc>
                  <a:txBody>
                    <a:bodyPr/>
                    <a:lstStyle/>
                    <a:p>
                      <a:pPr marL="0" marR="0" algn="l" hangingPunct="0">
                        <a:spcBef>
                          <a:spcPts val="0"/>
                        </a:spcBef>
                        <a:spcAft>
                          <a:spcPts val="0"/>
                        </a:spcAft>
                      </a:pPr>
                      <a:r>
                        <a:rPr lang="en-US" sz="900" dirty="0">
                          <a:effectLst/>
                        </a:rPr>
                        <a:t>Personnel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5,706</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15,000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5,000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Supplies </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54,698</a:t>
                      </a:r>
                      <a:endParaRPr lang="en-US" sz="900" dirty="0"/>
                    </a:p>
                  </a:txBody>
                  <a:tcPr marL="67668" marR="67668" marT="0" marB="0" anchor="ctr"/>
                </a:tc>
                <a:tc>
                  <a:txBody>
                    <a:bodyPr/>
                    <a:lstStyle/>
                    <a:p>
                      <a:pPr marL="0" marR="0" algn="r" hangingPunct="0">
                        <a:spcBef>
                          <a:spcPts val="0"/>
                        </a:spcBef>
                        <a:spcAft>
                          <a:spcPts val="0"/>
                        </a:spcAft>
                      </a:pPr>
                      <a:r>
                        <a:rPr lang="en-US" sz="900" dirty="0" smtClean="0"/>
                        <a:t>56,725</a:t>
                      </a:r>
                      <a:endParaRPr lang="en-US" sz="900" dirty="0"/>
                    </a:p>
                  </a:txBody>
                  <a:tcPr marL="67668" marR="67668" marT="0" marB="0" anchor="ctr"/>
                </a:tc>
                <a:tc>
                  <a:txBody>
                    <a:bodyPr/>
                    <a:lstStyle/>
                    <a:p>
                      <a:pPr marL="0" marR="0" algn="r" hangingPunct="0">
                        <a:spcBef>
                          <a:spcPts val="0"/>
                        </a:spcBef>
                        <a:spcAft>
                          <a:spcPts val="0"/>
                        </a:spcAft>
                      </a:pPr>
                      <a:r>
                        <a:rPr lang="en-US" sz="900" dirty="0" smtClean="0"/>
                        <a:t>57,914</a:t>
                      </a:r>
                      <a:endParaRPr lang="en-US" sz="900" dirty="0"/>
                    </a:p>
                  </a:txBody>
                  <a:tcPr marL="67668" marR="67668" marT="0" marB="0" anchor="ctr"/>
                </a:tc>
                <a:tc>
                  <a:txBody>
                    <a:bodyPr/>
                    <a:lstStyle/>
                    <a:p>
                      <a:pPr marL="0" marR="0" algn="r" hangingPunct="0">
                        <a:spcBef>
                          <a:spcPts val="0"/>
                        </a:spcBef>
                        <a:spcAft>
                          <a:spcPts val="0"/>
                        </a:spcAft>
                      </a:pPr>
                      <a:r>
                        <a:rPr lang="en-US" sz="900" dirty="0" smtClean="0"/>
                        <a:t>59,075</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Maintenance</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64,678</a:t>
                      </a:r>
                      <a:endParaRPr lang="en-US" sz="900" dirty="0"/>
                    </a:p>
                  </a:txBody>
                  <a:tcPr marL="67668" marR="67668" marT="0" marB="0" anchor="ctr"/>
                </a:tc>
                <a:tc>
                  <a:txBody>
                    <a:bodyPr/>
                    <a:lstStyle/>
                    <a:p>
                      <a:pPr marL="0" marR="0" algn="r" hangingPunct="0">
                        <a:spcBef>
                          <a:spcPts val="0"/>
                        </a:spcBef>
                        <a:spcAft>
                          <a:spcPts val="0"/>
                        </a:spcAft>
                      </a:pPr>
                      <a:r>
                        <a:rPr lang="en-US" sz="900" dirty="0" smtClean="0"/>
                        <a:t>47,000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45,811</a:t>
                      </a:r>
                      <a:endParaRPr lang="en-US" sz="900" dirty="0"/>
                    </a:p>
                  </a:txBody>
                  <a:tcPr marL="67668" marR="67668" marT="0" marB="0" anchor="ctr"/>
                </a:tc>
                <a:tc>
                  <a:txBody>
                    <a:bodyPr/>
                    <a:lstStyle/>
                    <a:p>
                      <a:pPr marL="0" marR="0" algn="r" hangingPunct="0">
                        <a:spcBef>
                          <a:spcPts val="0"/>
                        </a:spcBef>
                        <a:spcAft>
                          <a:spcPts val="0"/>
                        </a:spcAft>
                      </a:pPr>
                      <a:r>
                        <a:rPr lang="en-US" sz="900" dirty="0" smtClean="0"/>
                        <a:t>97,500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Occupancy</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35,259</a:t>
                      </a:r>
                      <a:endParaRPr lang="en-US" sz="900" dirty="0"/>
                    </a:p>
                  </a:txBody>
                  <a:tcPr marL="67668" marR="67668" marT="0" marB="0" anchor="ctr"/>
                </a:tc>
                <a:tc>
                  <a:txBody>
                    <a:bodyPr/>
                    <a:lstStyle/>
                    <a:p>
                      <a:pPr marL="0" marR="0" algn="r" hangingPunct="0">
                        <a:spcBef>
                          <a:spcPts val="0"/>
                        </a:spcBef>
                        <a:spcAft>
                          <a:spcPts val="0"/>
                        </a:spcAft>
                      </a:pPr>
                      <a:r>
                        <a:rPr lang="en-US" sz="900" dirty="0" smtClean="0"/>
                        <a:t>43,650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43,650</a:t>
                      </a:r>
                      <a:endParaRPr lang="en-US" sz="900" dirty="0"/>
                    </a:p>
                  </a:txBody>
                  <a:tcPr marL="67668" marR="67668" marT="0" marB="0" anchor="ctr"/>
                </a:tc>
                <a:tc>
                  <a:txBody>
                    <a:bodyPr/>
                    <a:lstStyle/>
                    <a:p>
                      <a:pPr marL="0" marR="0" algn="r" hangingPunct="0">
                        <a:spcBef>
                          <a:spcPts val="0"/>
                        </a:spcBef>
                        <a:spcAft>
                          <a:spcPts val="0"/>
                        </a:spcAft>
                      </a:pPr>
                      <a:r>
                        <a:rPr lang="en-US" sz="900" dirty="0" smtClean="0"/>
                        <a:t>46,650</a:t>
                      </a:r>
                      <a:endParaRPr lang="en-US" sz="900" dirty="0"/>
                    </a:p>
                  </a:txBody>
                  <a:tcPr marL="67668" marR="67668" marT="0" marB="0" anchor="ctr"/>
                </a:tc>
              </a:tr>
              <a:tr h="209533">
                <a:tc>
                  <a:txBody>
                    <a:bodyPr/>
                    <a:lstStyle/>
                    <a:p>
                      <a:pPr marL="0" marR="0" algn="l" hangingPunct="0">
                        <a:spcBef>
                          <a:spcPts val="0"/>
                        </a:spcBef>
                        <a:spcAft>
                          <a:spcPts val="0"/>
                        </a:spcAft>
                      </a:pPr>
                      <a:r>
                        <a:rPr lang="en-US" sz="900" dirty="0">
                          <a:effectLst/>
                        </a:rPr>
                        <a:t>Contractual Services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23,027</a:t>
                      </a:r>
                      <a:endParaRPr lang="en-US" sz="900" dirty="0"/>
                    </a:p>
                  </a:txBody>
                  <a:tcPr marL="67668" marR="67668" marT="0" marB="0" anchor="ctr"/>
                </a:tc>
                <a:tc>
                  <a:txBody>
                    <a:bodyPr/>
                    <a:lstStyle/>
                    <a:p>
                      <a:pPr marL="0" marR="0" algn="r" hangingPunct="0">
                        <a:spcBef>
                          <a:spcPts val="0"/>
                        </a:spcBef>
                        <a:spcAft>
                          <a:spcPts val="0"/>
                        </a:spcAft>
                      </a:pPr>
                      <a:r>
                        <a:rPr lang="en-US" sz="900" dirty="0" smtClean="0"/>
                        <a:t>24,000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24,000</a:t>
                      </a:r>
                      <a:endParaRPr lang="en-US" sz="900" dirty="0"/>
                    </a:p>
                  </a:txBody>
                  <a:tcPr marL="67668" marR="67668" marT="0" marB="0" anchor="ctr"/>
                </a:tc>
                <a:tc>
                  <a:txBody>
                    <a:bodyPr/>
                    <a:lstStyle/>
                    <a:p>
                      <a:pPr marL="0" marR="0" algn="r" hangingPunct="0">
                        <a:spcBef>
                          <a:spcPts val="0"/>
                        </a:spcBef>
                        <a:spcAft>
                          <a:spcPts val="0"/>
                        </a:spcAft>
                      </a:pPr>
                      <a:r>
                        <a:rPr lang="en-US" sz="900" dirty="0" smtClean="0"/>
                        <a:t>31,040</a:t>
                      </a:r>
                      <a:endParaRPr lang="en-US" sz="900" dirty="0"/>
                    </a:p>
                  </a:txBody>
                  <a:tcPr marL="67668" marR="67668" marT="0" marB="0" anchor="ctr"/>
                </a:tc>
              </a:tr>
              <a:tr h="175332">
                <a:tc>
                  <a:txBody>
                    <a:bodyPr/>
                    <a:lstStyle/>
                    <a:p>
                      <a:pPr marL="0" marR="0" algn="l" hangingPunct="0">
                        <a:spcBef>
                          <a:spcPts val="0"/>
                        </a:spcBef>
                        <a:spcAft>
                          <a:spcPts val="0"/>
                        </a:spcAft>
                      </a:pPr>
                      <a:r>
                        <a:rPr lang="en-US" sz="900" dirty="0">
                          <a:effectLst/>
                        </a:rPr>
                        <a:t>Other Charges</a:t>
                      </a:r>
                      <a:endParaRPr lang="en-US" sz="900" dirty="0">
                        <a:effectLst/>
                        <a:latin typeface="Times New Roman"/>
                        <a:ea typeface="Times New Roman"/>
                      </a:endParaRPr>
                    </a:p>
                  </a:txBody>
                  <a:tcPr marL="67668" marR="67668" marT="0" marB="0"/>
                </a:tc>
                <a:tc>
                  <a:txBody>
                    <a:bodyPr/>
                    <a:lstStyle/>
                    <a:p>
                      <a:pPr marL="0" marR="0" algn="r" hangingPunct="0">
                        <a:spcBef>
                          <a:spcPts val="0"/>
                        </a:spcBef>
                        <a:spcAft>
                          <a:spcPts val="0"/>
                        </a:spcAft>
                      </a:pPr>
                      <a:r>
                        <a:rPr lang="en-US" sz="900" dirty="0" smtClean="0"/>
                        <a:t>25,898</a:t>
                      </a:r>
                      <a:endParaRPr lang="en-US" sz="900" dirty="0"/>
                    </a:p>
                  </a:txBody>
                  <a:tcPr marL="67668" marR="67668" marT="0" marB="0" anchor="ctr"/>
                </a:tc>
                <a:tc>
                  <a:txBody>
                    <a:bodyPr/>
                    <a:lstStyle/>
                    <a:p>
                      <a:pPr marL="0" marR="0" algn="r" hangingPunct="0">
                        <a:spcBef>
                          <a:spcPts val="0"/>
                        </a:spcBef>
                        <a:spcAft>
                          <a:spcPts val="0"/>
                        </a:spcAft>
                      </a:pPr>
                      <a:r>
                        <a:rPr lang="en-US" sz="900" dirty="0" smtClean="0"/>
                        <a:t>26,825</a:t>
                      </a:r>
                      <a:endParaRPr lang="en-US" sz="900" dirty="0"/>
                    </a:p>
                  </a:txBody>
                  <a:tcPr marL="67668" marR="67668" marT="0" marB="0" anchor="ctr"/>
                </a:tc>
                <a:tc>
                  <a:txBody>
                    <a:bodyPr/>
                    <a:lstStyle/>
                    <a:p>
                      <a:pPr marL="0" marR="0" algn="r" hangingPunct="0">
                        <a:spcBef>
                          <a:spcPts val="0"/>
                        </a:spcBef>
                        <a:spcAft>
                          <a:spcPts val="0"/>
                        </a:spcAft>
                      </a:pPr>
                      <a:r>
                        <a:rPr lang="en-US" sz="900" dirty="0" smtClean="0"/>
                        <a:t>26,825</a:t>
                      </a:r>
                      <a:endParaRPr lang="en-US" sz="900" dirty="0"/>
                    </a:p>
                  </a:txBody>
                  <a:tcPr marL="67668" marR="67668" marT="0" marB="0" anchor="ctr"/>
                </a:tc>
                <a:tc>
                  <a:txBody>
                    <a:bodyPr/>
                    <a:lstStyle/>
                    <a:p>
                      <a:pPr marL="0" marR="0" algn="r" hangingPunct="0">
                        <a:spcBef>
                          <a:spcPts val="0"/>
                        </a:spcBef>
                        <a:spcAft>
                          <a:spcPts val="0"/>
                        </a:spcAft>
                      </a:pPr>
                      <a:r>
                        <a:rPr lang="en-US" sz="900" dirty="0" smtClean="0"/>
                        <a:t>26,825</a:t>
                      </a:r>
                      <a:endParaRPr lang="en-US" sz="900" dirty="0"/>
                    </a:p>
                  </a:txBody>
                  <a:tcPr marL="67668" marR="67668" marT="0" marB="0" anchor="ctr"/>
                </a:tc>
              </a:tr>
              <a:tr h="182911">
                <a:tc>
                  <a:txBody>
                    <a:bodyPr/>
                    <a:lstStyle/>
                    <a:p>
                      <a:pPr marL="0" marR="0" algn="l" hangingPunct="0">
                        <a:spcBef>
                          <a:spcPts val="0"/>
                        </a:spcBef>
                        <a:spcAft>
                          <a:spcPts val="0"/>
                        </a:spcAft>
                      </a:pPr>
                      <a:r>
                        <a:rPr lang="en-US" sz="900" b="1" dirty="0">
                          <a:solidFill>
                            <a:schemeClr val="tx1"/>
                          </a:solidFill>
                          <a:effectLst/>
                        </a:rPr>
                        <a:t>Total</a:t>
                      </a:r>
                      <a:endParaRPr lang="en-US" sz="900" b="1" dirty="0">
                        <a:solidFill>
                          <a:schemeClr val="tx1"/>
                        </a:solidFill>
                        <a:effectLst/>
                        <a:latin typeface="Times New Roman"/>
                        <a:ea typeface="Times New Roman"/>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$209,267</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$213,200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$213,200</a:t>
                      </a:r>
                      <a:endParaRPr lang="en-US" sz="900" b="1" dirty="0">
                        <a:solidFill>
                          <a:schemeClr val="tx1"/>
                        </a:solidFill>
                      </a:endParaRPr>
                    </a:p>
                  </a:txBody>
                  <a:tcPr marL="67668" marR="67668" marT="0" marB="0" anchor="ctr"/>
                </a:tc>
                <a:tc>
                  <a:txBody>
                    <a:bodyPr/>
                    <a:lstStyle/>
                    <a:p>
                      <a:pPr marL="0" marR="0" algn="r" hangingPunct="0">
                        <a:spcBef>
                          <a:spcPts val="0"/>
                        </a:spcBef>
                        <a:spcAft>
                          <a:spcPts val="0"/>
                        </a:spcAft>
                      </a:pPr>
                      <a:r>
                        <a:rPr lang="en-US" sz="900" b="1" dirty="0" smtClean="0">
                          <a:solidFill>
                            <a:schemeClr val="tx1"/>
                          </a:solidFill>
                        </a:rPr>
                        <a:t>$266,090</a:t>
                      </a:r>
                      <a:endParaRPr lang="en-US" sz="900" b="1" dirty="0">
                        <a:solidFill>
                          <a:schemeClr val="tx1"/>
                        </a:solidFill>
                      </a:endParaRPr>
                    </a:p>
                  </a:txBody>
                  <a:tcPr marL="67668" marR="67668" marT="0" marB="0" anchor="ctr"/>
                </a:tc>
              </a:tr>
            </a:tbl>
          </a:graphicData>
        </a:graphic>
      </p:graphicFrame>
      <p:graphicFrame>
        <p:nvGraphicFramePr>
          <p:cNvPr id="2" name="Chart 12"/>
          <p:cNvGraphicFramePr>
            <a:graphicFrameLocks/>
          </p:cNvGraphicFramePr>
          <p:nvPr>
            <p:extLst>
              <p:ext uri="{D42A27DB-BD31-4B8C-83A1-F6EECF244321}">
                <p14:modId xmlns:p14="http://schemas.microsoft.com/office/powerpoint/2010/main" val="742672685"/>
              </p:ext>
            </p:extLst>
          </p:nvPr>
        </p:nvGraphicFramePr>
        <p:xfrm>
          <a:off x="990600" y="6629400"/>
          <a:ext cx="4267200" cy="2605088"/>
        </p:xfrm>
        <a:graphic>
          <a:graphicData uri="http://schemas.openxmlformats.org/drawingml/2006/chart">
            <c:chart xmlns:c="http://schemas.openxmlformats.org/drawingml/2006/chart" xmlns:r="http://schemas.openxmlformats.org/officeDocument/2006/relationships" r:id="rId2"/>
          </a:graphicData>
        </a:graphic>
      </p:graphicFrame>
      <p:pic>
        <p:nvPicPr>
          <p:cNvPr id="101442" name="Picture 2" descr="P:\photos fire station\DSC_0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36575"/>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43" name="Picture 3" descr="P:\photos fire station\DSC_0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36575"/>
            <a:ext cx="205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304800" y="5024"/>
            <a:ext cx="800100" cy="438912"/>
          </a:xfrm>
        </p:spPr>
        <p:txBody>
          <a:bodyPr/>
          <a:lstStyle/>
          <a:p>
            <a:pPr>
              <a:defRPr/>
            </a:pPr>
            <a:fld id="{F5669E6F-A436-41F2-85FF-0D6B9183F3DF}" type="slidenum">
              <a:rPr lang="en-US" smtClean="0"/>
              <a:pPr>
                <a:defRPr/>
              </a:pPr>
              <a:t>99</a:t>
            </a:fld>
            <a:endParaRPr lang="en-US" dirty="0"/>
          </a:p>
        </p:txBody>
      </p:sp>
      <p:sp>
        <p:nvSpPr>
          <p:cNvPr id="10" name="Slide Number Placeholder 1"/>
          <p:cNvSpPr txBox="1">
            <a:spLocks/>
          </p:cNvSpPr>
          <p:nvPr/>
        </p:nvSpPr>
        <p:spPr>
          <a:xfrm>
            <a:off x="5543373" y="8664094"/>
            <a:ext cx="738014" cy="486833"/>
          </a:xfrm>
          <a:prstGeom prst="rect">
            <a:avLst/>
          </a:prstGeom>
        </p:spPr>
        <p:txBody>
          <a:bodyPr vert="horz" lIns="91440" tIns="45720" rIns="91440" bIns="45720" rtlCol="0" anchor="ctr"/>
          <a:lstStyle>
            <a:defPPr>
              <a:defRPr lang="en-US"/>
            </a:defPPr>
            <a:lvl1pPr algn="r" rtl="0" fontAlgn="base">
              <a:spcBef>
                <a:spcPct val="0"/>
              </a:spcBef>
              <a:spcAft>
                <a:spcPct val="0"/>
              </a:spcAft>
              <a:defRPr sz="788" kern="1200">
                <a:solidFill>
                  <a:srgbClr val="FFFFFF"/>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smtClean="0"/>
              <a:t>99</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Custom 7">
      <a:dk1>
        <a:srgbClr val="000000"/>
      </a:dk1>
      <a:lt1>
        <a:srgbClr val="FFFFFF"/>
      </a:lt1>
      <a:dk2>
        <a:srgbClr val="46464A"/>
      </a:dk2>
      <a:lt2>
        <a:srgbClr val="E3DCCF"/>
      </a:lt2>
      <a:accent1>
        <a:srgbClr val="6F6F74"/>
      </a:accent1>
      <a:accent2>
        <a:srgbClr val="A7B789"/>
      </a:accent2>
      <a:accent3>
        <a:srgbClr val="BEAE98"/>
      </a:accent3>
      <a:accent4>
        <a:srgbClr val="CC9900"/>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122316</TotalTime>
  <Words>15051</Words>
  <Application>Microsoft Office PowerPoint</Application>
  <PresentationFormat>On-screen Show (4:3)</PresentationFormat>
  <Paragraphs>8154</Paragraphs>
  <Slides>195</Slides>
  <Notes>28</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2</vt:i4>
      </vt:variant>
      <vt:variant>
        <vt:lpstr>Slide Titles</vt:lpstr>
      </vt:variant>
      <vt:variant>
        <vt:i4>195</vt:i4>
      </vt:variant>
    </vt:vector>
  </HeadingPairs>
  <TitlesOfParts>
    <vt:vector size="207" baseType="lpstr">
      <vt:lpstr>Arial</vt:lpstr>
      <vt:lpstr>Arial Narrow</vt:lpstr>
      <vt:lpstr>Calibri</vt:lpstr>
      <vt:lpstr>Calibri Light</vt:lpstr>
      <vt:lpstr>Georgia</vt:lpstr>
      <vt:lpstr>Times New Roman</vt:lpstr>
      <vt:lpstr>Wingdings 2</vt:lpstr>
      <vt:lpstr>Theme1</vt:lpstr>
      <vt:lpstr>Custom Design</vt:lpstr>
      <vt:lpstr>Retrospect</vt:lpstr>
      <vt:lpstr>Worksheet</vt:lpstr>
      <vt:lpstr>Microsoft Excel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History of Bastrop, Texas</vt:lpstr>
      <vt:lpstr>History of Bastrop, Texas continued</vt:lpstr>
      <vt:lpstr>PowerPoint Presentation</vt:lpstr>
      <vt:lpstr>    City of Bastrop, Texas      The City of Bastrop is governed by a Council-Manager form of government in which the Council establishes City policy through ordinances and resolutions; and the City Manager carries out City policy and is responsible for City operations. The Bastrop City Council consists of the Mayor and five Council members. The Mayor and Council are elected at-large, which means they represent the entire City and that all registered voters may vote for all six places.                                     </vt:lpstr>
      <vt:lpstr>PowerPoint Presentation</vt:lpstr>
      <vt:lpstr>PowerPoint Presentation</vt:lpstr>
      <vt:lpstr>PowerPoint Presentation</vt:lpstr>
      <vt:lpstr>PowerPoint Presentation</vt:lpstr>
      <vt:lpstr>PowerPoint Presentation</vt:lpstr>
      <vt:lpstr>City of Bastrop, Texas Base Map</vt:lpstr>
      <vt:lpstr>PowerPoint Presentation</vt:lpstr>
      <vt:lpstr>Current Organizational Chart  FY2014-2015</vt:lpstr>
      <vt:lpstr>PowerPoint Presentation</vt:lpstr>
      <vt:lpstr>  City of Bastrop   Departmental Staffing Summary</vt:lpstr>
      <vt:lpstr>PowerPoint Presentation</vt:lpstr>
      <vt:lpstr>PowerPoint Presentation</vt:lpstr>
      <vt:lpstr>PowerPoint Presentation</vt:lpstr>
      <vt:lpstr>Fiscal Year 2014-2015  All Funds Total Resources and Expenditures</vt:lpstr>
      <vt:lpstr>PowerPoint Presentation</vt:lpstr>
      <vt:lpstr>PowerPoint Presentation</vt:lpstr>
      <vt:lpstr>Fiscal Year 2014-2015  Revenues for All Funds  by Category</vt:lpstr>
      <vt:lpstr>Fiscal Year 2014-2015  Revenues for All Funds  by Fund Type  Total Revenue $31,493,906</vt:lpstr>
      <vt:lpstr>PowerPoint Presentation</vt:lpstr>
      <vt:lpstr>PowerPoint Presentation</vt:lpstr>
      <vt:lpstr>PowerPoint Presentation</vt:lpstr>
      <vt:lpstr>PowerPoint Presentation</vt:lpstr>
      <vt:lpstr>PowerPoint Presentation</vt:lpstr>
      <vt:lpstr>Revenue Summary</vt:lpstr>
      <vt:lpstr>PowerPoint Presentation</vt:lpstr>
      <vt:lpstr>Property Tax Rate History</vt:lpstr>
      <vt:lpstr>Property Tax Rate Distribution History  </vt:lpstr>
      <vt:lpstr>                                             Annual Sales Tax Receipts – General Fund</vt:lpstr>
      <vt:lpstr> Revenue Summary continued. </vt:lpstr>
      <vt:lpstr>Revenue Summary continued. </vt:lpstr>
      <vt:lpstr>Revenue Summary continued. </vt:lpstr>
      <vt:lpstr>Revenue Summary continued. </vt:lpstr>
      <vt:lpstr>PowerPoint Presentation</vt:lpstr>
      <vt:lpstr>PowerPoint Presentation</vt:lpstr>
      <vt:lpstr>PowerPoint Presentation</vt:lpstr>
      <vt:lpstr>General Fund</vt:lpstr>
      <vt:lpstr>PowerPoint Presentation</vt:lpstr>
      <vt:lpstr>PowerPoint Presentation</vt:lpstr>
      <vt:lpstr>PowerPoint Presentation</vt:lpstr>
      <vt:lpstr>PowerPoint Presentation</vt:lpstr>
      <vt:lpstr>PowerPoint Presentation</vt:lpstr>
      <vt:lpstr>PowerPoint Presentation</vt:lpstr>
      <vt:lpstr>FY 2014-2015 General Fund Revenues  by Category</vt:lpstr>
      <vt:lpstr>FY 2014-2015 General Fund Expenditures  by Function</vt:lpstr>
      <vt:lpstr>PowerPoint Presentation</vt:lpstr>
      <vt:lpstr>General Fund Departmental Summaries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MANAGER continued               </vt:lpstr>
      <vt:lpstr>PowerPoint Presentation</vt:lpstr>
      <vt:lpstr>PowerPoint Presentation</vt:lpstr>
      <vt:lpstr>PowerPoint Presentation</vt:lpstr>
      <vt:lpstr>PowerPoint Presentation</vt:lpstr>
      <vt:lpstr>CITY SECRETARY continued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RESOURCES continued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POLICE DEPARTMENT continued               </vt:lpstr>
      <vt:lpstr>PowerPoint Presentation</vt:lpstr>
      <vt:lpstr>PowerPoint Presentation</vt:lpstr>
      <vt:lpstr>PowerPoint Presentation</vt:lpstr>
      <vt:lpstr>PowerPoint Presentation</vt:lpstr>
      <vt:lpstr>POLICE DEPARTMENT continued               </vt:lpstr>
      <vt:lpstr>PowerPoint Presentation</vt:lpstr>
      <vt:lpstr>PowerPoint Presentation</vt:lpstr>
      <vt:lpstr>PowerPoint Presentation</vt:lpstr>
      <vt:lpstr>POLICE DEPARTMENT continued               </vt:lpstr>
      <vt:lpstr>PowerPoint Presentation</vt:lpstr>
      <vt:lpstr>PowerPoint Presentation</vt:lpstr>
      <vt:lpstr>PowerPoint Presentation</vt:lpstr>
      <vt:lpstr>POLICE DEPARTMENT continued               </vt:lpstr>
      <vt:lpstr>PowerPoint Presentation</vt:lpstr>
      <vt:lpstr>PowerPoint Presentation</vt:lpstr>
      <vt:lpstr>PowerPoint Presentation</vt:lpstr>
      <vt:lpstr>PowerPoint Presentation</vt:lpstr>
      <vt:lpstr>PowerPoint Presentation</vt:lpstr>
      <vt:lpstr>POLICE DEPARTMENT continued               </vt:lpstr>
      <vt:lpstr>PowerPoint Presentation</vt:lpstr>
      <vt:lpstr>RECREATION continued               </vt:lpstr>
      <vt:lpstr>PowerPoint Presentation</vt:lpstr>
      <vt:lpstr>PowerPoint Presentation</vt:lpstr>
      <vt:lpstr>PowerPoint Presentation</vt:lpstr>
      <vt:lpstr>POLICE DEPARTMENT continued               </vt:lpstr>
      <vt:lpstr>PowerPoint Presentation</vt:lpstr>
      <vt:lpstr>PowerPoint Presentation</vt:lpstr>
      <vt:lpstr>PowerPoint Presentation</vt:lpstr>
      <vt:lpstr>POLICE DEPARTMENT continued               </vt:lpstr>
      <vt:lpstr>PowerPoint Presentation</vt:lpstr>
      <vt:lpstr>PowerPoint Presentation</vt:lpstr>
      <vt:lpstr>PowerPoint Presentation</vt:lpstr>
      <vt:lpstr>POLICE DEPARTMENT continued               </vt:lpstr>
      <vt:lpstr>PowerPoint Presentation</vt:lpstr>
      <vt:lpstr>PowerPoint Presentation</vt:lpstr>
      <vt:lpstr>WATER/ WASTEWATER FUND</vt:lpstr>
      <vt:lpstr>PowerPoint Presentation</vt:lpstr>
      <vt:lpstr>Water/ Wastewater Fund Expenditures FY 2014-2015 $ 3,226,624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ELECTRIC FUND</vt:lpstr>
      <vt:lpstr>PowerPoint Presentation</vt:lpstr>
      <vt:lpstr>PowerPoint Presentation</vt:lpstr>
      <vt:lpstr>PowerPoint Presentation</vt:lpstr>
      <vt:lpstr>              </vt:lpstr>
      <vt:lpstr>PowerPoint Presentation</vt:lpstr>
      <vt:lpstr>PowerPoint Presentation</vt:lpstr>
      <vt:lpstr>BASTROP ECONOMIC DEVELOPMENT CORPORATION</vt:lpstr>
      <vt:lpstr>PowerPoint Presentation</vt:lpstr>
      <vt:lpstr>PowerPoint Presentation</vt:lpstr>
      <vt:lpstr>BEDC Fund Expenditures FY 2014-2015 $ 1,790,650</vt:lpstr>
      <vt:lpstr>PowerPoint Presentation</vt:lpstr>
      <vt:lpstr>PowerPoint Presentation</vt:lpstr>
      <vt:lpstr>BASTROP CONVENTION AND EXHIBIT CENTER</vt:lpstr>
      <vt:lpstr>PowerPoint Presentation</vt:lpstr>
      <vt:lpstr>Bastrop Convention and Exhibit Center Fund Expenditures FY 2014-2015 $ 1,359,760</vt:lpstr>
      <vt:lpstr>PowerPoint Presentation</vt:lpstr>
      <vt:lpstr>MAIN STREET  PROGRAM</vt:lpstr>
      <vt:lpstr>PowerPoint Presentation</vt:lpstr>
      <vt:lpstr>PowerPoint Presentation</vt:lpstr>
      <vt:lpstr>PowerPoint Presentation</vt:lpstr>
      <vt:lpstr> Special Revenue/ Other Funds include:   W-WW Impact Fee Fund  W-WW Acceleration Fee Fund  Hotel Motel Tax Revenue Fund  Library Board Fund  Park/ Trail Land Dedication Fund  Fairview Cemetery Fund  Designated Fund  Arts in Public Places  Sanitation Fund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Capital Improvement Projects  Work in Progress FY 2014-2015  </vt:lpstr>
      <vt:lpstr>PowerPoint Presentation</vt:lpstr>
      <vt:lpstr>      Glossary of Terms  </vt:lpstr>
      <vt:lpstr>      Glossary of Terms continued  </vt:lpstr>
      <vt:lpstr>      Glossary of Terms continued  </vt:lpstr>
      <vt:lpstr>    Glossary of Terms continued  </vt:lpstr>
      <vt:lpstr>     Glossary of Terms continued  </vt:lpstr>
      <vt:lpstr>    Glossary of Terms continued  </vt:lpstr>
      <vt:lpstr>    Glossary of Terms continued  </vt:lpstr>
      <vt:lpstr>PowerPoint Presentation</vt:lpstr>
      <vt:lpstr>2014-2015 Ordinances   Adopting Budget and Tax Rate  </vt:lpstr>
      <vt:lpstr>Departmental Budget  Reports </vt:lpstr>
    </vt:vector>
  </TitlesOfParts>
  <Company>City of Wylie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2007-08 Recommended Budget and Proposed Capital Improvement Program Presentation</dc:title>
  <dc:creator>Rachael Hermes</dc:creator>
  <cp:lastModifiedBy>Karla Stovall</cp:lastModifiedBy>
  <cp:revision>4200</cp:revision>
  <cp:lastPrinted>2014-12-08T19:24:17Z</cp:lastPrinted>
  <dcterms:created xsi:type="dcterms:W3CDTF">2007-07-10T21:05:09Z</dcterms:created>
  <dcterms:modified xsi:type="dcterms:W3CDTF">2015-01-15T20:34:42Z</dcterms:modified>
</cp:coreProperties>
</file>